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8" r:id="rId3"/>
    <p:sldId id="280" r:id="rId4"/>
    <p:sldId id="281" r:id="rId5"/>
    <p:sldId id="278" r:id="rId6"/>
    <p:sldId id="284" r:id="rId7"/>
    <p:sldId id="270" r:id="rId8"/>
    <p:sldId id="272" r:id="rId9"/>
    <p:sldId id="257" r:id="rId10"/>
    <p:sldId id="262" r:id="rId11"/>
    <p:sldId id="273" r:id="rId12"/>
    <p:sldId id="261" r:id="rId13"/>
    <p:sldId id="268" r:id="rId14"/>
    <p:sldId id="263" r:id="rId15"/>
    <p:sldId id="264" r:id="rId16"/>
    <p:sldId id="289" r:id="rId17"/>
    <p:sldId id="290" r:id="rId18"/>
    <p:sldId id="265" r:id="rId19"/>
    <p:sldId id="286" r:id="rId20"/>
    <p:sldId id="269" r:id="rId21"/>
    <p:sldId id="276" r:id="rId22"/>
    <p:sldId id="282" r:id="rId23"/>
    <p:sldId id="285" r:id="rId24"/>
    <p:sldId id="277" r:id="rId25"/>
    <p:sldId id="291" r:id="rId26"/>
    <p:sldId id="2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sorterViewPr>
    <p:cViewPr>
      <p:scale>
        <a:sx n="100" d="100"/>
        <a:sy n="100"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SLD</a:t>
            </a:r>
            <a:r>
              <a:rPr lang="en-US" baseline="0" dirty="0" smtClean="0"/>
              <a:t> Total</a:t>
            </a:r>
            <a:endParaRPr lang="en-US" dirty="0"/>
          </a:p>
        </c:rich>
      </c:tx>
      <c:layout>
        <c:manualLayout>
          <c:xMode val="edge"/>
          <c:yMode val="edge"/>
          <c:x val="0.32167087637706537"/>
          <c:y val="8.03177293482247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860365316738016E-2"/>
          <c:y val="0.15008462970479641"/>
          <c:w val="0.85384806138010194"/>
          <c:h val="0.7695976409469788"/>
        </c:manualLayout>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22747842059387358"/>
                  <c:y val="-0.14264072275607673"/>
                </c:manualLayout>
              </c:layout>
              <c:tx>
                <c:rich>
                  <a:bodyPr/>
                  <a:lstStyle/>
                  <a:p>
                    <a:r>
                      <a:rPr lang="en-US" dirty="0" smtClean="0"/>
                      <a:t>80-85%</a:t>
                    </a:r>
                    <a:endParaRPr lang="en-US"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45193023017538231"/>
                      <c:h val="0.1095241763839428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Rdg &amp; Language Based LC</c:v>
                </c:pt>
                <c:pt idx="1">
                  <c:v>other </c:v>
                </c:pt>
              </c:strCache>
            </c:strRef>
          </c:cat>
          <c:val>
            <c:numRef>
              <c:f>Sheet1!$B$2:$B$5</c:f>
              <c:numCache>
                <c:formatCode>General</c:formatCode>
                <c:ptCount val="4"/>
                <c:pt idx="0">
                  <c:v>8.5</c:v>
                </c:pt>
                <c:pt idx="1">
                  <c:v>2.5</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9B6F7-6F4F-4D76-B252-778A1E9A8C15}" type="datetimeFigureOut">
              <a:rPr lang="en-US" smtClean="0"/>
              <a:t>10/5/2016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393E7-0621-4F8D-8453-9227C09ED0FC}" type="slidenum">
              <a:rPr lang="en-US" smtClean="0"/>
              <a:t>‹#›</a:t>
            </a:fld>
            <a:endParaRPr lang="en-US" dirty="0"/>
          </a:p>
        </p:txBody>
      </p:sp>
    </p:spTree>
    <p:extLst>
      <p:ext uri="{BB962C8B-B14F-4D97-AF65-F5344CB8AC3E}">
        <p14:creationId xmlns:p14="http://schemas.microsoft.com/office/powerpoint/2010/main" val="95298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r>
              <a:rPr lang="en-US" altLang="en-US" dirty="0" smtClean="0">
                <a:latin typeface="Arial" panose="020B0604020202020204" pitchFamily="34" charset="0"/>
              </a:rPr>
              <a:t>Basic Facts Overview Presentation</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14AFB6DF-4B95-4CC3-948E-C4785B81ACCB}" type="datetime1">
              <a:rPr lang="en-US" altLang="en-US">
                <a:latin typeface="Arial" panose="020B0604020202020204" pitchFamily="34" charset="0"/>
              </a:rPr>
              <a:pPr eaLnBrk="1" hangingPunct="1"/>
              <a:t>10/5/2016</a:t>
            </a:fld>
            <a:endParaRPr lang="en-US" altLang="en-US" dirty="0">
              <a:latin typeface="Arial" panose="020B0604020202020204" pitchFamily="34" charset="0"/>
            </a:endParaRPr>
          </a:p>
        </p:txBody>
      </p:sp>
      <p:sp>
        <p:nvSpPr>
          <p:cNvPr id="993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C9D06642-2F61-4E3C-BE1F-482523FC5672}" type="slidenum">
              <a:rPr lang="en-US" altLang="en-US">
                <a:latin typeface="Arial" panose="020B0604020202020204" pitchFamily="34" charset="0"/>
              </a:rPr>
              <a:pPr eaLnBrk="1" hangingPunct="1"/>
              <a:t>6</a:t>
            </a:fld>
            <a:endParaRPr lang="en-US" altLang="en-US" dirty="0">
              <a:latin typeface="Arial" panose="020B0604020202020204" pitchFamily="34" charset="0"/>
            </a:endParaRPr>
          </a:p>
        </p:txBody>
      </p:sp>
      <p:sp>
        <p:nvSpPr>
          <p:cNvPr id="99333" name="Rectangle 2"/>
          <p:cNvSpPr>
            <a:spLocks noRot="1" noChangeArrowheads="1" noTextEdit="1"/>
          </p:cNvSpPr>
          <p:nvPr>
            <p:ph type="sldImg"/>
          </p:nvPr>
        </p:nvSpPr>
        <p:spPr>
          <a:ln/>
        </p:spPr>
      </p:sp>
      <p:sp>
        <p:nvSpPr>
          <p:cNvPr id="99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45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r>
              <a:rPr lang="en-US" altLang="en-US" dirty="0" smtClean="0">
                <a:latin typeface="Arial" pitchFamily="34" charset="0"/>
              </a:rPr>
              <a:t>Basic Facts Overview Presentation</a:t>
            </a:r>
          </a:p>
        </p:txBody>
      </p:sp>
      <p:sp>
        <p:nvSpPr>
          <p:cNvPr id="962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F453988F-A5D3-48FF-9CC7-9F43FE8C1E78}" type="datetime1">
              <a:rPr lang="en-US" altLang="en-US">
                <a:latin typeface="Arial" pitchFamily="34" charset="0"/>
              </a:rPr>
              <a:pPr eaLnBrk="1" hangingPunct="1"/>
              <a:t>10/5/2016</a:t>
            </a:fld>
            <a:endParaRPr lang="en-US" altLang="en-US" dirty="0">
              <a:latin typeface="Arial" pitchFamily="34" charset="0"/>
            </a:endParaRPr>
          </a:p>
        </p:txBody>
      </p:sp>
      <p:sp>
        <p:nvSpPr>
          <p:cNvPr id="9626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0341F49D-9632-4C09-97F9-C0FDC8C2E678}" type="slidenum">
              <a:rPr lang="en-US" altLang="en-US">
                <a:latin typeface="Arial" pitchFamily="34" charset="0"/>
              </a:rPr>
              <a:pPr eaLnBrk="1" hangingPunct="1"/>
              <a:t>8</a:t>
            </a:fld>
            <a:endParaRPr lang="en-US" altLang="en-US" dirty="0">
              <a:latin typeface="Arial" pitchFamily="34" charset="0"/>
            </a:endParaRPr>
          </a:p>
        </p:txBody>
      </p:sp>
      <p:sp>
        <p:nvSpPr>
          <p:cNvPr id="96261" name="Rectangle 2"/>
          <p:cNvSpPr>
            <a:spLocks noGrp="1" noRot="1" noChangeAspect="1" noChangeArrowheads="1" noTextEdit="1"/>
          </p:cNvSpPr>
          <p:nvPr>
            <p:ph type="sldImg"/>
          </p:nvPr>
        </p:nvSpPr>
        <p:spPr>
          <a:ln/>
        </p:spPr>
      </p:sp>
      <p:sp>
        <p:nvSpPr>
          <p:cNvPr id="962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4131068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r>
              <a:rPr lang="en-US" altLang="en-US" dirty="0" smtClean="0">
                <a:latin typeface="Arial" pitchFamily="34" charset="0"/>
              </a:rPr>
              <a:t>Basic Facts Overview Presentation</a:t>
            </a:r>
          </a:p>
        </p:txBody>
      </p:sp>
      <p:sp>
        <p:nvSpPr>
          <p:cNvPr id="921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69B9412E-F63F-4D74-8508-AFB7BD80D79D}" type="datetime1">
              <a:rPr lang="en-US" altLang="en-US">
                <a:latin typeface="Arial" pitchFamily="34" charset="0"/>
              </a:rPr>
              <a:pPr eaLnBrk="1" hangingPunct="1"/>
              <a:t>10/5/2016</a:t>
            </a:fld>
            <a:endParaRPr lang="en-US" altLang="en-US" dirty="0">
              <a:latin typeface="Arial" pitchFamily="34" charset="0"/>
            </a:endParaRPr>
          </a:p>
        </p:txBody>
      </p:sp>
      <p:sp>
        <p:nvSpPr>
          <p:cNvPr id="921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81D4831F-693D-4CEB-8E35-804174995E86}" type="slidenum">
              <a:rPr lang="en-US" altLang="en-US">
                <a:latin typeface="Arial" pitchFamily="34" charset="0"/>
              </a:rPr>
              <a:pPr eaLnBrk="1" hangingPunct="1"/>
              <a:t>11</a:t>
            </a:fld>
            <a:endParaRPr lang="en-US" altLang="en-US" dirty="0">
              <a:latin typeface="Arial" pitchFamily="34" charset="0"/>
            </a:endParaRPr>
          </a:p>
        </p:txBody>
      </p:sp>
      <p:sp>
        <p:nvSpPr>
          <p:cNvPr id="92165" name="Rectangle 2"/>
          <p:cNvSpPr>
            <a:spLocks noGrp="1" noRot="1" noChangeAspect="1" noChangeArrowheads="1" noTextEdit="1"/>
          </p:cNvSpPr>
          <p:nvPr>
            <p:ph type="sldImg"/>
          </p:nvPr>
        </p:nvSpPr>
        <p:spPr>
          <a:ln/>
        </p:spPr>
      </p:sp>
      <p:sp>
        <p:nvSpPr>
          <p:cNvPr id="921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295382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r>
              <a:rPr lang="en-US" altLang="en-US" dirty="0" smtClean="0">
                <a:latin typeface="Arial" panose="020B0604020202020204" pitchFamily="34" charset="0"/>
              </a:rPr>
              <a:t>Basic Facts Overview Presentation</a:t>
            </a:r>
          </a:p>
        </p:txBody>
      </p:sp>
      <p:sp>
        <p:nvSpPr>
          <p:cNvPr id="1126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4AE4F252-A973-4EAC-931E-9547CCC890C3}" type="datetime1">
              <a:rPr lang="en-US" altLang="en-US">
                <a:latin typeface="Arial" panose="020B0604020202020204" pitchFamily="34" charset="0"/>
              </a:rPr>
              <a:pPr eaLnBrk="1" hangingPunct="1"/>
              <a:t>10/5/2016</a:t>
            </a:fld>
            <a:endParaRPr lang="en-US" altLang="en-US" dirty="0">
              <a:latin typeface="Arial" panose="020B0604020202020204" pitchFamily="34" charset="0"/>
            </a:endParaRPr>
          </a:p>
        </p:txBody>
      </p:sp>
      <p:sp>
        <p:nvSpPr>
          <p:cNvPr id="1126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666C704F-D1F4-499C-A3A4-563ED4B6301A}" type="slidenum">
              <a:rPr lang="en-US" altLang="en-US">
                <a:latin typeface="Arial" panose="020B0604020202020204" pitchFamily="34" charset="0"/>
              </a:rPr>
              <a:pPr eaLnBrk="1" hangingPunct="1"/>
              <a:t>19</a:t>
            </a:fld>
            <a:endParaRPr lang="en-US" altLang="en-US" dirty="0">
              <a:latin typeface="Arial" panose="020B0604020202020204" pitchFamily="34" charset="0"/>
            </a:endParaRPr>
          </a:p>
        </p:txBody>
      </p:sp>
      <p:sp>
        <p:nvSpPr>
          <p:cNvPr id="112645" name="Rectangle 2"/>
          <p:cNvSpPr>
            <a:spLocks noRot="1" noChangeArrowheads="1" noTextEdit="1"/>
          </p:cNvSpPr>
          <p:nvPr>
            <p:ph type="sldImg"/>
          </p:nvPr>
        </p:nvSpPr>
        <p:spPr>
          <a:ln/>
        </p:spPr>
      </p:sp>
      <p:sp>
        <p:nvSpPr>
          <p:cNvPr id="1126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09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r>
              <a:rPr lang="en-US" altLang="en-US" dirty="0" smtClean="0">
                <a:latin typeface="Arial" pitchFamily="34" charset="0"/>
              </a:rPr>
              <a:t>Basic Facts Overview Presentation</a:t>
            </a:r>
          </a:p>
        </p:txBody>
      </p:sp>
      <p:sp>
        <p:nvSpPr>
          <p:cNvPr id="145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7C3144B2-0DF5-4449-B893-0FB2D4D1EC61}" type="datetime1">
              <a:rPr lang="en-US" altLang="en-US">
                <a:latin typeface="Arial" pitchFamily="34" charset="0"/>
              </a:rPr>
              <a:pPr eaLnBrk="1" hangingPunct="1"/>
              <a:t>10/5/2016</a:t>
            </a:fld>
            <a:endParaRPr lang="en-US" altLang="en-US" dirty="0">
              <a:latin typeface="Arial" pitchFamily="34" charset="0"/>
            </a:endParaRPr>
          </a:p>
        </p:txBody>
      </p:sp>
      <p:sp>
        <p:nvSpPr>
          <p:cNvPr id="145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09F57A8B-B663-4F19-BBC3-B83B141F6F49}" type="slidenum">
              <a:rPr lang="en-US" altLang="en-US">
                <a:latin typeface="Arial" pitchFamily="34" charset="0"/>
              </a:rPr>
              <a:pPr eaLnBrk="1" hangingPunct="1"/>
              <a:t>22</a:t>
            </a:fld>
            <a:endParaRPr lang="en-US" altLang="en-US" dirty="0">
              <a:latin typeface="Arial" pitchFamily="34" charset="0"/>
            </a:endParaRPr>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392882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r>
              <a:rPr lang="en-US" altLang="en-US" dirty="0" smtClean="0">
                <a:latin typeface="Arial" pitchFamily="34" charset="0"/>
              </a:rPr>
              <a:t>Basic Facts Overview Presentation</a:t>
            </a:r>
          </a:p>
        </p:txBody>
      </p:sp>
      <p:sp>
        <p:nvSpPr>
          <p:cNvPr id="1208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3FAB5EC6-4270-4213-AF25-C5F8F3C947E0}" type="datetime1">
              <a:rPr lang="en-US" altLang="en-US">
                <a:latin typeface="Arial" pitchFamily="34" charset="0"/>
              </a:rPr>
              <a:pPr eaLnBrk="1" hangingPunct="1"/>
              <a:t>10/5/2016</a:t>
            </a:fld>
            <a:endParaRPr lang="en-US" altLang="en-US" dirty="0">
              <a:latin typeface="Arial" pitchFamily="34" charset="0"/>
            </a:endParaRPr>
          </a:p>
        </p:txBody>
      </p:sp>
      <p:sp>
        <p:nvSpPr>
          <p:cNvPr id="12083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Tahoma" pitchFamily="34" charset="0"/>
                <a:ea typeface="MS PGothic" pitchFamily="34" charset="-128"/>
              </a:defRPr>
            </a:lvl1pPr>
            <a:lvl2pPr marL="702756" indent="-270291" defTabSz="914485" eaLnBrk="0" hangingPunct="0">
              <a:defRPr>
                <a:solidFill>
                  <a:schemeClr val="tx1"/>
                </a:solidFill>
                <a:latin typeface="Tahoma" pitchFamily="34" charset="0"/>
                <a:ea typeface="MS PGothic" pitchFamily="34" charset="-128"/>
              </a:defRPr>
            </a:lvl2pPr>
            <a:lvl3pPr marL="1081164" indent="-216233" defTabSz="914485" eaLnBrk="0" hangingPunct="0">
              <a:defRPr>
                <a:solidFill>
                  <a:schemeClr val="tx1"/>
                </a:solidFill>
                <a:latin typeface="Tahoma" pitchFamily="34" charset="0"/>
                <a:ea typeface="MS PGothic" pitchFamily="34" charset="-128"/>
              </a:defRPr>
            </a:lvl3pPr>
            <a:lvl4pPr marL="1513629" indent="-216233" defTabSz="914485" eaLnBrk="0" hangingPunct="0">
              <a:defRPr>
                <a:solidFill>
                  <a:schemeClr val="tx1"/>
                </a:solidFill>
                <a:latin typeface="Tahoma" pitchFamily="34" charset="0"/>
                <a:ea typeface="MS PGothic" pitchFamily="34" charset="-128"/>
              </a:defRPr>
            </a:lvl4pPr>
            <a:lvl5pPr marL="1946095" indent="-216233" defTabSz="914485" eaLnBrk="0" hangingPunct="0">
              <a:defRPr>
                <a:solidFill>
                  <a:schemeClr val="tx1"/>
                </a:solidFill>
                <a:latin typeface="Tahoma" pitchFamily="34" charset="0"/>
                <a:ea typeface="MS PGothic" pitchFamily="34" charset="-128"/>
              </a:defRPr>
            </a:lvl5pPr>
            <a:lvl6pPr marL="2378560" indent="-216233" defTabSz="914485" eaLnBrk="0" fontAlgn="base" hangingPunct="0">
              <a:spcBef>
                <a:spcPct val="0"/>
              </a:spcBef>
              <a:spcAft>
                <a:spcPct val="0"/>
              </a:spcAft>
              <a:defRPr>
                <a:solidFill>
                  <a:schemeClr val="tx1"/>
                </a:solidFill>
                <a:latin typeface="Tahoma" pitchFamily="34" charset="0"/>
                <a:ea typeface="MS PGothic" pitchFamily="34" charset="-128"/>
              </a:defRPr>
            </a:lvl6pPr>
            <a:lvl7pPr marL="2811026" indent="-216233" defTabSz="914485" eaLnBrk="0" fontAlgn="base" hangingPunct="0">
              <a:spcBef>
                <a:spcPct val="0"/>
              </a:spcBef>
              <a:spcAft>
                <a:spcPct val="0"/>
              </a:spcAft>
              <a:defRPr>
                <a:solidFill>
                  <a:schemeClr val="tx1"/>
                </a:solidFill>
                <a:latin typeface="Tahoma" pitchFamily="34" charset="0"/>
                <a:ea typeface="MS PGothic" pitchFamily="34" charset="-128"/>
              </a:defRPr>
            </a:lvl7pPr>
            <a:lvl8pPr marL="3243491" indent="-216233" defTabSz="914485" eaLnBrk="0" fontAlgn="base" hangingPunct="0">
              <a:spcBef>
                <a:spcPct val="0"/>
              </a:spcBef>
              <a:spcAft>
                <a:spcPct val="0"/>
              </a:spcAft>
              <a:defRPr>
                <a:solidFill>
                  <a:schemeClr val="tx1"/>
                </a:solidFill>
                <a:latin typeface="Tahoma" pitchFamily="34" charset="0"/>
                <a:ea typeface="MS PGothic" pitchFamily="34" charset="-128"/>
              </a:defRPr>
            </a:lvl8pPr>
            <a:lvl9pPr marL="3675957" indent="-216233" defTabSz="914485" eaLnBrk="0" fontAlgn="base" hangingPunct="0">
              <a:spcBef>
                <a:spcPct val="0"/>
              </a:spcBef>
              <a:spcAft>
                <a:spcPct val="0"/>
              </a:spcAft>
              <a:defRPr>
                <a:solidFill>
                  <a:schemeClr val="tx1"/>
                </a:solidFill>
                <a:latin typeface="Tahoma" pitchFamily="34" charset="0"/>
                <a:ea typeface="MS PGothic" pitchFamily="34" charset="-128"/>
              </a:defRPr>
            </a:lvl9pPr>
          </a:lstStyle>
          <a:p>
            <a:pPr eaLnBrk="1" hangingPunct="1"/>
            <a:fld id="{4F247314-5825-4119-86E5-433E5E5A14ED}" type="slidenum">
              <a:rPr lang="en-US" altLang="en-US">
                <a:latin typeface="Arial" pitchFamily="34" charset="0"/>
              </a:rPr>
              <a:pPr eaLnBrk="1" hangingPunct="1"/>
              <a:t>24</a:t>
            </a:fld>
            <a:endParaRPr lang="en-US" altLang="en-US" dirty="0">
              <a:latin typeface="Arial" pitchFamily="34" charset="0"/>
            </a:endParaRPr>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cs typeface="Arial" pitchFamily="34" charset="0"/>
            </a:endParaRPr>
          </a:p>
        </p:txBody>
      </p:sp>
    </p:spTree>
    <p:extLst>
      <p:ext uri="{BB962C8B-B14F-4D97-AF65-F5344CB8AC3E}">
        <p14:creationId xmlns:p14="http://schemas.microsoft.com/office/powerpoint/2010/main" val="93710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endParaRPr lang="en-US" dirty="0"/>
          </a:p>
        </p:txBody>
      </p:sp>
      <p:sp>
        <p:nvSpPr>
          <p:cNvPr id="4" name="Slide Number Placeholder 3"/>
          <p:cNvSpPr>
            <a:spLocks noGrp="1"/>
          </p:cNvSpPr>
          <p:nvPr>
            <p:ph type="sldNum" sz="quarter" idx="10"/>
          </p:nvPr>
        </p:nvSpPr>
        <p:spPr/>
        <p:txBody>
          <a:bodyPr/>
          <a:lstStyle/>
          <a:p>
            <a:fld id="{605B58A1-58B9-AB4A-A5E0-7E36928C695B}" type="slidenum">
              <a:rPr lang="en-US" smtClean="0"/>
              <a:pPr/>
              <a:t>25</a:t>
            </a:fld>
            <a:endParaRPr lang="en-US" dirty="0"/>
          </a:p>
        </p:txBody>
      </p:sp>
    </p:spTree>
    <p:extLst>
      <p:ext uri="{BB962C8B-B14F-4D97-AF65-F5344CB8AC3E}">
        <p14:creationId xmlns:p14="http://schemas.microsoft.com/office/powerpoint/2010/main" val="3426159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r>
              <a:rPr lang="en-US" altLang="en-US" dirty="0" smtClean="0">
                <a:latin typeface="Arial" panose="020B0604020202020204" pitchFamily="34" charset="0"/>
              </a:rPr>
              <a:t>Basic Facts Overview Presentation</a:t>
            </a:r>
          </a:p>
        </p:txBody>
      </p:sp>
      <p:sp>
        <p:nvSpPr>
          <p:cNvPr id="155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6F45A681-73B6-4E9C-BD78-BE58BC9D1219}" type="datetime1">
              <a:rPr lang="en-US" altLang="en-US">
                <a:latin typeface="Arial" panose="020B0604020202020204" pitchFamily="34" charset="0"/>
              </a:rPr>
              <a:pPr eaLnBrk="1" hangingPunct="1"/>
              <a:t>10/5/2016</a:t>
            </a:fld>
            <a:endParaRPr lang="en-US" altLang="en-US" dirty="0">
              <a:latin typeface="Arial" panose="020B0604020202020204" pitchFamily="34" charset="0"/>
            </a:endParaRPr>
          </a:p>
        </p:txBody>
      </p:sp>
      <p:sp>
        <p:nvSpPr>
          <p:cNvPr id="155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Tahoma" panose="020B0604030504040204" pitchFamily="34" charset="0"/>
                <a:ea typeface="MS PGothic" panose="020B0600070205080204" pitchFamily="34" charset="-128"/>
              </a:defRPr>
            </a:lvl1pPr>
            <a:lvl2pPr marL="742950" indent="-285750" defTabSz="966788" eaLnBrk="0" hangingPunct="0">
              <a:defRPr>
                <a:solidFill>
                  <a:schemeClr val="tx1"/>
                </a:solidFill>
                <a:latin typeface="Tahoma" panose="020B0604030504040204" pitchFamily="34" charset="0"/>
                <a:ea typeface="MS PGothic" panose="020B0600070205080204" pitchFamily="34" charset="-128"/>
              </a:defRPr>
            </a:lvl2pPr>
            <a:lvl3pPr marL="1143000" indent="-228600" defTabSz="966788" eaLnBrk="0" hangingPunct="0">
              <a:defRPr>
                <a:solidFill>
                  <a:schemeClr val="tx1"/>
                </a:solidFill>
                <a:latin typeface="Tahoma" panose="020B0604030504040204" pitchFamily="34" charset="0"/>
                <a:ea typeface="MS PGothic" panose="020B0600070205080204" pitchFamily="34" charset="-128"/>
              </a:defRPr>
            </a:lvl3pPr>
            <a:lvl4pPr marL="1600200" indent="-228600" defTabSz="966788" eaLnBrk="0" hangingPunct="0">
              <a:defRPr>
                <a:solidFill>
                  <a:schemeClr val="tx1"/>
                </a:solidFill>
                <a:latin typeface="Tahoma" panose="020B0604030504040204" pitchFamily="34" charset="0"/>
                <a:ea typeface="MS PGothic" panose="020B0600070205080204" pitchFamily="34" charset="-128"/>
              </a:defRPr>
            </a:lvl4pPr>
            <a:lvl5pPr marL="2057400" indent="-228600" defTabSz="966788" eaLnBrk="0" hangingPunct="0">
              <a:defRPr>
                <a:solidFill>
                  <a:schemeClr val="tx1"/>
                </a:solidFill>
                <a:latin typeface="Tahoma" panose="020B0604030504040204" pitchFamily="34" charset="0"/>
                <a:ea typeface="MS PGothic" panose="020B0600070205080204" pitchFamily="34" charset="-128"/>
              </a:defRPr>
            </a:lvl5pPr>
            <a:lvl6pPr marL="25146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defTabSz="966788"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42F5CCC8-BF4D-4337-B993-1D5605CB2B7B}" type="slidenum">
              <a:rPr lang="en-US" altLang="en-US">
                <a:latin typeface="Arial" panose="020B0604020202020204" pitchFamily="34" charset="0"/>
              </a:rPr>
              <a:pPr eaLnBrk="1" hangingPunct="1"/>
              <a:t>26</a:t>
            </a:fld>
            <a:endParaRPr lang="en-US" altLang="en-US" dirty="0">
              <a:latin typeface="Arial" panose="020B0604020202020204" pitchFamily="34" charset="0"/>
            </a:endParaRPr>
          </a:p>
        </p:txBody>
      </p:sp>
      <p:sp>
        <p:nvSpPr>
          <p:cNvPr id="155653" name="Rectangle 2"/>
          <p:cNvSpPr>
            <a:spLocks noRot="1" noChangeArrowheads="1" noTextEdit="1"/>
          </p:cNvSpPr>
          <p:nvPr>
            <p:ph type="sldImg"/>
          </p:nvPr>
        </p:nvSpPr>
        <p:spPr>
          <a:ln/>
        </p:spPr>
      </p:sp>
      <p:sp>
        <p:nvSpPr>
          <p:cNvPr id="155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86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10/5/2016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FB1DCAED-F890-424B-A7B3-DE0D36791ADF}" type="slidenum">
              <a:rPr lang="en-US" altLang="en-US"/>
              <a:pPr/>
              <a:t>‹#›</a:t>
            </a:fld>
            <a:endParaRPr lang="en-US" altLang="en-US" dirty="0"/>
          </a:p>
        </p:txBody>
      </p:sp>
    </p:spTree>
    <p:extLst>
      <p:ext uri="{BB962C8B-B14F-4D97-AF65-F5344CB8AC3E}">
        <p14:creationId xmlns:p14="http://schemas.microsoft.com/office/powerpoint/2010/main" val="196258755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10/5/2016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10/5/2016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10/5/2016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uurc.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Dyslexia basics </a:t>
            </a:r>
            <a:endParaRPr lang="en-US" dirty="0"/>
          </a:p>
        </p:txBody>
      </p:sp>
      <p:sp>
        <p:nvSpPr>
          <p:cNvPr id="3" name="Subtitle 2"/>
          <p:cNvSpPr>
            <a:spLocks noGrp="1"/>
          </p:cNvSpPr>
          <p:nvPr>
            <p:ph type="subTitle" idx="1"/>
          </p:nvPr>
        </p:nvSpPr>
        <p:spPr/>
        <p:txBody>
          <a:bodyPr>
            <a:normAutofit/>
          </a:bodyPr>
          <a:lstStyle/>
          <a:p>
            <a:r>
              <a:rPr lang="en-US" sz="3600" dirty="0" smtClean="0"/>
              <a:t>for Parents and Educators</a:t>
            </a:r>
            <a:endParaRPr lang="en-US" sz="3600" dirty="0"/>
          </a:p>
        </p:txBody>
      </p:sp>
    </p:spTree>
    <p:extLst>
      <p:ext uri="{BB962C8B-B14F-4D97-AF65-F5344CB8AC3E}">
        <p14:creationId xmlns:p14="http://schemas.microsoft.com/office/powerpoint/2010/main" val="288782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931" y="470214"/>
            <a:ext cx="9601200" cy="1485900"/>
          </a:xfrm>
        </p:spPr>
        <p:txBody>
          <a:bodyPr>
            <a:noAutofit/>
          </a:bodyPr>
          <a:lstStyle/>
          <a:p>
            <a:r>
              <a:rPr lang="en-US" sz="4000" dirty="0" smtClean="0"/>
              <a:t>Dyslexia is a specific learning disability that is neurobiological in origin…</a:t>
            </a:r>
            <a:br>
              <a:rPr lang="en-US" sz="4000" dirty="0" smtClean="0"/>
            </a:br>
            <a:r>
              <a:rPr lang="en-US" sz="4000" dirty="0" smtClean="0"/>
              <a:t/>
            </a:r>
            <a:br>
              <a:rPr lang="en-US" sz="4000" dirty="0" smtClean="0"/>
            </a:br>
            <a:r>
              <a:rPr lang="en-US" sz="4800" dirty="0" smtClean="0"/>
              <a:t>This definition has been adopted by:</a:t>
            </a:r>
            <a:endParaRPr lang="en-US" sz="4800" dirty="0"/>
          </a:p>
        </p:txBody>
      </p:sp>
      <p:sp>
        <p:nvSpPr>
          <p:cNvPr id="3" name="Content Placeholder 2"/>
          <p:cNvSpPr>
            <a:spLocks noGrp="1"/>
          </p:cNvSpPr>
          <p:nvPr>
            <p:ph idx="1"/>
          </p:nvPr>
        </p:nvSpPr>
        <p:spPr>
          <a:xfrm>
            <a:off x="2446421" y="3497179"/>
            <a:ext cx="9601200" cy="4315327"/>
          </a:xfrm>
        </p:spPr>
        <p:txBody>
          <a:bodyPr>
            <a:normAutofit/>
          </a:bodyPr>
          <a:lstStyle/>
          <a:p>
            <a:r>
              <a:rPr lang="en-US" sz="4000" dirty="0" smtClean="0"/>
              <a:t>International Dyslexia Association</a:t>
            </a:r>
          </a:p>
          <a:p>
            <a:r>
              <a:rPr lang="en-US" sz="4000" dirty="0" smtClean="0"/>
              <a:t>National Institute of Child Health &amp; Human Development (</a:t>
            </a:r>
            <a:r>
              <a:rPr lang="en-US" sz="3600" i="1" dirty="0" smtClean="0"/>
              <a:t>US Department of Health &amp; Human Services</a:t>
            </a:r>
            <a:r>
              <a:rPr lang="en-US" sz="4000" dirty="0" smtClean="0"/>
              <a:t>)</a:t>
            </a:r>
            <a:endParaRPr lang="en-US" sz="4000" dirty="0"/>
          </a:p>
        </p:txBody>
      </p:sp>
      <p:grpSp>
        <p:nvGrpSpPr>
          <p:cNvPr id="4" name="Group 12"/>
          <p:cNvGrpSpPr>
            <a:grpSpLocks/>
          </p:cNvGrpSpPr>
          <p:nvPr/>
        </p:nvGrpSpPr>
        <p:grpSpPr bwMode="auto">
          <a:xfrm>
            <a:off x="923731" y="1791478"/>
            <a:ext cx="10832840" cy="4661908"/>
            <a:chOff x="235" y="672"/>
            <a:chExt cx="5285" cy="3360"/>
          </a:xfrm>
        </p:grpSpPr>
        <p:sp>
          <p:nvSpPr>
            <p:cNvPr id="5"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6"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1079825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defRPr/>
            </a:pPr>
            <a:fld id="{DBAF9F65-8FC4-4047-AD47-9619DDEA80AF}" type="slidenum">
              <a:rPr lang="en-US" sz="1400">
                <a:latin typeface="Arial" pitchFamily="34" charset="0"/>
              </a:rPr>
              <a:pPr eaLnBrk="1" hangingPunct="1">
                <a:defRPr/>
              </a:pPr>
              <a:t>11</a:t>
            </a:fld>
            <a:endParaRPr lang="en-US" sz="1400" dirty="0">
              <a:latin typeface="Arial" pitchFamily="34" charset="0"/>
            </a:endParaRPr>
          </a:p>
        </p:txBody>
      </p:sp>
      <p:sp>
        <p:nvSpPr>
          <p:cNvPr id="295938" name="Rectangle 2"/>
          <p:cNvSpPr>
            <a:spLocks noGrp="1" noChangeArrowheads="1"/>
          </p:cNvSpPr>
          <p:nvPr>
            <p:ph type="title"/>
          </p:nvPr>
        </p:nvSpPr>
        <p:spPr>
          <a:xfrm>
            <a:off x="942392" y="307055"/>
            <a:ext cx="11249608" cy="762000"/>
          </a:xfrm>
        </p:spPr>
        <p:txBody>
          <a:bodyPr>
            <a:normAutofit/>
          </a:bodyPr>
          <a:lstStyle/>
          <a:p>
            <a:pPr eaLnBrk="1" hangingPunct="1">
              <a:defRPr/>
            </a:pPr>
            <a:r>
              <a:rPr lang="en-US" sz="4000" b="1" dirty="0" smtClean="0"/>
              <a:t>Utah State Board of Education Definition of SLD</a:t>
            </a:r>
            <a:endParaRPr lang="en-US" sz="4000" b="1" dirty="0" smtClean="0"/>
          </a:p>
        </p:txBody>
      </p:sp>
      <p:sp>
        <p:nvSpPr>
          <p:cNvPr id="295939" name="Rectangle 3"/>
          <p:cNvSpPr>
            <a:spLocks noGrp="1" noChangeArrowheads="1"/>
          </p:cNvSpPr>
          <p:nvPr>
            <p:ph type="body" idx="1"/>
          </p:nvPr>
        </p:nvSpPr>
        <p:spPr>
          <a:xfrm>
            <a:off x="2332653" y="1495745"/>
            <a:ext cx="7696200" cy="4572000"/>
          </a:xfrm>
        </p:spPr>
        <p:txBody>
          <a:bodyPr>
            <a:normAutofit fontScale="92500" lnSpcReduction="20000"/>
          </a:bodyPr>
          <a:lstStyle/>
          <a:p>
            <a:pPr marL="0" indent="0">
              <a:lnSpc>
                <a:spcPct val="87000"/>
              </a:lnSpc>
              <a:buNone/>
              <a:defRPr/>
            </a:pPr>
            <a:r>
              <a:rPr lang="en-US" sz="2600" dirty="0"/>
              <a:t>A disorder of one or more of the basic psychological processes involved in understanding or in using language, spoken or written, that may manifest itself in the imperfect ability to listen, think, speak, write, spell or do mathematical calculations such as perceptual disabilities, brain injury, minimal brain dysfunction, </a:t>
            </a:r>
            <a:r>
              <a:rPr lang="en-US" sz="2600" b="1" i="1" u="sng" dirty="0"/>
              <a:t>dyslexia</a:t>
            </a:r>
            <a:r>
              <a:rPr lang="en-US" sz="2600" dirty="0"/>
              <a:t> and developmental aphasia, that affects a students’ educational performance.  </a:t>
            </a:r>
          </a:p>
          <a:p>
            <a:pPr marL="0" indent="0">
              <a:lnSpc>
                <a:spcPct val="87000"/>
              </a:lnSpc>
              <a:buNone/>
              <a:defRPr/>
            </a:pPr>
            <a:endParaRPr lang="en-US" sz="2600" dirty="0"/>
          </a:p>
          <a:p>
            <a:pPr marL="0" indent="0">
              <a:lnSpc>
                <a:spcPct val="87000"/>
              </a:lnSpc>
              <a:buNone/>
              <a:defRPr/>
            </a:pPr>
            <a:r>
              <a:rPr lang="en-US" sz="2600" dirty="0"/>
              <a:t>A specific learning disability does </a:t>
            </a:r>
            <a:r>
              <a:rPr lang="en-US" sz="2600" b="1" i="1" u="sng" dirty="0"/>
              <a:t>not</a:t>
            </a:r>
            <a:r>
              <a:rPr lang="en-US" sz="2600" dirty="0"/>
              <a:t> include learning problems that are primarily the result of visual, hearing, or motor disabilities; or intellectual disability; of emotional disturbance; or of environmental, cultural, or economic disadvantage.</a:t>
            </a:r>
          </a:p>
          <a:p>
            <a:pPr marL="0" indent="0">
              <a:lnSpc>
                <a:spcPct val="87000"/>
              </a:lnSpc>
              <a:buNone/>
              <a:defRPr/>
            </a:pPr>
            <a:endParaRPr lang="en-US" sz="1200" dirty="0"/>
          </a:p>
          <a:p>
            <a:pPr marL="0" indent="0">
              <a:lnSpc>
                <a:spcPct val="87000"/>
              </a:lnSpc>
              <a:buNone/>
              <a:defRPr/>
            </a:pPr>
            <a:r>
              <a:rPr lang="en-US" sz="1200" dirty="0"/>
              <a:t>—USOE Specific Learning Disability Definition (&amp;300.8©(10)), which relies on the federal definition of a specific  learning disability (SLD).  May 2, 2013.</a:t>
            </a:r>
            <a:endParaRPr lang="en-US" sz="1800" dirty="0"/>
          </a:p>
        </p:txBody>
      </p:sp>
      <p:grpSp>
        <p:nvGrpSpPr>
          <p:cNvPr id="19462" name="Group 15"/>
          <p:cNvGrpSpPr>
            <a:grpSpLocks/>
          </p:cNvGrpSpPr>
          <p:nvPr/>
        </p:nvGrpSpPr>
        <p:grpSpPr bwMode="auto">
          <a:xfrm>
            <a:off x="1889125" y="1069055"/>
            <a:ext cx="8413750" cy="5407945"/>
            <a:chOff x="230" y="806"/>
            <a:chExt cx="5300" cy="3102"/>
          </a:xfrm>
        </p:grpSpPr>
        <p:sp>
          <p:nvSpPr>
            <p:cNvPr id="19463" name="Line 7"/>
            <p:cNvSpPr>
              <a:spLocks noChangeShapeType="1"/>
            </p:cNvSpPr>
            <p:nvPr/>
          </p:nvSpPr>
          <p:spPr bwMode="auto">
            <a:xfrm>
              <a:off x="4800" y="816"/>
              <a:ext cx="73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9464" name="Line 8"/>
            <p:cNvSpPr>
              <a:spLocks noChangeShapeType="1"/>
            </p:cNvSpPr>
            <p:nvPr/>
          </p:nvSpPr>
          <p:spPr bwMode="auto">
            <a:xfrm rot="5400000" flipH="1">
              <a:off x="3977" y="2351"/>
              <a:ext cx="3082"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9465" name="Line 9"/>
            <p:cNvSpPr>
              <a:spLocks noChangeShapeType="1"/>
            </p:cNvSpPr>
            <p:nvPr/>
          </p:nvSpPr>
          <p:spPr bwMode="auto">
            <a:xfrm rot="-5400000">
              <a:off x="-1311" y="2357"/>
              <a:ext cx="310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9466" name="Line 10"/>
            <p:cNvSpPr>
              <a:spLocks noChangeShapeType="1"/>
            </p:cNvSpPr>
            <p:nvPr/>
          </p:nvSpPr>
          <p:spPr bwMode="auto">
            <a:xfrm>
              <a:off x="230" y="811"/>
              <a:ext cx="682"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1085350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916"/>
            <a:ext cx="9601200" cy="1303421"/>
          </a:xfrm>
        </p:spPr>
        <p:txBody>
          <a:bodyPr>
            <a:noAutofit/>
          </a:bodyPr>
          <a:lstStyle/>
          <a:p>
            <a:r>
              <a:rPr lang="en-US" sz="5400" dirty="0" smtClean="0"/>
              <a:t>Let’s break it down…</a:t>
            </a:r>
            <a:endParaRPr lang="en-US" sz="5400" dirty="0"/>
          </a:p>
        </p:txBody>
      </p:sp>
      <p:sp>
        <p:nvSpPr>
          <p:cNvPr id="3" name="Content Placeholder 2"/>
          <p:cNvSpPr>
            <a:spLocks noGrp="1"/>
          </p:cNvSpPr>
          <p:nvPr>
            <p:ph idx="1"/>
          </p:nvPr>
        </p:nvSpPr>
        <p:spPr>
          <a:xfrm>
            <a:off x="1772651" y="1652337"/>
            <a:ext cx="10123879" cy="4732422"/>
          </a:xfrm>
        </p:spPr>
        <p:txBody>
          <a:bodyPr>
            <a:normAutofit fontScale="92500"/>
          </a:bodyPr>
          <a:lstStyle/>
          <a:p>
            <a:pPr marL="460375" indent="-460375">
              <a:lnSpc>
                <a:spcPct val="90000"/>
              </a:lnSpc>
              <a:buFont typeface="Wingdings" pitchFamily="96" charset="2"/>
              <a:buChar char="n"/>
              <a:defRPr/>
            </a:pPr>
            <a:r>
              <a:rPr lang="en-US" sz="4000" dirty="0">
                <a:solidFill>
                  <a:srgbClr val="00B050"/>
                </a:solidFill>
              </a:rPr>
              <a:t>Specific learning </a:t>
            </a:r>
            <a:r>
              <a:rPr lang="en-US" sz="4000" dirty="0" smtClean="0">
                <a:solidFill>
                  <a:srgbClr val="00B050"/>
                </a:solidFill>
              </a:rPr>
              <a:t>disability </a:t>
            </a:r>
            <a:r>
              <a:rPr lang="en-US" sz="2800" dirty="0" smtClean="0">
                <a:solidFill>
                  <a:srgbClr val="00B050"/>
                </a:solidFill>
              </a:rPr>
              <a:t>(but not motor, emotional etc.)</a:t>
            </a:r>
            <a:endParaRPr lang="en-US" sz="2800" dirty="0">
              <a:solidFill>
                <a:srgbClr val="00B050"/>
              </a:solidFill>
            </a:endParaRPr>
          </a:p>
          <a:p>
            <a:pPr marL="460375" indent="-460375">
              <a:lnSpc>
                <a:spcPct val="90000"/>
              </a:lnSpc>
              <a:buFont typeface="Wingdings" pitchFamily="96" charset="2"/>
              <a:buChar char="n"/>
              <a:defRPr/>
            </a:pPr>
            <a:r>
              <a:rPr lang="en-US" sz="4000" dirty="0">
                <a:solidFill>
                  <a:srgbClr val="00B050"/>
                </a:solidFill>
              </a:rPr>
              <a:t>Neurobiological in </a:t>
            </a:r>
            <a:r>
              <a:rPr lang="en-US" sz="4000" dirty="0" smtClean="0">
                <a:solidFill>
                  <a:srgbClr val="00B050"/>
                </a:solidFill>
              </a:rPr>
              <a:t>origin </a:t>
            </a:r>
            <a:r>
              <a:rPr lang="en-US" sz="2600" dirty="0" smtClean="0">
                <a:solidFill>
                  <a:srgbClr val="00B050"/>
                </a:solidFill>
              </a:rPr>
              <a:t>(genetic)</a:t>
            </a:r>
            <a:endParaRPr lang="en-US" sz="2600" dirty="0">
              <a:solidFill>
                <a:srgbClr val="00B050"/>
              </a:solidFill>
            </a:endParaRPr>
          </a:p>
          <a:p>
            <a:pPr marL="460375" indent="-460375">
              <a:lnSpc>
                <a:spcPct val="90000"/>
              </a:lnSpc>
              <a:buFont typeface="Wingdings" pitchFamily="96" charset="2"/>
              <a:buChar char="n"/>
              <a:defRPr/>
            </a:pPr>
            <a:r>
              <a:rPr lang="en-US" sz="4000" dirty="0"/>
              <a:t>Inaccurate or non-fluent word recognition</a:t>
            </a:r>
          </a:p>
          <a:p>
            <a:pPr marL="460375" indent="-460375">
              <a:lnSpc>
                <a:spcPct val="90000"/>
              </a:lnSpc>
              <a:buFont typeface="Wingdings" pitchFamily="96" charset="2"/>
              <a:buChar char="n"/>
              <a:defRPr/>
            </a:pPr>
            <a:r>
              <a:rPr lang="en-US" sz="4000" dirty="0" smtClean="0"/>
              <a:t>Poor </a:t>
            </a:r>
            <a:r>
              <a:rPr lang="en-US" sz="4000" dirty="0"/>
              <a:t>spelling &amp;</a:t>
            </a:r>
            <a:r>
              <a:rPr lang="en-US" sz="4000" dirty="0" smtClean="0"/>
              <a:t> </a:t>
            </a:r>
            <a:r>
              <a:rPr lang="en-US" sz="4000" dirty="0"/>
              <a:t>decoding abilities</a:t>
            </a:r>
          </a:p>
          <a:p>
            <a:pPr marL="460375" indent="-460375">
              <a:lnSpc>
                <a:spcPct val="90000"/>
              </a:lnSpc>
              <a:buFont typeface="Wingdings" pitchFamily="96" charset="2"/>
              <a:buChar char="n"/>
              <a:defRPr/>
            </a:pPr>
            <a:r>
              <a:rPr lang="en-US" sz="4000" dirty="0"/>
              <a:t>Deficit in phonological component</a:t>
            </a:r>
          </a:p>
          <a:p>
            <a:pPr marL="460375" indent="-460375">
              <a:lnSpc>
                <a:spcPct val="90000"/>
              </a:lnSpc>
              <a:buFont typeface="Wingdings" pitchFamily="96" charset="2"/>
              <a:buChar char="n"/>
              <a:defRPr/>
            </a:pPr>
            <a:r>
              <a:rPr lang="en-US" sz="4000" dirty="0"/>
              <a:t>Often </a:t>
            </a:r>
            <a:r>
              <a:rPr lang="en-US" sz="4000" dirty="0" smtClean="0"/>
              <a:t>unexpected </a:t>
            </a:r>
            <a:r>
              <a:rPr lang="en-US" sz="3000" dirty="0" smtClean="0"/>
              <a:t>(other cognitive &amp; schooling)</a:t>
            </a:r>
            <a:endParaRPr lang="en-US" sz="3000" dirty="0"/>
          </a:p>
          <a:p>
            <a:pPr marL="460375" indent="-460375">
              <a:lnSpc>
                <a:spcPct val="90000"/>
              </a:lnSpc>
              <a:buFont typeface="Wingdings" pitchFamily="96" charset="2"/>
              <a:buChar char="n"/>
              <a:defRPr/>
            </a:pPr>
            <a:r>
              <a:rPr lang="en-US" sz="4000" dirty="0"/>
              <a:t>Secondary consequences</a:t>
            </a:r>
          </a:p>
          <a:p>
            <a:endParaRPr lang="en-US" sz="4000" dirty="0" smtClean="0"/>
          </a:p>
        </p:txBody>
      </p:sp>
      <p:grpSp>
        <p:nvGrpSpPr>
          <p:cNvPr id="4" name="Group 12"/>
          <p:cNvGrpSpPr>
            <a:grpSpLocks/>
          </p:cNvGrpSpPr>
          <p:nvPr/>
        </p:nvGrpSpPr>
        <p:grpSpPr bwMode="auto">
          <a:xfrm>
            <a:off x="906162" y="1166039"/>
            <a:ext cx="11065014" cy="5334000"/>
            <a:chOff x="235" y="672"/>
            <a:chExt cx="5285" cy="3360"/>
          </a:xfrm>
        </p:grpSpPr>
        <p:sp>
          <p:nvSpPr>
            <p:cNvPr id="5"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6"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127253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2311401"/>
            <a:ext cx="4889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bo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38" y="2316164"/>
            <a:ext cx="48895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305051" y="5568951"/>
            <a:ext cx="3573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2400" b="1" dirty="0">
                <a:solidFill>
                  <a:srgbClr val="FFFFFF"/>
                </a:solidFill>
                <a:latin typeface="Arial" panose="020B0604020202020204" pitchFamily="34" charset="0"/>
                <a:cs typeface="Times New Roman" panose="02020603050405020304" pitchFamily="18" charset="0"/>
              </a:rPr>
              <a:t>Typical Readers</a:t>
            </a:r>
            <a:endParaRPr lang="en-US" altLang="en-US" sz="2400" dirty="0">
              <a:latin typeface="Arial" panose="020B0604020202020204" pitchFamily="34" charset="0"/>
            </a:endParaRPr>
          </a:p>
          <a:p>
            <a:endParaRPr lang="en-US" altLang="en-US" sz="2400" dirty="0">
              <a:latin typeface="Arial" panose="020B0604020202020204" pitchFamily="34" charset="0"/>
            </a:endParaRPr>
          </a:p>
        </p:txBody>
      </p:sp>
      <p:sp>
        <p:nvSpPr>
          <p:cNvPr id="21509" name="Text Box 5"/>
          <p:cNvSpPr txBox="1">
            <a:spLocks noChangeArrowheads="1"/>
          </p:cNvSpPr>
          <p:nvPr/>
        </p:nvSpPr>
        <p:spPr bwMode="auto">
          <a:xfrm>
            <a:off x="6532563" y="5594350"/>
            <a:ext cx="308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r>
              <a:rPr lang="en-US" altLang="en-US" sz="2400" b="1" dirty="0">
                <a:solidFill>
                  <a:srgbClr val="FFFFFF"/>
                </a:solidFill>
                <a:latin typeface="Arial" panose="020B0604020202020204" pitchFamily="34" charset="0"/>
                <a:cs typeface="Times New Roman" panose="02020603050405020304" pitchFamily="18" charset="0"/>
              </a:rPr>
              <a:t>Dyslexic Readers</a:t>
            </a:r>
            <a:endParaRPr lang="en-US" altLang="en-US" sz="2400" dirty="0">
              <a:latin typeface="Arial" panose="020B0604020202020204" pitchFamily="34" charset="0"/>
            </a:endParaRPr>
          </a:p>
          <a:p>
            <a:endParaRPr lang="en-US" altLang="en-US" sz="2400" dirty="0">
              <a:latin typeface="Arial" panose="020B0604020202020204" pitchFamily="34" charset="0"/>
            </a:endParaRPr>
          </a:p>
        </p:txBody>
      </p:sp>
      <p:sp>
        <p:nvSpPr>
          <p:cNvPr id="21510" name="Rectangle 6"/>
          <p:cNvSpPr>
            <a:spLocks noChangeArrowheads="1"/>
          </p:cNvSpPr>
          <p:nvPr/>
        </p:nvSpPr>
        <p:spPr bwMode="auto">
          <a:xfrm>
            <a:off x="1524000" y="1631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endParaRPr lang="en-US" altLang="en-US" sz="2400" dirty="0">
              <a:latin typeface="Times New Roman" panose="02020603050405020304" pitchFamily="18" charset="0"/>
            </a:endParaRPr>
          </a:p>
        </p:txBody>
      </p:sp>
      <p:sp>
        <p:nvSpPr>
          <p:cNvPr id="21511" name="Rectangle 7"/>
          <p:cNvSpPr>
            <a:spLocks noChangeArrowheads="1"/>
          </p:cNvSpPr>
          <p:nvPr/>
        </p:nvSpPr>
        <p:spPr bwMode="auto">
          <a:xfrm>
            <a:off x="1524000" y="16319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endParaRPr lang="en-US" altLang="en-US" sz="2400" dirty="0">
              <a:latin typeface="Times New Roman" panose="02020603050405020304" pitchFamily="18" charset="0"/>
            </a:endParaRPr>
          </a:p>
        </p:txBody>
      </p:sp>
      <p:sp>
        <p:nvSpPr>
          <p:cNvPr id="21512" name="Rectangle 8"/>
          <p:cNvSpPr>
            <a:spLocks noGrp="1" noChangeArrowheads="1"/>
          </p:cNvSpPr>
          <p:nvPr>
            <p:ph type="title"/>
          </p:nvPr>
        </p:nvSpPr>
        <p:spPr>
          <a:xfrm>
            <a:off x="779463" y="238126"/>
            <a:ext cx="10971213" cy="1908175"/>
          </a:xfrm>
          <a:noFill/>
          <a:extLst>
            <a:ext uri="{909E8E84-426E-40DD-AFC4-6F175D3DCCD1}">
              <a14:hiddenFill xmlns:a14="http://schemas.microsoft.com/office/drawing/2010/main">
                <a:solidFill>
                  <a:srgbClr val="FFFFFF"/>
                </a:solidFill>
              </a14:hiddenFill>
            </a:ext>
          </a:extLst>
        </p:spPr>
        <p:txBody>
          <a:bodyPr/>
          <a:lstStyle/>
          <a:p>
            <a:r>
              <a:rPr lang="en-US" altLang="en-US" dirty="0" smtClean="0">
                <a:solidFill>
                  <a:srgbClr val="000000"/>
                </a:solidFill>
                <a:effectLst/>
              </a:rPr>
              <a:t>Neurobiological Basis </a:t>
            </a:r>
            <a:br>
              <a:rPr lang="en-US" altLang="en-US" dirty="0" smtClean="0">
                <a:solidFill>
                  <a:srgbClr val="000000"/>
                </a:solidFill>
                <a:effectLst/>
              </a:rPr>
            </a:br>
            <a:r>
              <a:rPr lang="en-US" altLang="en-US" dirty="0" smtClean="0">
                <a:solidFill>
                  <a:srgbClr val="000000"/>
                </a:solidFill>
                <a:effectLst/>
              </a:rPr>
              <a:t>of Dyslexia</a:t>
            </a:r>
          </a:p>
        </p:txBody>
      </p:sp>
      <p:sp>
        <p:nvSpPr>
          <p:cNvPr id="21513" name="Rectangle 9"/>
          <p:cNvSpPr>
            <a:spLocks noChangeArrowheads="1"/>
          </p:cNvSpPr>
          <p:nvPr/>
        </p:nvSpPr>
        <p:spPr bwMode="auto">
          <a:xfrm>
            <a:off x="1708150" y="2311401"/>
            <a:ext cx="8809037" cy="396240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endParaRPr lang="en-US" altLang="en-US" dirty="0"/>
          </a:p>
        </p:txBody>
      </p:sp>
      <p:sp>
        <p:nvSpPr>
          <p:cNvPr id="21514" name="Text Box 10"/>
          <p:cNvSpPr txBox="1">
            <a:spLocks noChangeArrowheads="1"/>
          </p:cNvSpPr>
          <p:nvPr/>
        </p:nvSpPr>
        <p:spPr bwMode="auto">
          <a:xfrm>
            <a:off x="7315200" y="6461126"/>
            <a:ext cx="3074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algn="ctr"/>
            <a:r>
              <a:rPr lang="en-US" altLang="en-US" sz="2000" dirty="0">
                <a:solidFill>
                  <a:srgbClr val="000000"/>
                </a:solidFill>
                <a:latin typeface="Arial" panose="020B0604020202020204" pitchFamily="34" charset="0"/>
              </a:rPr>
              <a:t>Eden et al., </a:t>
            </a:r>
            <a:r>
              <a:rPr lang="en-US" altLang="en-US" sz="2000" i="1" dirty="0">
                <a:solidFill>
                  <a:srgbClr val="000000"/>
                </a:solidFill>
                <a:latin typeface="Arial" panose="020B0604020202020204" pitchFamily="34" charset="0"/>
              </a:rPr>
              <a:t>Neuron,</a:t>
            </a:r>
            <a:r>
              <a:rPr lang="en-US" altLang="en-US" sz="2000" dirty="0">
                <a:solidFill>
                  <a:srgbClr val="000000"/>
                </a:solidFill>
                <a:latin typeface="Arial" panose="020B0604020202020204" pitchFamily="34" charset="0"/>
              </a:rPr>
              <a:t> 2004</a:t>
            </a:r>
          </a:p>
        </p:txBody>
      </p:sp>
    </p:spTree>
    <p:extLst>
      <p:ext uri="{BB962C8B-B14F-4D97-AF65-F5344CB8AC3E}">
        <p14:creationId xmlns:p14="http://schemas.microsoft.com/office/powerpoint/2010/main" val="4181357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916"/>
            <a:ext cx="9601200" cy="1303421"/>
          </a:xfrm>
        </p:spPr>
        <p:txBody>
          <a:bodyPr>
            <a:noAutofit/>
          </a:bodyPr>
          <a:lstStyle/>
          <a:p>
            <a:r>
              <a:rPr lang="en-US" sz="5400" dirty="0" smtClean="0"/>
              <a:t>Let’s break it down…</a:t>
            </a:r>
            <a:endParaRPr lang="en-US" sz="5400" dirty="0"/>
          </a:p>
        </p:txBody>
      </p:sp>
      <p:sp>
        <p:nvSpPr>
          <p:cNvPr id="3" name="Content Placeholder 2"/>
          <p:cNvSpPr>
            <a:spLocks noGrp="1"/>
          </p:cNvSpPr>
          <p:nvPr>
            <p:ph idx="1"/>
          </p:nvPr>
        </p:nvSpPr>
        <p:spPr>
          <a:xfrm>
            <a:off x="1772652" y="1652337"/>
            <a:ext cx="9601200" cy="4732422"/>
          </a:xfrm>
        </p:spPr>
        <p:txBody>
          <a:bodyPr>
            <a:normAutofit lnSpcReduction="10000"/>
          </a:bodyPr>
          <a:lstStyle/>
          <a:p>
            <a:pPr marL="460375" indent="-460375">
              <a:lnSpc>
                <a:spcPct val="90000"/>
              </a:lnSpc>
              <a:buFont typeface="Wingdings" pitchFamily="96" charset="2"/>
              <a:buChar char="n"/>
              <a:defRPr/>
            </a:pPr>
            <a:r>
              <a:rPr lang="en-US" sz="4000" dirty="0">
                <a:solidFill>
                  <a:schemeClr val="tx1"/>
                </a:solidFill>
              </a:rPr>
              <a:t>Specific learning disability</a:t>
            </a:r>
          </a:p>
          <a:p>
            <a:pPr marL="460375" indent="-460375">
              <a:lnSpc>
                <a:spcPct val="90000"/>
              </a:lnSpc>
              <a:buFont typeface="Wingdings" pitchFamily="96" charset="2"/>
              <a:buChar char="n"/>
              <a:defRPr/>
            </a:pPr>
            <a:r>
              <a:rPr lang="en-US" sz="4000" dirty="0">
                <a:solidFill>
                  <a:schemeClr val="tx1"/>
                </a:solidFill>
              </a:rPr>
              <a:t>Neurobiological in origin</a:t>
            </a:r>
          </a:p>
          <a:p>
            <a:pPr marL="460375" indent="-460375">
              <a:lnSpc>
                <a:spcPct val="90000"/>
              </a:lnSpc>
              <a:buFont typeface="Wingdings" pitchFamily="96" charset="2"/>
              <a:buChar char="n"/>
              <a:defRPr/>
            </a:pPr>
            <a:r>
              <a:rPr lang="en-US" sz="4000" dirty="0"/>
              <a:t>Inaccurate or non-fluent word recognition</a:t>
            </a:r>
          </a:p>
          <a:p>
            <a:pPr marL="460375" indent="-460375">
              <a:lnSpc>
                <a:spcPct val="90000"/>
              </a:lnSpc>
              <a:buFont typeface="Wingdings" pitchFamily="96" charset="2"/>
              <a:buChar char="n"/>
              <a:defRPr/>
            </a:pPr>
            <a:r>
              <a:rPr lang="en-US" sz="4000" dirty="0" smtClean="0"/>
              <a:t>Poor </a:t>
            </a:r>
            <a:r>
              <a:rPr lang="en-US" sz="4000" dirty="0"/>
              <a:t>spelling &amp;</a:t>
            </a:r>
            <a:r>
              <a:rPr lang="en-US" sz="4000" dirty="0" smtClean="0"/>
              <a:t> </a:t>
            </a:r>
            <a:r>
              <a:rPr lang="en-US" sz="4000" dirty="0"/>
              <a:t>decoding abilities</a:t>
            </a:r>
          </a:p>
          <a:p>
            <a:pPr marL="460375" indent="-460375">
              <a:lnSpc>
                <a:spcPct val="90000"/>
              </a:lnSpc>
              <a:buFont typeface="Wingdings" pitchFamily="96" charset="2"/>
              <a:buChar char="n"/>
              <a:defRPr/>
            </a:pPr>
            <a:r>
              <a:rPr lang="en-US" sz="4000" dirty="0">
                <a:solidFill>
                  <a:srgbClr val="00B0F0"/>
                </a:solidFill>
              </a:rPr>
              <a:t>Deficit in phonological component</a:t>
            </a:r>
          </a:p>
          <a:p>
            <a:pPr marL="460375" indent="-460375">
              <a:lnSpc>
                <a:spcPct val="90000"/>
              </a:lnSpc>
              <a:buFont typeface="Wingdings" pitchFamily="96" charset="2"/>
              <a:buChar char="n"/>
              <a:defRPr/>
            </a:pPr>
            <a:r>
              <a:rPr lang="en-US" sz="4000" dirty="0">
                <a:solidFill>
                  <a:srgbClr val="00B0F0"/>
                </a:solidFill>
              </a:rPr>
              <a:t>Often unexpected</a:t>
            </a:r>
          </a:p>
          <a:p>
            <a:pPr marL="460375" indent="-460375">
              <a:lnSpc>
                <a:spcPct val="90000"/>
              </a:lnSpc>
              <a:buFont typeface="Wingdings" pitchFamily="96" charset="2"/>
              <a:buChar char="n"/>
              <a:defRPr/>
            </a:pPr>
            <a:r>
              <a:rPr lang="en-US" sz="4000" dirty="0"/>
              <a:t>Secondary consequences</a:t>
            </a:r>
          </a:p>
          <a:p>
            <a:endParaRPr lang="en-US" sz="4000" dirty="0" smtClean="0"/>
          </a:p>
        </p:txBody>
      </p:sp>
    </p:spTree>
    <p:extLst>
      <p:ext uri="{BB962C8B-B14F-4D97-AF65-F5344CB8AC3E}">
        <p14:creationId xmlns:p14="http://schemas.microsoft.com/office/powerpoint/2010/main" val="76984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916"/>
            <a:ext cx="9601200" cy="1303421"/>
          </a:xfrm>
        </p:spPr>
        <p:txBody>
          <a:bodyPr>
            <a:noAutofit/>
          </a:bodyPr>
          <a:lstStyle/>
          <a:p>
            <a:r>
              <a:rPr lang="en-US" sz="5400" dirty="0" smtClean="0"/>
              <a:t>Let’s break it down…</a:t>
            </a:r>
            <a:endParaRPr lang="en-US" sz="5400" dirty="0"/>
          </a:p>
        </p:txBody>
      </p:sp>
      <p:sp>
        <p:nvSpPr>
          <p:cNvPr id="3" name="Content Placeholder 2"/>
          <p:cNvSpPr>
            <a:spLocks noGrp="1"/>
          </p:cNvSpPr>
          <p:nvPr>
            <p:ph idx="1"/>
          </p:nvPr>
        </p:nvSpPr>
        <p:spPr>
          <a:xfrm>
            <a:off x="1772652" y="1652337"/>
            <a:ext cx="9601200" cy="4732422"/>
          </a:xfrm>
        </p:spPr>
        <p:txBody>
          <a:bodyPr>
            <a:normAutofit lnSpcReduction="10000"/>
          </a:bodyPr>
          <a:lstStyle/>
          <a:p>
            <a:pPr marL="460375" indent="-460375">
              <a:lnSpc>
                <a:spcPct val="90000"/>
              </a:lnSpc>
              <a:buFont typeface="Wingdings" pitchFamily="96" charset="2"/>
              <a:buChar char="n"/>
              <a:defRPr/>
            </a:pPr>
            <a:r>
              <a:rPr lang="en-US" sz="4000" dirty="0">
                <a:solidFill>
                  <a:schemeClr val="tx1"/>
                </a:solidFill>
              </a:rPr>
              <a:t>Specific learning disability</a:t>
            </a:r>
          </a:p>
          <a:p>
            <a:pPr marL="460375" indent="-460375">
              <a:lnSpc>
                <a:spcPct val="90000"/>
              </a:lnSpc>
              <a:buFont typeface="Wingdings" pitchFamily="96" charset="2"/>
              <a:buChar char="n"/>
              <a:defRPr/>
            </a:pPr>
            <a:r>
              <a:rPr lang="en-US" sz="4000" dirty="0">
                <a:solidFill>
                  <a:schemeClr val="tx1"/>
                </a:solidFill>
              </a:rPr>
              <a:t>Neurobiological in origin</a:t>
            </a:r>
          </a:p>
          <a:p>
            <a:pPr marL="460375" indent="-460375">
              <a:lnSpc>
                <a:spcPct val="90000"/>
              </a:lnSpc>
              <a:buFont typeface="Wingdings" pitchFamily="96" charset="2"/>
              <a:buChar char="n"/>
              <a:defRPr/>
            </a:pPr>
            <a:r>
              <a:rPr lang="en-US" sz="4000" dirty="0">
                <a:solidFill>
                  <a:srgbClr val="C00000"/>
                </a:solidFill>
              </a:rPr>
              <a:t>Inaccurate or non-fluent word recognition</a:t>
            </a:r>
          </a:p>
          <a:p>
            <a:pPr marL="460375" indent="-460375">
              <a:lnSpc>
                <a:spcPct val="90000"/>
              </a:lnSpc>
              <a:buFont typeface="Wingdings" pitchFamily="96" charset="2"/>
              <a:buChar char="n"/>
              <a:defRPr/>
            </a:pPr>
            <a:r>
              <a:rPr lang="en-US" sz="4000" dirty="0" smtClean="0">
                <a:solidFill>
                  <a:srgbClr val="C00000"/>
                </a:solidFill>
              </a:rPr>
              <a:t>Poor </a:t>
            </a:r>
            <a:r>
              <a:rPr lang="en-US" sz="4000" dirty="0">
                <a:solidFill>
                  <a:srgbClr val="C00000"/>
                </a:solidFill>
              </a:rPr>
              <a:t>spelling &amp;</a:t>
            </a:r>
            <a:r>
              <a:rPr lang="en-US" sz="4000" dirty="0" smtClean="0">
                <a:solidFill>
                  <a:srgbClr val="C00000"/>
                </a:solidFill>
              </a:rPr>
              <a:t> </a:t>
            </a:r>
            <a:r>
              <a:rPr lang="en-US" sz="4000" dirty="0">
                <a:solidFill>
                  <a:srgbClr val="C00000"/>
                </a:solidFill>
              </a:rPr>
              <a:t>decoding abilities</a:t>
            </a:r>
          </a:p>
          <a:p>
            <a:pPr marL="460375" indent="-460375">
              <a:lnSpc>
                <a:spcPct val="90000"/>
              </a:lnSpc>
              <a:buFont typeface="Wingdings" pitchFamily="96" charset="2"/>
              <a:buChar char="n"/>
              <a:defRPr/>
            </a:pPr>
            <a:r>
              <a:rPr lang="en-US" sz="4000" dirty="0"/>
              <a:t>Deficit in phonological component</a:t>
            </a:r>
          </a:p>
          <a:p>
            <a:pPr marL="460375" indent="-460375">
              <a:lnSpc>
                <a:spcPct val="90000"/>
              </a:lnSpc>
              <a:buFont typeface="Wingdings" pitchFamily="96" charset="2"/>
              <a:buChar char="n"/>
              <a:defRPr/>
            </a:pPr>
            <a:r>
              <a:rPr lang="en-US" sz="4000" dirty="0"/>
              <a:t>Often </a:t>
            </a:r>
            <a:r>
              <a:rPr lang="en-US" sz="4000" dirty="0" smtClean="0"/>
              <a:t>unexpected </a:t>
            </a:r>
            <a:r>
              <a:rPr lang="en-US" sz="2800" dirty="0" smtClean="0"/>
              <a:t>(cognitive &amp; schooling)</a:t>
            </a:r>
            <a:endParaRPr lang="en-US" sz="2800" dirty="0"/>
          </a:p>
          <a:p>
            <a:pPr marL="460375" indent="-460375">
              <a:lnSpc>
                <a:spcPct val="90000"/>
              </a:lnSpc>
              <a:buFont typeface="Wingdings" pitchFamily="96" charset="2"/>
              <a:buChar char="n"/>
              <a:defRPr/>
            </a:pPr>
            <a:r>
              <a:rPr lang="en-US" sz="4000" dirty="0"/>
              <a:t>Secondary consequences</a:t>
            </a:r>
          </a:p>
          <a:p>
            <a:endParaRPr lang="en-US" sz="4000" dirty="0" smtClean="0"/>
          </a:p>
        </p:txBody>
      </p:sp>
      <p:grpSp>
        <p:nvGrpSpPr>
          <p:cNvPr id="4" name="Group 12"/>
          <p:cNvGrpSpPr>
            <a:grpSpLocks/>
          </p:cNvGrpSpPr>
          <p:nvPr/>
        </p:nvGrpSpPr>
        <p:grpSpPr bwMode="auto">
          <a:xfrm>
            <a:off x="1754155" y="1119386"/>
            <a:ext cx="10002416" cy="5334000"/>
            <a:chOff x="235" y="672"/>
            <a:chExt cx="5285" cy="3360"/>
          </a:xfrm>
        </p:grpSpPr>
        <p:sp>
          <p:nvSpPr>
            <p:cNvPr id="5"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6"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7"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80191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72791" y="377980"/>
            <a:ext cx="9601200" cy="900404"/>
          </a:xfrm>
        </p:spPr>
        <p:txBody>
          <a:bodyPr>
            <a:normAutofit/>
          </a:bodyPr>
          <a:lstStyle/>
          <a:p>
            <a:pPr eaLnBrk="1" hangingPunct="1"/>
            <a:r>
              <a:rPr lang="en-US" dirty="0" smtClean="0">
                <a:latin typeface="Arial" charset="0"/>
              </a:rPr>
              <a:t>A Non-Dyslexic Child’s Journey in G1</a:t>
            </a:r>
            <a:endParaRPr lang="en-US" sz="4800" dirty="0"/>
          </a:p>
        </p:txBody>
      </p:sp>
      <p:sp>
        <p:nvSpPr>
          <p:cNvPr id="13315" name="Rectangle 3"/>
          <p:cNvSpPr>
            <a:spLocks noGrp="1" noChangeArrowheads="1"/>
          </p:cNvSpPr>
          <p:nvPr>
            <p:ph type="body" idx="1"/>
          </p:nvPr>
        </p:nvSpPr>
        <p:spPr>
          <a:xfrm>
            <a:off x="2308226" y="1917018"/>
            <a:ext cx="8489463" cy="4242031"/>
          </a:xfrm>
        </p:spPr>
        <p:txBody>
          <a:bodyPr/>
          <a:lstStyle/>
          <a:p>
            <a:pPr marL="0" indent="0" eaLnBrk="1" hangingPunct="1">
              <a:buNone/>
            </a:pPr>
            <a:r>
              <a:rPr lang="en-US" sz="3600" dirty="0" smtClean="0"/>
              <a:t>		b				d   </a:t>
            </a:r>
          </a:p>
          <a:p>
            <a:pPr marL="0" indent="0" eaLnBrk="1" hangingPunct="1">
              <a:buNone/>
            </a:pPr>
            <a:endParaRPr lang="en-US" sz="3600" dirty="0"/>
          </a:p>
          <a:p>
            <a:pPr marL="0" indent="0" eaLnBrk="1" hangingPunct="1">
              <a:buNone/>
            </a:pPr>
            <a:r>
              <a:rPr lang="en-US" sz="3600" dirty="0" smtClean="0"/>
              <a:t>		/b/				/d/</a:t>
            </a:r>
          </a:p>
          <a:p>
            <a:pPr marL="0" indent="0" eaLnBrk="1" hangingPunct="1">
              <a:buNone/>
            </a:pPr>
            <a:endParaRPr lang="en-US" sz="3600" dirty="0"/>
          </a:p>
          <a:p>
            <a:pPr marL="0" indent="0" eaLnBrk="1" hangingPunct="1">
              <a:buNone/>
            </a:pPr>
            <a:r>
              <a:rPr lang="en-US" sz="2800" dirty="0" smtClean="0"/>
              <a:t>Over time, speech sounds and graphemes processed simultaneously (automaticity).  No more mistakes!</a:t>
            </a:r>
            <a:endParaRPr lang="en-US" sz="2800" dirty="0" smtClean="0"/>
          </a:p>
          <a:p>
            <a:pPr eaLnBrk="1" hangingPunct="1"/>
            <a:endParaRPr lang="en-US" dirty="0" smtClean="0"/>
          </a:p>
          <a:p>
            <a:pPr marL="0" indent="0" eaLnBrk="1" hangingPunct="1">
              <a:buNone/>
            </a:pPr>
            <a:endParaRPr lang="en-US" dirty="0" smtClean="0"/>
          </a:p>
        </p:txBody>
      </p:sp>
      <p:sp>
        <p:nvSpPr>
          <p:cNvPr id="3" name="Slide Number Placeholder 2"/>
          <p:cNvSpPr>
            <a:spLocks noGrp="1"/>
          </p:cNvSpPr>
          <p:nvPr>
            <p:ph type="sldNum" sz="quarter" idx="12"/>
          </p:nvPr>
        </p:nvSpPr>
        <p:spPr/>
        <p:txBody>
          <a:bodyPr/>
          <a:lstStyle/>
          <a:p>
            <a:fld id="{BA9B540C-44DA-4F69-89C9-7C84606640D3}" type="slidenum">
              <a:rPr lang="en-US" smtClean="0"/>
              <a:pPr/>
              <a:t>16</a:t>
            </a:fld>
            <a:endParaRPr lang="en-US" dirty="0"/>
          </a:p>
        </p:txBody>
      </p:sp>
      <p:grpSp>
        <p:nvGrpSpPr>
          <p:cNvPr id="6" name="Group 11"/>
          <p:cNvGrpSpPr>
            <a:grpSpLocks/>
          </p:cNvGrpSpPr>
          <p:nvPr/>
        </p:nvGrpSpPr>
        <p:grpSpPr bwMode="auto">
          <a:xfrm>
            <a:off x="1889126" y="1398588"/>
            <a:ext cx="9466229" cy="4936898"/>
            <a:chOff x="230" y="881"/>
            <a:chExt cx="5290" cy="2688"/>
          </a:xfrm>
        </p:grpSpPr>
        <p:sp>
          <p:nvSpPr>
            <p:cNvPr id="7" name="Line 6"/>
            <p:cNvSpPr>
              <a:spLocks noChangeShapeType="1"/>
            </p:cNvSpPr>
            <p:nvPr/>
          </p:nvSpPr>
          <p:spPr bwMode="auto">
            <a:xfrm>
              <a:off x="4982" y="886"/>
              <a:ext cx="53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7"/>
            <p:cNvSpPr>
              <a:spLocks noChangeShapeType="1"/>
            </p:cNvSpPr>
            <p:nvPr/>
          </p:nvSpPr>
          <p:spPr bwMode="auto">
            <a:xfrm rot="5400000" flipH="1">
              <a:off x="4168" y="2219"/>
              <a:ext cx="2679"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8"/>
            <p:cNvSpPr>
              <a:spLocks noChangeShapeType="1"/>
            </p:cNvSpPr>
            <p:nvPr/>
          </p:nvSpPr>
          <p:spPr bwMode="auto">
            <a:xfrm rot="-5400000">
              <a:off x="-1104" y="2225"/>
              <a:ext cx="268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9"/>
            <p:cNvSpPr>
              <a:spLocks noChangeShapeType="1"/>
            </p:cNvSpPr>
            <p:nvPr/>
          </p:nvSpPr>
          <p:spPr bwMode="auto">
            <a:xfrm flipV="1">
              <a:off x="230" y="881"/>
              <a:ext cx="528"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0"/>
            <p:cNvSpPr>
              <a:spLocks noChangeShapeType="1"/>
            </p:cNvSpPr>
            <p:nvPr/>
          </p:nvSpPr>
          <p:spPr bwMode="auto">
            <a:xfrm flipV="1">
              <a:off x="240" y="3552"/>
              <a:ext cx="5275"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cxnSp>
        <p:nvCxnSpPr>
          <p:cNvPr id="12" name="Straight Arrow Connector 11"/>
          <p:cNvCxnSpPr/>
          <p:nvPr/>
        </p:nvCxnSpPr>
        <p:spPr>
          <a:xfrm>
            <a:off x="4292082" y="2528596"/>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4520172" y="2625012"/>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4415471" y="2449285"/>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7974563" y="2536371"/>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8112458" y="2441510"/>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8243112" y="2562808"/>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4730620" y="2346910"/>
            <a:ext cx="3041780" cy="10892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5049951" y="2295331"/>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p:cNvCxnSpPr/>
          <p:nvPr/>
        </p:nvCxnSpPr>
        <p:spPr>
          <a:xfrm>
            <a:off x="4672571" y="2572138"/>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6" name="Straight Arrow Connector 25"/>
          <p:cNvCxnSpPr/>
          <p:nvPr/>
        </p:nvCxnSpPr>
        <p:spPr>
          <a:xfrm>
            <a:off x="8373766" y="2653004"/>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a:off x="4195693" y="2648737"/>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a:off x="7940377" y="2537926"/>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a:xfrm>
            <a:off x="7868501" y="2648737"/>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30543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72791" y="377980"/>
            <a:ext cx="9601200" cy="900404"/>
          </a:xfrm>
        </p:spPr>
        <p:txBody>
          <a:bodyPr>
            <a:normAutofit fontScale="90000"/>
          </a:bodyPr>
          <a:lstStyle/>
          <a:p>
            <a:pPr eaLnBrk="1" hangingPunct="1"/>
            <a:r>
              <a:rPr lang="en-US" dirty="0" smtClean="0">
                <a:latin typeface="Arial" charset="0"/>
              </a:rPr>
              <a:t>A Dyslexic Child’s Journey in G1 and On</a:t>
            </a:r>
            <a:endParaRPr lang="en-US" sz="4800" dirty="0"/>
          </a:p>
        </p:txBody>
      </p:sp>
      <p:sp>
        <p:nvSpPr>
          <p:cNvPr id="13315" name="Rectangle 3"/>
          <p:cNvSpPr>
            <a:spLocks noGrp="1" noChangeArrowheads="1"/>
          </p:cNvSpPr>
          <p:nvPr>
            <p:ph type="body" idx="1"/>
          </p:nvPr>
        </p:nvSpPr>
        <p:spPr>
          <a:xfrm>
            <a:off x="2288385" y="1925966"/>
            <a:ext cx="8489463" cy="4242031"/>
          </a:xfrm>
        </p:spPr>
        <p:txBody>
          <a:bodyPr/>
          <a:lstStyle/>
          <a:p>
            <a:pPr marL="0" indent="0" eaLnBrk="1" hangingPunct="1">
              <a:buNone/>
            </a:pPr>
            <a:r>
              <a:rPr lang="en-US" sz="3600" dirty="0" smtClean="0"/>
              <a:t>		b				 d   </a:t>
            </a:r>
          </a:p>
          <a:p>
            <a:pPr marL="0" indent="0" eaLnBrk="1" hangingPunct="1">
              <a:buNone/>
            </a:pPr>
            <a:endParaRPr lang="en-US" sz="3600" dirty="0"/>
          </a:p>
          <a:p>
            <a:pPr marL="0" indent="0" eaLnBrk="1" hangingPunct="1">
              <a:buNone/>
            </a:pPr>
            <a:r>
              <a:rPr lang="en-US" sz="3600" dirty="0" smtClean="0"/>
              <a:t>		/b/				/d/</a:t>
            </a:r>
          </a:p>
          <a:p>
            <a:pPr marL="0" indent="0" eaLnBrk="1" hangingPunct="1">
              <a:buNone/>
            </a:pPr>
            <a:endParaRPr lang="en-US" sz="3600" dirty="0"/>
          </a:p>
          <a:p>
            <a:pPr marL="0" indent="0" eaLnBrk="1" hangingPunct="1">
              <a:buNone/>
            </a:pPr>
            <a:r>
              <a:rPr lang="en-US" sz="3600" dirty="0" smtClean="0"/>
              <a:t>quit, quiet, quite		and, said</a:t>
            </a:r>
          </a:p>
          <a:p>
            <a:pPr marL="0" indent="0" eaLnBrk="1" hangingPunct="1">
              <a:buNone/>
            </a:pPr>
            <a:r>
              <a:rPr lang="en-US" sz="3600" dirty="0"/>
              <a:t>e</a:t>
            </a:r>
            <a:r>
              <a:rPr lang="en-US" sz="3600" dirty="0" smtClean="0"/>
              <a:t>ver, every, very ever	what, that</a:t>
            </a:r>
            <a:endParaRPr lang="en-US" sz="3600" dirty="0" smtClean="0"/>
          </a:p>
          <a:p>
            <a:pPr eaLnBrk="1" hangingPunct="1"/>
            <a:endParaRPr lang="en-US" dirty="0" smtClean="0"/>
          </a:p>
          <a:p>
            <a:pPr marL="0" indent="0" eaLnBrk="1" hangingPunct="1">
              <a:buNone/>
            </a:pPr>
            <a:endParaRPr lang="en-US" dirty="0" smtClean="0"/>
          </a:p>
        </p:txBody>
      </p:sp>
      <p:sp>
        <p:nvSpPr>
          <p:cNvPr id="3" name="Slide Number Placeholder 2"/>
          <p:cNvSpPr>
            <a:spLocks noGrp="1"/>
          </p:cNvSpPr>
          <p:nvPr>
            <p:ph type="sldNum" sz="quarter" idx="12"/>
          </p:nvPr>
        </p:nvSpPr>
        <p:spPr/>
        <p:txBody>
          <a:bodyPr/>
          <a:lstStyle/>
          <a:p>
            <a:fld id="{BA9B540C-44DA-4F69-89C9-7C84606640D3}" type="slidenum">
              <a:rPr lang="en-US" smtClean="0"/>
              <a:pPr/>
              <a:t>17</a:t>
            </a:fld>
            <a:endParaRPr lang="en-US" dirty="0"/>
          </a:p>
        </p:txBody>
      </p:sp>
      <p:grpSp>
        <p:nvGrpSpPr>
          <p:cNvPr id="6" name="Group 11"/>
          <p:cNvGrpSpPr>
            <a:grpSpLocks/>
          </p:cNvGrpSpPr>
          <p:nvPr/>
        </p:nvGrpSpPr>
        <p:grpSpPr bwMode="auto">
          <a:xfrm>
            <a:off x="1889126" y="1398588"/>
            <a:ext cx="9466229" cy="4936898"/>
            <a:chOff x="230" y="881"/>
            <a:chExt cx="5290" cy="2688"/>
          </a:xfrm>
        </p:grpSpPr>
        <p:sp>
          <p:nvSpPr>
            <p:cNvPr id="7" name="Line 6"/>
            <p:cNvSpPr>
              <a:spLocks noChangeShapeType="1"/>
            </p:cNvSpPr>
            <p:nvPr/>
          </p:nvSpPr>
          <p:spPr bwMode="auto">
            <a:xfrm>
              <a:off x="4982" y="886"/>
              <a:ext cx="53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7"/>
            <p:cNvSpPr>
              <a:spLocks noChangeShapeType="1"/>
            </p:cNvSpPr>
            <p:nvPr/>
          </p:nvSpPr>
          <p:spPr bwMode="auto">
            <a:xfrm rot="5400000" flipH="1">
              <a:off x="4168" y="2219"/>
              <a:ext cx="2679"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8"/>
            <p:cNvSpPr>
              <a:spLocks noChangeShapeType="1"/>
            </p:cNvSpPr>
            <p:nvPr/>
          </p:nvSpPr>
          <p:spPr bwMode="auto">
            <a:xfrm rot="-5400000">
              <a:off x="-1104" y="2225"/>
              <a:ext cx="268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9"/>
            <p:cNvSpPr>
              <a:spLocks noChangeShapeType="1"/>
            </p:cNvSpPr>
            <p:nvPr/>
          </p:nvSpPr>
          <p:spPr bwMode="auto">
            <a:xfrm flipV="1">
              <a:off x="230" y="881"/>
              <a:ext cx="528"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0"/>
            <p:cNvSpPr>
              <a:spLocks noChangeShapeType="1"/>
            </p:cNvSpPr>
            <p:nvPr/>
          </p:nvSpPr>
          <p:spPr bwMode="auto">
            <a:xfrm flipV="1">
              <a:off x="240" y="3552"/>
              <a:ext cx="5275"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cxnSp>
        <p:nvCxnSpPr>
          <p:cNvPr id="12" name="Straight Arrow Connector 11"/>
          <p:cNvCxnSpPr/>
          <p:nvPr/>
        </p:nvCxnSpPr>
        <p:spPr>
          <a:xfrm>
            <a:off x="4292082" y="2528596"/>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6" name="Straight Arrow Connector 15"/>
          <p:cNvCxnSpPr/>
          <p:nvPr/>
        </p:nvCxnSpPr>
        <p:spPr>
          <a:xfrm>
            <a:off x="4520172" y="2625012"/>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p:nvPr/>
        </p:nvCxnSpPr>
        <p:spPr>
          <a:xfrm>
            <a:off x="4415471" y="2449285"/>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a:off x="7974563" y="2536371"/>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p:nvPr/>
        </p:nvCxnSpPr>
        <p:spPr>
          <a:xfrm>
            <a:off x="8112458" y="2441510"/>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a:off x="8243112" y="2562808"/>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a:off x="4730620" y="2346910"/>
            <a:ext cx="3041780" cy="10892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a:off x="4865126" y="2228754"/>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a:off x="4195693" y="2648737"/>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8" name="Straight Arrow Connector 27"/>
          <p:cNvCxnSpPr/>
          <p:nvPr/>
        </p:nvCxnSpPr>
        <p:spPr>
          <a:xfrm>
            <a:off x="7940377" y="2537926"/>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9" name="Straight Arrow Connector 28"/>
          <p:cNvCxnSpPr/>
          <p:nvPr/>
        </p:nvCxnSpPr>
        <p:spPr>
          <a:xfrm>
            <a:off x="7868501" y="2648737"/>
            <a:ext cx="74645" cy="73711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4883020" y="2499310"/>
            <a:ext cx="3041780" cy="10892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Straight Arrow Connector 29"/>
          <p:cNvCxnSpPr/>
          <p:nvPr/>
        </p:nvCxnSpPr>
        <p:spPr>
          <a:xfrm>
            <a:off x="4820084" y="2632587"/>
            <a:ext cx="3041780" cy="10892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a:off x="4553052" y="2614221"/>
            <a:ext cx="2924978" cy="103951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Straight Arrow Connector 31"/>
          <p:cNvCxnSpPr/>
          <p:nvPr/>
        </p:nvCxnSpPr>
        <p:spPr>
          <a:xfrm>
            <a:off x="4714102" y="2796924"/>
            <a:ext cx="3041780" cy="10892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p:cNvCxnSpPr/>
          <p:nvPr/>
        </p:nvCxnSpPr>
        <p:spPr>
          <a:xfrm flipH="1">
            <a:off x="5192576" y="2270661"/>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Straight Arrow Connector 33"/>
          <p:cNvCxnSpPr/>
          <p:nvPr/>
        </p:nvCxnSpPr>
        <p:spPr>
          <a:xfrm flipH="1">
            <a:off x="5167763" y="2208246"/>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5" name="Straight Arrow Connector 34"/>
          <p:cNvCxnSpPr/>
          <p:nvPr/>
        </p:nvCxnSpPr>
        <p:spPr>
          <a:xfrm flipH="1">
            <a:off x="5245612" y="2388817"/>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6" name="Straight Arrow Connector 35"/>
          <p:cNvCxnSpPr/>
          <p:nvPr/>
        </p:nvCxnSpPr>
        <p:spPr>
          <a:xfrm flipH="1">
            <a:off x="5210354" y="2534031"/>
            <a:ext cx="2730708" cy="124097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37" name="Picture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392" y="3105366"/>
            <a:ext cx="848506" cy="1131341"/>
          </a:xfrm>
          <a:prstGeom prst="rect">
            <a:avLst/>
          </a:prstGeom>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8802" y="4747364"/>
            <a:ext cx="1340096" cy="850123"/>
          </a:xfrm>
          <a:prstGeom prst="rect">
            <a:avLst/>
          </a:prstGeom>
        </p:spPr>
      </p:pic>
    </p:spTree>
    <p:extLst>
      <p:ext uri="{BB962C8B-B14F-4D97-AF65-F5344CB8AC3E}">
        <p14:creationId xmlns:p14="http://schemas.microsoft.com/office/powerpoint/2010/main" val="49443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916"/>
            <a:ext cx="9601200" cy="1303421"/>
          </a:xfrm>
        </p:spPr>
        <p:txBody>
          <a:bodyPr>
            <a:noAutofit/>
          </a:bodyPr>
          <a:lstStyle/>
          <a:p>
            <a:r>
              <a:rPr lang="en-US" sz="5400" dirty="0" smtClean="0"/>
              <a:t>Let’s break it down…</a:t>
            </a:r>
            <a:endParaRPr lang="en-US" sz="5400" dirty="0"/>
          </a:p>
        </p:txBody>
      </p:sp>
      <p:sp>
        <p:nvSpPr>
          <p:cNvPr id="3" name="Content Placeholder 2"/>
          <p:cNvSpPr>
            <a:spLocks noGrp="1"/>
          </p:cNvSpPr>
          <p:nvPr>
            <p:ph idx="1"/>
          </p:nvPr>
        </p:nvSpPr>
        <p:spPr>
          <a:xfrm>
            <a:off x="1772652" y="1652337"/>
            <a:ext cx="9601200" cy="4732422"/>
          </a:xfrm>
        </p:spPr>
        <p:txBody>
          <a:bodyPr>
            <a:normAutofit lnSpcReduction="10000"/>
          </a:bodyPr>
          <a:lstStyle/>
          <a:p>
            <a:pPr marL="460375" indent="-460375">
              <a:lnSpc>
                <a:spcPct val="90000"/>
              </a:lnSpc>
              <a:buFont typeface="Wingdings" pitchFamily="96" charset="2"/>
              <a:buChar char="n"/>
              <a:defRPr/>
            </a:pPr>
            <a:r>
              <a:rPr lang="en-US" sz="4000" dirty="0">
                <a:solidFill>
                  <a:schemeClr val="tx1"/>
                </a:solidFill>
              </a:rPr>
              <a:t>Specific learning disability</a:t>
            </a:r>
          </a:p>
          <a:p>
            <a:pPr marL="460375" indent="-460375">
              <a:lnSpc>
                <a:spcPct val="90000"/>
              </a:lnSpc>
              <a:buFont typeface="Wingdings" pitchFamily="96" charset="2"/>
              <a:buChar char="n"/>
              <a:defRPr/>
            </a:pPr>
            <a:r>
              <a:rPr lang="en-US" sz="4000" dirty="0">
                <a:solidFill>
                  <a:schemeClr val="tx1"/>
                </a:solidFill>
              </a:rPr>
              <a:t>Neurobiological in origin</a:t>
            </a:r>
          </a:p>
          <a:p>
            <a:pPr marL="460375" indent="-460375">
              <a:lnSpc>
                <a:spcPct val="90000"/>
              </a:lnSpc>
              <a:buFont typeface="Wingdings" pitchFamily="96" charset="2"/>
              <a:buChar char="n"/>
              <a:defRPr/>
            </a:pPr>
            <a:r>
              <a:rPr lang="en-US" sz="4000" dirty="0"/>
              <a:t>Inaccurate or non-fluent word recognition</a:t>
            </a:r>
          </a:p>
          <a:p>
            <a:pPr marL="460375" indent="-460375">
              <a:lnSpc>
                <a:spcPct val="90000"/>
              </a:lnSpc>
              <a:buFont typeface="Wingdings" pitchFamily="96" charset="2"/>
              <a:buChar char="n"/>
              <a:defRPr/>
            </a:pPr>
            <a:r>
              <a:rPr lang="en-US" sz="4000" dirty="0" smtClean="0"/>
              <a:t>Poor </a:t>
            </a:r>
            <a:r>
              <a:rPr lang="en-US" sz="4000" dirty="0"/>
              <a:t>spelling &amp;</a:t>
            </a:r>
            <a:r>
              <a:rPr lang="en-US" sz="4000" dirty="0" smtClean="0"/>
              <a:t> </a:t>
            </a:r>
            <a:r>
              <a:rPr lang="en-US" sz="4000" dirty="0"/>
              <a:t>decoding abilities</a:t>
            </a:r>
          </a:p>
          <a:p>
            <a:pPr marL="460375" indent="-460375">
              <a:lnSpc>
                <a:spcPct val="90000"/>
              </a:lnSpc>
              <a:buFont typeface="Wingdings" pitchFamily="96" charset="2"/>
              <a:buChar char="n"/>
              <a:defRPr/>
            </a:pPr>
            <a:r>
              <a:rPr lang="en-US" sz="4000" dirty="0">
                <a:solidFill>
                  <a:schemeClr val="tx1"/>
                </a:solidFill>
              </a:rPr>
              <a:t>Deficit in phonological component</a:t>
            </a:r>
          </a:p>
          <a:p>
            <a:pPr marL="460375" indent="-460375">
              <a:lnSpc>
                <a:spcPct val="90000"/>
              </a:lnSpc>
              <a:buFont typeface="Wingdings" pitchFamily="96" charset="2"/>
              <a:buChar char="n"/>
              <a:defRPr/>
            </a:pPr>
            <a:r>
              <a:rPr lang="en-US" sz="4000" dirty="0">
                <a:solidFill>
                  <a:schemeClr val="tx1"/>
                </a:solidFill>
              </a:rPr>
              <a:t>Often unexpected</a:t>
            </a:r>
          </a:p>
          <a:p>
            <a:pPr marL="460375" indent="-460375">
              <a:lnSpc>
                <a:spcPct val="90000"/>
              </a:lnSpc>
              <a:buFont typeface="Wingdings" pitchFamily="96" charset="2"/>
              <a:buChar char="n"/>
              <a:defRPr/>
            </a:pPr>
            <a:r>
              <a:rPr lang="en-US" sz="4000" dirty="0">
                <a:solidFill>
                  <a:srgbClr val="7030A0"/>
                </a:solidFill>
              </a:rPr>
              <a:t>Secondary </a:t>
            </a:r>
            <a:r>
              <a:rPr lang="en-US" sz="4000" dirty="0" smtClean="0">
                <a:solidFill>
                  <a:srgbClr val="7030A0"/>
                </a:solidFill>
              </a:rPr>
              <a:t>consequences </a:t>
            </a:r>
            <a:endParaRPr lang="en-US" sz="4000" dirty="0">
              <a:solidFill>
                <a:srgbClr val="7030A0"/>
              </a:solidFill>
            </a:endParaRPr>
          </a:p>
          <a:p>
            <a:endParaRPr lang="en-US" sz="4000" dirty="0" smtClean="0"/>
          </a:p>
        </p:txBody>
      </p:sp>
    </p:spTree>
    <p:extLst>
      <p:ext uri="{BB962C8B-B14F-4D97-AF65-F5344CB8AC3E}">
        <p14:creationId xmlns:p14="http://schemas.microsoft.com/office/powerpoint/2010/main" val="78112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1D9885BE-1880-49D0-8E40-6C7171539139}" type="slidenum">
              <a:rPr lang="en-US" altLang="en-US">
                <a:latin typeface="Arial" panose="020B0604020202020204" pitchFamily="34" charset="0"/>
              </a:rPr>
              <a:pPr eaLnBrk="1" hangingPunct="1"/>
              <a:t>19</a:t>
            </a:fld>
            <a:endParaRPr lang="en-US" altLang="en-US" dirty="0">
              <a:latin typeface="Arial" panose="020B0604020202020204" pitchFamily="34" charset="0"/>
            </a:endParaRPr>
          </a:p>
        </p:txBody>
      </p:sp>
      <p:sp>
        <p:nvSpPr>
          <p:cNvPr id="365571" name="Rectangle 3"/>
          <p:cNvSpPr>
            <a:spLocks noGrp="1" noChangeArrowheads="1"/>
          </p:cNvSpPr>
          <p:nvPr>
            <p:ph type="body" idx="1"/>
          </p:nvPr>
        </p:nvSpPr>
        <p:spPr>
          <a:xfrm>
            <a:off x="2305191" y="1775469"/>
            <a:ext cx="8535804" cy="4765374"/>
          </a:xfrm>
        </p:spPr>
        <p:txBody>
          <a:bodyPr>
            <a:noAutofit/>
          </a:bodyPr>
          <a:lstStyle/>
          <a:p>
            <a:pPr marL="396875" indent="-396875">
              <a:lnSpc>
                <a:spcPct val="80000"/>
              </a:lnSpc>
              <a:spcBef>
                <a:spcPct val="50000"/>
              </a:spcBef>
              <a:defRPr/>
            </a:pPr>
            <a:r>
              <a:rPr lang="en-US" sz="2800" dirty="0" smtClean="0"/>
              <a:t>Timed </a:t>
            </a:r>
            <a:r>
              <a:rPr lang="en-US" sz="2800" dirty="0"/>
              <a:t>tests of </a:t>
            </a:r>
            <a:r>
              <a:rPr lang="en-US" sz="2800" i="1" u="sng" dirty="0" smtClean="0"/>
              <a:t>letter-names</a:t>
            </a:r>
            <a:r>
              <a:rPr lang="en-US" sz="2800" i="1" dirty="0" smtClean="0"/>
              <a:t> </a:t>
            </a:r>
            <a:r>
              <a:rPr lang="en-US" sz="2800" dirty="0" smtClean="0"/>
              <a:t>or</a:t>
            </a:r>
            <a:r>
              <a:rPr lang="en-US" sz="2800" i="1" dirty="0" smtClean="0"/>
              <a:t> </a:t>
            </a:r>
            <a:r>
              <a:rPr lang="en-US" sz="2800" i="1" u="sng" dirty="0" smtClean="0"/>
              <a:t>letter-sounds</a:t>
            </a:r>
            <a:r>
              <a:rPr lang="en-US" sz="2800" i="1" dirty="0" smtClean="0"/>
              <a:t> </a:t>
            </a:r>
            <a:r>
              <a:rPr lang="en-US" sz="2800" dirty="0" smtClean="0"/>
              <a:t>in K &amp; early G1</a:t>
            </a:r>
          </a:p>
          <a:p>
            <a:pPr marL="396875" indent="-396875">
              <a:lnSpc>
                <a:spcPct val="80000"/>
              </a:lnSpc>
              <a:spcBef>
                <a:spcPct val="50000"/>
              </a:spcBef>
              <a:defRPr/>
            </a:pPr>
            <a:r>
              <a:rPr lang="en-US" sz="2800" i="1" dirty="0" smtClean="0"/>
              <a:t>Phoneme </a:t>
            </a:r>
            <a:r>
              <a:rPr lang="en-US" sz="2800" i="1" dirty="0"/>
              <a:t>awareness</a:t>
            </a:r>
            <a:r>
              <a:rPr lang="en-US" sz="2800" dirty="0"/>
              <a:t> </a:t>
            </a:r>
            <a:r>
              <a:rPr lang="en-US" sz="2800" dirty="0" smtClean="0"/>
              <a:t>(e.g. wug, sim) tasks </a:t>
            </a:r>
            <a:r>
              <a:rPr lang="en-US" sz="2800" dirty="0"/>
              <a:t>in </a:t>
            </a:r>
            <a:r>
              <a:rPr lang="en-US" sz="2800" dirty="0" smtClean="0"/>
              <a:t>K &amp; early G1</a:t>
            </a:r>
            <a:endParaRPr lang="en-US" sz="2800" dirty="0"/>
          </a:p>
          <a:p>
            <a:pPr marL="396875" indent="-396875">
              <a:lnSpc>
                <a:spcPct val="80000"/>
              </a:lnSpc>
              <a:spcBef>
                <a:spcPct val="50000"/>
              </a:spcBef>
              <a:defRPr/>
            </a:pPr>
            <a:r>
              <a:rPr lang="en-US" sz="2800" i="1" dirty="0" smtClean="0"/>
              <a:t>Oral </a:t>
            </a:r>
            <a:r>
              <a:rPr lang="en-US" sz="2800" i="1" dirty="0"/>
              <a:t>reading fluency</a:t>
            </a:r>
            <a:r>
              <a:rPr lang="en-US" sz="2800" dirty="0"/>
              <a:t>, a timed test </a:t>
            </a:r>
            <a:r>
              <a:rPr lang="en-US" sz="2800" dirty="0" smtClean="0"/>
              <a:t>of </a:t>
            </a:r>
            <a:r>
              <a:rPr lang="en-US" sz="2800" dirty="0"/>
              <a:t>reading </a:t>
            </a:r>
            <a:r>
              <a:rPr lang="en-US" sz="2800" dirty="0" smtClean="0"/>
              <a:t>rate </a:t>
            </a:r>
            <a:r>
              <a:rPr lang="en-US" sz="2800" dirty="0"/>
              <a:t>and </a:t>
            </a:r>
            <a:r>
              <a:rPr lang="en-US" sz="2800" dirty="0" smtClean="0"/>
              <a:t>accuracy in connected text</a:t>
            </a:r>
          </a:p>
          <a:p>
            <a:pPr marL="396875" indent="-396875">
              <a:lnSpc>
                <a:spcPct val="80000"/>
              </a:lnSpc>
              <a:spcBef>
                <a:spcPct val="50000"/>
              </a:spcBef>
              <a:defRPr/>
            </a:pPr>
            <a:endParaRPr lang="en-US" sz="2800" dirty="0" smtClean="0"/>
          </a:p>
          <a:p>
            <a:pPr marL="396875" indent="-396875">
              <a:lnSpc>
                <a:spcPct val="80000"/>
              </a:lnSpc>
              <a:spcBef>
                <a:spcPct val="50000"/>
              </a:spcBef>
              <a:defRPr/>
            </a:pPr>
            <a:r>
              <a:rPr lang="en-US" sz="2800" dirty="0" smtClean="0"/>
              <a:t>Poor spelling well below grade level expectations</a:t>
            </a:r>
          </a:p>
          <a:p>
            <a:pPr marL="396875" indent="-396875">
              <a:lnSpc>
                <a:spcPct val="80000"/>
              </a:lnSpc>
              <a:spcBef>
                <a:spcPct val="50000"/>
              </a:spcBef>
              <a:defRPr/>
            </a:pPr>
            <a:r>
              <a:rPr lang="en-US" sz="2800" dirty="0" smtClean="0"/>
              <a:t>Poor response to basic reading intervention</a:t>
            </a:r>
          </a:p>
        </p:txBody>
      </p:sp>
      <p:sp>
        <p:nvSpPr>
          <p:cNvPr id="365570" name="Rectangle 2"/>
          <p:cNvSpPr>
            <a:spLocks noGrp="1" noChangeArrowheads="1"/>
          </p:cNvSpPr>
          <p:nvPr>
            <p:ph type="title"/>
          </p:nvPr>
        </p:nvSpPr>
        <p:spPr>
          <a:xfrm>
            <a:off x="1013855" y="318989"/>
            <a:ext cx="8534400" cy="1371600"/>
          </a:xfrm>
        </p:spPr>
        <p:txBody>
          <a:bodyPr/>
          <a:lstStyle/>
          <a:p>
            <a:pPr eaLnBrk="1" hangingPunct="1">
              <a:defRPr/>
            </a:pPr>
            <a:r>
              <a:rPr lang="en-US" sz="4600" b="1" dirty="0" smtClean="0"/>
              <a:t>Is My Child Dyslexic?</a:t>
            </a:r>
            <a:endParaRPr lang="en-US" sz="4600" dirty="0"/>
          </a:p>
        </p:txBody>
      </p:sp>
      <p:grpSp>
        <p:nvGrpSpPr>
          <p:cNvPr id="41989" name="Group 11"/>
          <p:cNvGrpSpPr>
            <a:grpSpLocks/>
          </p:cNvGrpSpPr>
          <p:nvPr/>
        </p:nvGrpSpPr>
        <p:grpSpPr bwMode="auto">
          <a:xfrm>
            <a:off x="1285104" y="1398588"/>
            <a:ext cx="10124302" cy="5054798"/>
            <a:chOff x="230" y="881"/>
            <a:chExt cx="5290" cy="2688"/>
          </a:xfrm>
        </p:grpSpPr>
        <p:sp>
          <p:nvSpPr>
            <p:cNvPr id="41990" name="Line 6"/>
            <p:cNvSpPr>
              <a:spLocks noChangeShapeType="1"/>
            </p:cNvSpPr>
            <p:nvPr/>
          </p:nvSpPr>
          <p:spPr bwMode="auto">
            <a:xfrm>
              <a:off x="4982" y="886"/>
              <a:ext cx="53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41991" name="Line 7"/>
            <p:cNvSpPr>
              <a:spLocks noChangeShapeType="1"/>
            </p:cNvSpPr>
            <p:nvPr/>
          </p:nvSpPr>
          <p:spPr bwMode="auto">
            <a:xfrm rot="5400000" flipH="1">
              <a:off x="4168" y="2219"/>
              <a:ext cx="2679"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41992" name="Line 8"/>
            <p:cNvSpPr>
              <a:spLocks noChangeShapeType="1"/>
            </p:cNvSpPr>
            <p:nvPr/>
          </p:nvSpPr>
          <p:spPr bwMode="auto">
            <a:xfrm rot="-5400000">
              <a:off x="-1104" y="2225"/>
              <a:ext cx="268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41993" name="Line 9"/>
            <p:cNvSpPr>
              <a:spLocks noChangeShapeType="1"/>
            </p:cNvSpPr>
            <p:nvPr/>
          </p:nvSpPr>
          <p:spPr bwMode="auto">
            <a:xfrm flipV="1">
              <a:off x="230" y="881"/>
              <a:ext cx="528"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41994" name="Line 10"/>
            <p:cNvSpPr>
              <a:spLocks noChangeShapeType="1"/>
            </p:cNvSpPr>
            <p:nvPr/>
          </p:nvSpPr>
          <p:spPr bwMode="auto">
            <a:xfrm flipV="1">
              <a:off x="240" y="3552"/>
              <a:ext cx="5275"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3840863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University of utah reading clinic</a:t>
            </a:r>
            <a:r>
              <a:rPr lang="en-US" dirty="0" smtClean="0"/>
              <a:t> </a:t>
            </a:r>
            <a:endParaRPr lang="en-US" dirty="0"/>
          </a:p>
        </p:txBody>
      </p:sp>
      <p:sp>
        <p:nvSpPr>
          <p:cNvPr id="3" name="Subtitle 2"/>
          <p:cNvSpPr>
            <a:spLocks noGrp="1"/>
          </p:cNvSpPr>
          <p:nvPr>
            <p:ph type="subTitle" idx="1"/>
          </p:nvPr>
        </p:nvSpPr>
        <p:spPr>
          <a:xfrm>
            <a:off x="2679906" y="3956279"/>
            <a:ext cx="6831673" cy="1594289"/>
          </a:xfrm>
        </p:spPr>
        <p:txBody>
          <a:bodyPr>
            <a:normAutofit fontScale="92500" lnSpcReduction="20000"/>
          </a:bodyPr>
          <a:lstStyle/>
          <a:p>
            <a:r>
              <a:rPr lang="en-US" sz="3600" dirty="0" smtClean="0"/>
              <a:t>Dr. Kathleen J. Brown</a:t>
            </a:r>
          </a:p>
          <a:p>
            <a:r>
              <a:rPr lang="en-US" sz="3600" dirty="0" smtClean="0">
                <a:hlinkClick r:id="rId2"/>
              </a:rPr>
              <a:t>www.uurc.org</a:t>
            </a:r>
            <a:endParaRPr lang="en-US" sz="3600" dirty="0" smtClean="0"/>
          </a:p>
          <a:p>
            <a:r>
              <a:rPr lang="en-US" sz="3600" dirty="0" smtClean="0"/>
              <a:t>801-265-3951</a:t>
            </a:r>
          </a:p>
          <a:p>
            <a:endParaRPr lang="en-US" sz="3600" dirty="0"/>
          </a:p>
        </p:txBody>
      </p:sp>
    </p:spTree>
    <p:extLst>
      <p:ext uri="{BB962C8B-B14F-4D97-AF65-F5344CB8AC3E}">
        <p14:creationId xmlns:p14="http://schemas.microsoft.com/office/powerpoint/2010/main" val="222947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81066" y="601824"/>
            <a:ext cx="8991600" cy="993710"/>
          </a:xfrm>
        </p:spPr>
        <p:txBody>
          <a:bodyPr/>
          <a:lstStyle/>
          <a:p>
            <a:r>
              <a:rPr lang="en-US" altLang="en-US" b="1" dirty="0" smtClean="0"/>
              <a:t>Identifying Reading Disability in Utah</a:t>
            </a:r>
            <a:endParaRPr lang="en-US" altLang="en-US" b="1" dirty="0"/>
          </a:p>
        </p:txBody>
      </p:sp>
      <p:sp>
        <p:nvSpPr>
          <p:cNvPr id="9219" name="Rectangle 3"/>
          <p:cNvSpPr>
            <a:spLocks noGrp="1" noChangeArrowheads="1"/>
          </p:cNvSpPr>
          <p:nvPr>
            <p:ph type="body" idx="1"/>
          </p:nvPr>
        </p:nvSpPr>
        <p:spPr>
          <a:xfrm>
            <a:off x="2062066" y="1595534"/>
            <a:ext cx="8229600" cy="4724400"/>
          </a:xfrm>
        </p:spPr>
        <p:txBody>
          <a:bodyPr>
            <a:normAutofit/>
          </a:bodyPr>
          <a:lstStyle/>
          <a:p>
            <a:pPr>
              <a:lnSpc>
                <a:spcPct val="90000"/>
              </a:lnSpc>
            </a:pPr>
            <a:r>
              <a:rPr lang="en-US" altLang="en-US" sz="2800" dirty="0"/>
              <a:t>Utah Schools may use any of the following options:</a:t>
            </a:r>
          </a:p>
          <a:p>
            <a:pPr>
              <a:lnSpc>
                <a:spcPct val="90000"/>
              </a:lnSpc>
            </a:pPr>
            <a:endParaRPr lang="en-US" altLang="en-US" sz="2800" dirty="0"/>
          </a:p>
          <a:p>
            <a:pPr>
              <a:lnSpc>
                <a:spcPct val="90000"/>
              </a:lnSpc>
            </a:pPr>
            <a:r>
              <a:rPr lang="en-US" altLang="en-US" sz="2800" dirty="0"/>
              <a:t>A.  Response to Intervention</a:t>
            </a:r>
          </a:p>
          <a:p>
            <a:pPr>
              <a:lnSpc>
                <a:spcPct val="90000"/>
              </a:lnSpc>
            </a:pPr>
            <a:endParaRPr lang="en-US" altLang="en-US" sz="2800" dirty="0"/>
          </a:p>
          <a:p>
            <a:pPr>
              <a:lnSpc>
                <a:spcPct val="90000"/>
              </a:lnSpc>
            </a:pPr>
            <a:r>
              <a:rPr lang="en-US" altLang="en-US" sz="2800" dirty="0"/>
              <a:t>B.  Discrepancy (1.5 s.d.</a:t>
            </a:r>
            <a:r>
              <a:rPr lang="en-US" altLang="en-US" sz="2800" dirty="0"/>
              <a:t>) between reading achievement &amp; intellectual ability    </a:t>
            </a:r>
            <a:endParaRPr lang="en-US" altLang="en-US" sz="2800" dirty="0" smtClean="0"/>
          </a:p>
          <a:p>
            <a:pPr lvl="1">
              <a:lnSpc>
                <a:spcPct val="90000"/>
              </a:lnSpc>
            </a:pPr>
            <a:r>
              <a:rPr lang="en-US" altLang="en-US" sz="2800" dirty="0" smtClean="0"/>
              <a:t>e.g</a:t>
            </a:r>
            <a:r>
              <a:rPr lang="en-US" altLang="en-US" sz="2800" dirty="0"/>
              <a:t>.,   IQ = 100    WRMT = 78 </a:t>
            </a:r>
            <a:endParaRPr lang="en-US" altLang="en-US" sz="2800" dirty="0"/>
          </a:p>
          <a:p>
            <a:pPr>
              <a:lnSpc>
                <a:spcPct val="90000"/>
              </a:lnSpc>
            </a:pPr>
            <a:endParaRPr lang="en-US" altLang="en-US" sz="2800" dirty="0"/>
          </a:p>
          <a:p>
            <a:pPr>
              <a:lnSpc>
                <a:spcPct val="90000"/>
              </a:lnSpc>
            </a:pPr>
            <a:r>
              <a:rPr lang="en-US" altLang="en-US" sz="2800" dirty="0"/>
              <a:t>C.  Combination of A &amp; B above</a:t>
            </a:r>
          </a:p>
          <a:p>
            <a:pPr>
              <a:lnSpc>
                <a:spcPct val="90000"/>
              </a:lnSpc>
            </a:pPr>
            <a:endParaRPr lang="en-US" altLang="en-US" sz="2800" dirty="0"/>
          </a:p>
        </p:txBody>
      </p:sp>
      <p:sp>
        <p:nvSpPr>
          <p:cNvPr id="3" name="Slide Number Placeholder 2"/>
          <p:cNvSpPr>
            <a:spLocks noGrp="1"/>
          </p:cNvSpPr>
          <p:nvPr>
            <p:ph type="sldNum" sz="quarter" idx="12"/>
          </p:nvPr>
        </p:nvSpPr>
        <p:spPr/>
        <p:txBody>
          <a:bodyPr/>
          <a:lstStyle/>
          <a:p>
            <a:fld id="{BA9B540C-44DA-4F69-89C9-7C84606640D3}" type="slidenum">
              <a:rPr lang="en-US" smtClean="0"/>
              <a:pPr/>
              <a:t>20</a:t>
            </a:fld>
            <a:endParaRPr lang="en-US" dirty="0"/>
          </a:p>
        </p:txBody>
      </p:sp>
    </p:spTree>
    <p:extLst>
      <p:ext uri="{BB962C8B-B14F-4D97-AF65-F5344CB8AC3E}">
        <p14:creationId xmlns:p14="http://schemas.microsoft.com/office/powerpoint/2010/main" val="2224768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74575" y="419878"/>
            <a:ext cx="9114453" cy="1600200"/>
          </a:xfrm>
        </p:spPr>
        <p:txBody>
          <a:bodyPr/>
          <a:lstStyle/>
          <a:p>
            <a:r>
              <a:rPr lang="en-US" altLang="en-US" sz="3800" b="1" dirty="0" smtClean="0"/>
              <a:t>Students Who Do Not Qualify for an IEP</a:t>
            </a:r>
            <a:endParaRPr lang="en-US" altLang="en-US" sz="3800" b="1" dirty="0"/>
          </a:p>
        </p:txBody>
      </p:sp>
      <p:sp>
        <p:nvSpPr>
          <p:cNvPr id="21507" name="Rectangle 3"/>
          <p:cNvSpPr>
            <a:spLocks noGrp="1" noChangeArrowheads="1"/>
          </p:cNvSpPr>
          <p:nvPr>
            <p:ph type="body" idx="1"/>
          </p:nvPr>
        </p:nvSpPr>
        <p:spPr>
          <a:xfrm>
            <a:off x="2041282" y="1371600"/>
            <a:ext cx="8229600" cy="5486400"/>
          </a:xfrm>
        </p:spPr>
        <p:txBody>
          <a:bodyPr>
            <a:normAutofit/>
          </a:bodyPr>
          <a:lstStyle/>
          <a:p>
            <a:r>
              <a:rPr lang="en-US" altLang="en-US" sz="2800" dirty="0" smtClean="0"/>
              <a:t>For students with moderate reading difficulties who do not have IEPs, and who are unlikely to qualify for an IEP, a 504 Plan can be a life-saver!</a:t>
            </a:r>
          </a:p>
          <a:p>
            <a:endParaRPr lang="en-US" altLang="en-US" sz="2800" dirty="0"/>
          </a:p>
          <a:p>
            <a:r>
              <a:rPr lang="en-US" altLang="en-US" sz="2800" dirty="0" smtClean="0"/>
              <a:t>A 504 Plan will allow accommodations that help a junior high/high school student to keep up with coursework and demonstrate optimum performance on standardized tests (e.g., ACT)</a:t>
            </a:r>
            <a:endParaRPr lang="en-US" altLang="en-US" sz="2800" dirty="0"/>
          </a:p>
          <a:p>
            <a:endParaRPr lang="en-US" altLang="en-US" sz="2800" dirty="0" smtClean="0"/>
          </a:p>
          <a:p>
            <a:r>
              <a:rPr lang="en-US" altLang="en-US" sz="2800" dirty="0" smtClean="0"/>
              <a:t>Teachers need to be in the 504 “loop” for the plan to work well.  A 504 Plan is not “cheating!”</a:t>
            </a:r>
            <a:endParaRPr lang="en-US" altLang="en-US" sz="2800" dirty="0"/>
          </a:p>
        </p:txBody>
      </p:sp>
      <p:sp>
        <p:nvSpPr>
          <p:cNvPr id="4" name="Slide Number Placeholder 3"/>
          <p:cNvSpPr>
            <a:spLocks noGrp="1"/>
          </p:cNvSpPr>
          <p:nvPr>
            <p:ph type="sldNum" sz="quarter" idx="12"/>
          </p:nvPr>
        </p:nvSpPr>
        <p:spPr/>
        <p:txBody>
          <a:bodyPr/>
          <a:lstStyle/>
          <a:p>
            <a:fld id="{BA9B540C-44DA-4F69-89C9-7C84606640D3}" type="slidenum">
              <a:rPr lang="en-US" smtClean="0"/>
              <a:pPr/>
              <a:t>21</a:t>
            </a:fld>
            <a:endParaRPr lang="en-US" dirty="0"/>
          </a:p>
        </p:txBody>
      </p:sp>
    </p:spTree>
    <p:extLst>
      <p:ext uri="{BB962C8B-B14F-4D97-AF65-F5344CB8AC3E}">
        <p14:creationId xmlns:p14="http://schemas.microsoft.com/office/powerpoint/2010/main" val="1031856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defRPr/>
            </a:pPr>
            <a:fld id="{EC1F5BBB-AA1A-434F-A421-03EAC8B099BB}" type="slidenum">
              <a:rPr lang="en-US" sz="1400">
                <a:latin typeface="Arial" pitchFamily="34" charset="0"/>
              </a:rPr>
              <a:pPr eaLnBrk="1" hangingPunct="1">
                <a:defRPr/>
              </a:pPr>
              <a:t>22</a:t>
            </a:fld>
            <a:endParaRPr lang="en-US" sz="1400" dirty="0">
              <a:latin typeface="Arial" pitchFamily="34" charset="0"/>
            </a:endParaRPr>
          </a:p>
        </p:txBody>
      </p:sp>
      <p:sp>
        <p:nvSpPr>
          <p:cNvPr id="49165" name="Rectangle 13"/>
          <p:cNvSpPr>
            <a:spLocks noChangeArrowheads="1"/>
          </p:cNvSpPr>
          <p:nvPr/>
        </p:nvSpPr>
        <p:spPr bwMode="auto">
          <a:xfrm>
            <a:off x="9067800" y="0"/>
            <a:ext cx="685800" cy="6858000"/>
          </a:xfrm>
          <a:prstGeom prst="rect">
            <a:avLst/>
          </a:prstGeom>
          <a:solidFill>
            <a:srgbClr val="728EB5"/>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dirty="0">
              <a:latin typeface="Tahoma" pitchFamily="96" charset="0"/>
            </a:endParaRPr>
          </a:p>
        </p:txBody>
      </p:sp>
      <p:sp>
        <p:nvSpPr>
          <p:cNvPr id="49154" name="Rectangle 2"/>
          <p:cNvSpPr>
            <a:spLocks noGrp="1" noChangeArrowheads="1"/>
          </p:cNvSpPr>
          <p:nvPr>
            <p:ph type="title"/>
          </p:nvPr>
        </p:nvSpPr>
        <p:spPr>
          <a:xfrm>
            <a:off x="1524000" y="762000"/>
            <a:ext cx="8420100" cy="1143000"/>
          </a:xfrm>
        </p:spPr>
        <p:txBody>
          <a:bodyPr/>
          <a:lstStyle/>
          <a:p>
            <a:pPr eaLnBrk="1" hangingPunct="1">
              <a:lnSpc>
                <a:spcPct val="80000"/>
              </a:lnSpc>
              <a:defRPr/>
            </a:pPr>
            <a:r>
              <a:rPr lang="en-US" sz="4000" b="1" dirty="0" smtClean="0"/>
              <a:t>Effective Intervention for</a:t>
            </a:r>
            <a:br>
              <a:rPr lang="en-US" sz="4000" b="1" dirty="0" smtClean="0"/>
            </a:br>
            <a:r>
              <a:rPr lang="en-US" sz="4000" b="1" dirty="0" smtClean="0"/>
              <a:t>Dyslexic Students is</a:t>
            </a:r>
            <a:r>
              <a:rPr lang="en-US" sz="4000" b="1" dirty="0"/>
              <a:t>…</a:t>
            </a:r>
          </a:p>
        </p:txBody>
      </p:sp>
      <p:sp>
        <p:nvSpPr>
          <p:cNvPr id="49155" name="Rectangle 3"/>
          <p:cNvSpPr>
            <a:spLocks noGrp="1" noChangeArrowheads="1"/>
          </p:cNvSpPr>
          <p:nvPr>
            <p:ph type="body" sz="half" idx="1"/>
          </p:nvPr>
        </p:nvSpPr>
        <p:spPr>
          <a:xfrm>
            <a:off x="1810139" y="2362200"/>
            <a:ext cx="4743061" cy="4253204"/>
          </a:xfrm>
        </p:spPr>
        <p:txBody>
          <a:bodyPr>
            <a:normAutofit/>
          </a:bodyPr>
          <a:lstStyle/>
          <a:p>
            <a:pPr marL="396875" indent="-396875">
              <a:lnSpc>
                <a:spcPct val="80000"/>
              </a:lnSpc>
              <a:spcBef>
                <a:spcPct val="40000"/>
              </a:spcBef>
              <a:defRPr/>
            </a:pPr>
            <a:r>
              <a:rPr lang="en-US" sz="2700" dirty="0" smtClean="0"/>
              <a:t>Explicit,</a:t>
            </a:r>
          </a:p>
          <a:p>
            <a:pPr marL="396875" indent="-396875">
              <a:lnSpc>
                <a:spcPct val="80000"/>
              </a:lnSpc>
              <a:spcBef>
                <a:spcPct val="40000"/>
              </a:spcBef>
              <a:defRPr/>
            </a:pPr>
            <a:r>
              <a:rPr lang="en-US" sz="2700" dirty="0" smtClean="0"/>
              <a:t>Systematic,</a:t>
            </a:r>
          </a:p>
          <a:p>
            <a:pPr marL="396875" indent="-396875">
              <a:lnSpc>
                <a:spcPct val="80000"/>
              </a:lnSpc>
              <a:spcBef>
                <a:spcPct val="40000"/>
              </a:spcBef>
              <a:defRPr/>
            </a:pPr>
            <a:r>
              <a:rPr lang="en-US" sz="2700" dirty="0" smtClean="0"/>
              <a:t>Incremental,</a:t>
            </a:r>
          </a:p>
          <a:p>
            <a:pPr marL="396875" indent="-396875">
              <a:lnSpc>
                <a:spcPct val="80000"/>
              </a:lnSpc>
              <a:spcBef>
                <a:spcPct val="40000"/>
              </a:spcBef>
              <a:defRPr/>
            </a:pPr>
            <a:r>
              <a:rPr lang="en-US" sz="2700" dirty="0" smtClean="0"/>
              <a:t>Cumulative,</a:t>
            </a:r>
            <a:endParaRPr lang="en-US" sz="2700" dirty="0"/>
          </a:p>
          <a:p>
            <a:pPr marL="396875" indent="-396875">
              <a:lnSpc>
                <a:spcPct val="80000"/>
              </a:lnSpc>
              <a:spcBef>
                <a:spcPct val="40000"/>
              </a:spcBef>
              <a:defRPr/>
            </a:pPr>
            <a:r>
              <a:rPr lang="en-US" sz="2700" dirty="0" smtClean="0"/>
              <a:t>Paced </a:t>
            </a:r>
            <a:r>
              <a:rPr lang="en-US" sz="2700" dirty="0"/>
              <a:t>by </a:t>
            </a:r>
            <a:r>
              <a:rPr lang="en-US" sz="2700" dirty="0" smtClean="0"/>
              <a:t>Data, and,</a:t>
            </a:r>
          </a:p>
          <a:p>
            <a:pPr marL="396875" indent="-396875">
              <a:lnSpc>
                <a:spcPct val="80000"/>
              </a:lnSpc>
              <a:spcBef>
                <a:spcPct val="40000"/>
              </a:spcBef>
              <a:defRPr/>
            </a:pPr>
            <a:r>
              <a:rPr lang="en-US" sz="2700" dirty="0" smtClean="0"/>
              <a:t>Focuses on </a:t>
            </a:r>
            <a:r>
              <a:rPr lang="en-US" sz="2700" u="sng" dirty="0" smtClean="0"/>
              <a:t>phonics</a:t>
            </a:r>
            <a:r>
              <a:rPr lang="en-US" sz="2700" dirty="0" smtClean="0"/>
              <a:t>, </a:t>
            </a:r>
            <a:r>
              <a:rPr lang="en-US" sz="2700" u="sng" dirty="0" smtClean="0"/>
              <a:t>spelling</a:t>
            </a:r>
            <a:r>
              <a:rPr lang="en-US" sz="2700" dirty="0" smtClean="0"/>
              <a:t> &amp; </a:t>
            </a:r>
            <a:r>
              <a:rPr lang="en-US" sz="2700" u="sng" dirty="0" smtClean="0"/>
              <a:t>practice reading </a:t>
            </a:r>
            <a:r>
              <a:rPr lang="en-US" sz="2700" dirty="0" smtClean="0"/>
              <a:t>real text.</a:t>
            </a:r>
          </a:p>
          <a:p>
            <a:pPr marL="396875" indent="-396875">
              <a:lnSpc>
                <a:spcPct val="80000"/>
              </a:lnSpc>
              <a:spcBef>
                <a:spcPct val="40000"/>
              </a:spcBef>
              <a:defRPr/>
            </a:pPr>
            <a:endParaRPr lang="en-US" sz="2700" dirty="0"/>
          </a:p>
          <a:p>
            <a:pPr marL="396875" indent="-396875">
              <a:lnSpc>
                <a:spcPct val="80000"/>
              </a:lnSpc>
              <a:spcBef>
                <a:spcPct val="40000"/>
              </a:spcBef>
              <a:defRPr/>
            </a:pPr>
            <a:endParaRPr lang="en-US" sz="2700" dirty="0"/>
          </a:p>
        </p:txBody>
      </p:sp>
      <p:sp>
        <p:nvSpPr>
          <p:cNvPr id="49167" name="AutoShape 15"/>
          <p:cNvSpPr>
            <a:spLocks noChangeArrowheads="1"/>
          </p:cNvSpPr>
          <p:nvPr/>
        </p:nvSpPr>
        <p:spPr bwMode="auto">
          <a:xfrm>
            <a:off x="3181350" y="6300986"/>
            <a:ext cx="5105400" cy="152400"/>
          </a:xfrm>
          <a:prstGeom prst="triangle">
            <a:avLst>
              <a:gd name="adj" fmla="val 50000"/>
            </a:avLst>
          </a:prstGeom>
          <a:solidFill>
            <a:srgbClr val="728EB5"/>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en-US" dirty="0">
              <a:latin typeface="Tahoma" pitchFamily="96" charset="0"/>
            </a:endParaRP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68896" y="1066800"/>
            <a:ext cx="4032504" cy="4114800"/>
          </a:xfrm>
        </p:spPr>
      </p:pic>
    </p:spTree>
    <p:extLst>
      <p:ext uri="{BB962C8B-B14F-4D97-AF65-F5344CB8AC3E}">
        <p14:creationId xmlns:p14="http://schemas.microsoft.com/office/powerpoint/2010/main" val="85609468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19400" y="228600"/>
            <a:ext cx="6781800" cy="6629400"/>
          </a:xfrm>
        </p:spPr>
      </p:pic>
      <p:sp>
        <p:nvSpPr>
          <p:cNvPr id="29700" name="Text Box 4"/>
          <p:cNvSpPr txBox="1">
            <a:spLocks noChangeArrowheads="1"/>
          </p:cNvSpPr>
          <p:nvPr/>
        </p:nvSpPr>
        <p:spPr bwMode="auto">
          <a:xfrm>
            <a:off x="2590800" y="174626"/>
            <a:ext cx="1219200" cy="66833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345329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3"/>
          <p:cNvSpPr>
            <a:spLocks noGrp="1" noChangeArrowheads="1"/>
          </p:cNvSpPr>
          <p:nvPr>
            <p:ph type="body" idx="1"/>
          </p:nvPr>
        </p:nvSpPr>
        <p:spPr>
          <a:xfrm>
            <a:off x="3119535" y="1894509"/>
            <a:ext cx="6553200" cy="4365650"/>
          </a:xfrm>
        </p:spPr>
        <p:txBody>
          <a:bodyPr/>
          <a:lstStyle/>
          <a:p>
            <a:pPr marL="0" indent="0">
              <a:lnSpc>
                <a:spcPct val="85000"/>
              </a:lnSpc>
              <a:spcBef>
                <a:spcPct val="40000"/>
              </a:spcBef>
              <a:tabLst>
                <a:tab pos="396875" algn="l"/>
              </a:tabLst>
              <a:defRPr/>
            </a:pPr>
            <a:r>
              <a:rPr lang="en-US" sz="2600" b="1" dirty="0"/>
              <a:t>	</a:t>
            </a:r>
            <a:r>
              <a:rPr lang="en-US" sz="2800" b="1" dirty="0"/>
              <a:t>Phoneme:</a:t>
            </a:r>
            <a:r>
              <a:rPr lang="en-US" sz="2800" dirty="0"/>
              <a:t> An individual speech 		sound. (/sh</a:t>
            </a:r>
            <a:r>
              <a:rPr lang="en-US" sz="2800" dirty="0"/>
              <a:t>/, /ŏ/, /p</a:t>
            </a:r>
            <a:r>
              <a:rPr lang="en-US" sz="2800" dirty="0" smtClean="0"/>
              <a:t>/)</a:t>
            </a:r>
          </a:p>
          <a:p>
            <a:pPr marL="0" indent="0">
              <a:lnSpc>
                <a:spcPct val="85000"/>
              </a:lnSpc>
              <a:spcBef>
                <a:spcPct val="40000"/>
              </a:spcBef>
              <a:tabLst>
                <a:tab pos="396875" algn="l"/>
              </a:tabLst>
              <a:defRPr/>
            </a:pPr>
            <a:endParaRPr lang="en-US" sz="2800" dirty="0"/>
          </a:p>
          <a:p>
            <a:pPr marL="0" indent="0">
              <a:lnSpc>
                <a:spcPct val="85000"/>
              </a:lnSpc>
              <a:spcBef>
                <a:spcPct val="40000"/>
              </a:spcBef>
              <a:tabLst>
                <a:tab pos="396875" algn="l"/>
              </a:tabLst>
              <a:defRPr/>
            </a:pPr>
            <a:r>
              <a:rPr lang="en-US" sz="2800" dirty="0"/>
              <a:t> 	</a:t>
            </a:r>
            <a:r>
              <a:rPr lang="en-US" sz="2800" b="1" dirty="0"/>
              <a:t>Grapheme:</a:t>
            </a:r>
            <a:r>
              <a:rPr lang="en-US" sz="2800" dirty="0"/>
              <a:t> A letter or letter group that 	represents a speech sound or phoneme. 	(sh</a:t>
            </a:r>
            <a:r>
              <a:rPr lang="en-US" sz="2800" dirty="0"/>
              <a:t> – o – p</a:t>
            </a:r>
            <a:r>
              <a:rPr lang="en-US" sz="2800" dirty="0" smtClean="0"/>
              <a:t>)</a:t>
            </a:r>
          </a:p>
          <a:p>
            <a:pPr marL="0" indent="0">
              <a:lnSpc>
                <a:spcPct val="85000"/>
              </a:lnSpc>
              <a:spcBef>
                <a:spcPct val="40000"/>
              </a:spcBef>
              <a:tabLst>
                <a:tab pos="396875" algn="l"/>
              </a:tabLst>
              <a:defRPr/>
            </a:pPr>
            <a:endParaRPr lang="en-US" sz="2800" dirty="0"/>
          </a:p>
          <a:p>
            <a:pPr marL="0" indent="0">
              <a:lnSpc>
                <a:spcPct val="85000"/>
              </a:lnSpc>
              <a:spcBef>
                <a:spcPct val="40000"/>
              </a:spcBef>
              <a:tabLst>
                <a:tab pos="396875" algn="l"/>
              </a:tabLst>
              <a:defRPr/>
            </a:pPr>
            <a:r>
              <a:rPr lang="en-US" sz="2800" b="1" dirty="0"/>
              <a:t> 	Morpheme:</a:t>
            </a:r>
            <a:r>
              <a:rPr lang="en-US" sz="2800" dirty="0"/>
              <a:t> The smallest linguistic unit 	in a word that has meaning. (shop + ed) </a:t>
            </a:r>
          </a:p>
        </p:txBody>
      </p:sp>
      <p:sp>
        <p:nvSpPr>
          <p:cNvPr id="326658" name="Rectangle 2"/>
          <p:cNvSpPr>
            <a:spLocks noGrp="1" noChangeArrowheads="1"/>
          </p:cNvSpPr>
          <p:nvPr>
            <p:ph type="title"/>
          </p:nvPr>
        </p:nvSpPr>
        <p:spPr>
          <a:xfrm>
            <a:off x="1243136" y="354375"/>
            <a:ext cx="8229600" cy="762000"/>
          </a:xfrm>
        </p:spPr>
        <p:txBody>
          <a:bodyPr/>
          <a:lstStyle/>
          <a:p>
            <a:pPr eaLnBrk="1" hangingPunct="1">
              <a:defRPr/>
            </a:pPr>
            <a:r>
              <a:rPr lang="en-US" sz="4700" b="1" dirty="0"/>
              <a:t>Definition of Terms</a:t>
            </a:r>
          </a:p>
        </p:txBody>
      </p:sp>
      <p:grpSp>
        <p:nvGrpSpPr>
          <p:cNvPr id="50181" name="Group 11"/>
          <p:cNvGrpSpPr>
            <a:grpSpLocks/>
          </p:cNvGrpSpPr>
          <p:nvPr/>
        </p:nvGrpSpPr>
        <p:grpSpPr bwMode="auto">
          <a:xfrm>
            <a:off x="2209800" y="1520891"/>
            <a:ext cx="8859228" cy="4861248"/>
            <a:chOff x="418" y="1204"/>
            <a:chExt cx="4901" cy="2108"/>
          </a:xfrm>
        </p:grpSpPr>
        <p:sp>
          <p:nvSpPr>
            <p:cNvPr id="50182" name="Line 6"/>
            <p:cNvSpPr>
              <a:spLocks noChangeShapeType="1"/>
            </p:cNvSpPr>
            <p:nvPr/>
          </p:nvSpPr>
          <p:spPr bwMode="auto">
            <a:xfrm flipV="1">
              <a:off x="4704" y="1208"/>
              <a:ext cx="615" cy="3"/>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50183" name="Line 7"/>
            <p:cNvSpPr>
              <a:spLocks noChangeShapeType="1"/>
            </p:cNvSpPr>
            <p:nvPr/>
          </p:nvSpPr>
          <p:spPr bwMode="auto">
            <a:xfrm rot="5400000" flipH="1">
              <a:off x="4252" y="2258"/>
              <a:ext cx="2105"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50184" name="Line 8"/>
            <p:cNvSpPr>
              <a:spLocks noChangeShapeType="1"/>
            </p:cNvSpPr>
            <p:nvPr/>
          </p:nvSpPr>
          <p:spPr bwMode="auto">
            <a:xfrm rot="-5400000">
              <a:off x="-622" y="2258"/>
              <a:ext cx="210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50185" name="Line 9"/>
            <p:cNvSpPr>
              <a:spLocks noChangeShapeType="1"/>
            </p:cNvSpPr>
            <p:nvPr/>
          </p:nvSpPr>
          <p:spPr bwMode="auto">
            <a:xfrm>
              <a:off x="418" y="1210"/>
              <a:ext cx="590" cy="2"/>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50186" name="Line 10"/>
            <p:cNvSpPr>
              <a:spLocks noChangeShapeType="1"/>
            </p:cNvSpPr>
            <p:nvPr/>
          </p:nvSpPr>
          <p:spPr bwMode="auto">
            <a:xfrm flipV="1">
              <a:off x="422" y="3298"/>
              <a:ext cx="4887" cy="6"/>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
        <p:nvSpPr>
          <p:cNvPr id="3" name="Slide Number Placeholder 2"/>
          <p:cNvSpPr>
            <a:spLocks noGrp="1"/>
          </p:cNvSpPr>
          <p:nvPr>
            <p:ph type="sldNum" sz="quarter" idx="12"/>
          </p:nvPr>
        </p:nvSpPr>
        <p:spPr/>
        <p:txBody>
          <a:bodyPr/>
          <a:lstStyle/>
          <a:p>
            <a:fld id="{BA9B540C-44DA-4F69-89C9-7C84606640D3}" type="slidenum">
              <a:rPr lang="en-US" smtClean="0"/>
              <a:pPr/>
              <a:t>24</a:t>
            </a:fld>
            <a:endParaRPr lang="en-US" dirty="0"/>
          </a:p>
        </p:txBody>
      </p:sp>
    </p:spTree>
    <p:extLst>
      <p:ext uri="{BB962C8B-B14F-4D97-AF65-F5344CB8AC3E}">
        <p14:creationId xmlns:p14="http://schemas.microsoft.com/office/powerpoint/2010/main" val="324424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82260" y="1988927"/>
            <a:ext cx="1533525" cy="1066800"/>
          </a:xfrm>
          <a:prstGeom prst="rect">
            <a:avLst/>
          </a:prstGeom>
        </p:spPr>
      </p:pic>
      <p:sp>
        <p:nvSpPr>
          <p:cNvPr id="6" name="TextBox 5"/>
          <p:cNvSpPr txBox="1"/>
          <p:nvPr/>
        </p:nvSpPr>
        <p:spPr>
          <a:xfrm>
            <a:off x="4038600" y="457200"/>
            <a:ext cx="4953000" cy="369332"/>
          </a:xfrm>
          <a:prstGeom prst="rect">
            <a:avLst/>
          </a:prstGeom>
          <a:noFill/>
        </p:spPr>
        <p:txBody>
          <a:bodyPr wrap="square" rtlCol="0">
            <a:spAutoFit/>
          </a:bodyPr>
          <a:lstStyle/>
          <a:p>
            <a:endParaRPr lang="en-US" dirty="0"/>
          </a:p>
        </p:txBody>
      </p:sp>
      <p:sp>
        <p:nvSpPr>
          <p:cNvPr id="3" name="Content Placeholder 2"/>
          <p:cNvSpPr>
            <a:spLocks noGrp="1"/>
          </p:cNvSpPr>
          <p:nvPr>
            <p:ph idx="1"/>
          </p:nvPr>
        </p:nvSpPr>
        <p:spPr>
          <a:xfrm>
            <a:off x="1811426" y="1260389"/>
            <a:ext cx="8229600" cy="4983162"/>
          </a:xfrm>
        </p:spPr>
        <p:txBody>
          <a:bodyPr/>
          <a:lstStyle/>
          <a:p>
            <a:pPr algn="ctr">
              <a:buNone/>
            </a:pPr>
            <a:r>
              <a:rPr lang="en-US" b="1" i="1" dirty="0" smtClean="0">
                <a:solidFill>
                  <a:schemeClr val="tx2"/>
                </a:solidFill>
                <a:effectLst>
                  <a:outerShdw blurRad="38100" dist="38100" dir="2700000" algn="tl">
                    <a:srgbClr val="000000">
                      <a:alpha val="43137"/>
                    </a:srgbClr>
                  </a:outerShdw>
                </a:effectLst>
              </a:rPr>
              <a:t>       </a:t>
            </a:r>
            <a:r>
              <a:rPr lang="en-US" b="1" i="1" dirty="0" smtClean="0">
                <a:solidFill>
                  <a:schemeClr val="tx2"/>
                </a:solidFill>
                <a:effectLst>
                  <a:outerShdw blurRad="38100" dist="38100" dir="2700000" algn="tl">
                    <a:srgbClr val="000000">
                      <a:alpha val="43137"/>
                    </a:srgbClr>
                  </a:outerShdw>
                </a:effectLst>
              </a:rPr>
              <a:t>Handout in tote bag</a:t>
            </a:r>
            <a:endParaRPr lang="en-US" b="1" i="1" dirty="0">
              <a:solidFill>
                <a:schemeClr val="tx2"/>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486153" y="274638"/>
            <a:ext cx="6800847" cy="551894"/>
          </a:xfrm>
        </p:spPr>
        <p:txBody>
          <a:bodyPr>
            <a:noAutofit/>
          </a:bodyPr>
          <a:lstStyle/>
          <a:p>
            <a:pPr algn="ctr"/>
            <a:r>
              <a:rPr lang="en-US" sz="5400" dirty="0" smtClean="0">
                <a:solidFill>
                  <a:schemeClr val="accent2"/>
                </a:solidFill>
                <a:latin typeface="Times New Roman" pitchFamily="18" charset="0"/>
                <a:cs typeface="Times New Roman" pitchFamily="18" charset="0"/>
              </a:rPr>
              <a:t>www.uurc.utah.edu</a:t>
            </a:r>
            <a:endParaRPr lang="en-US" sz="5400" dirty="0">
              <a:solidFill>
                <a:schemeClr val="accent2"/>
              </a:solidFill>
              <a:latin typeface="Times New Roman" pitchFamily="18" charset="0"/>
              <a:cs typeface="Times New Roman" pitchFamily="18" charset="0"/>
            </a:endParaRPr>
          </a:p>
        </p:txBody>
      </p:sp>
      <p:pic>
        <p:nvPicPr>
          <p:cNvPr id="7" name="Picture 6" descr="Website home page.PNG"/>
          <p:cNvPicPr>
            <a:picLocks noChangeAspect="1"/>
          </p:cNvPicPr>
          <p:nvPr/>
        </p:nvPicPr>
        <p:blipFill>
          <a:blip r:embed="rId4"/>
          <a:stretch>
            <a:fillRect/>
          </a:stretch>
        </p:blipFill>
        <p:spPr>
          <a:xfrm>
            <a:off x="7286169" y="1482811"/>
            <a:ext cx="4658696" cy="4975654"/>
          </a:xfrm>
          <a:prstGeom prst="rect">
            <a:avLst/>
          </a:prstGeom>
          <a:ln>
            <a:noFill/>
          </a:ln>
          <a:effectLst>
            <a:outerShdw blurRad="292100" dist="139700" dir="2700000" algn="tl" rotWithShape="0">
              <a:srgbClr val="333333">
                <a:alpha val="65000"/>
              </a:srgbClr>
            </a:outerShdw>
          </a:effectLst>
        </p:spPr>
      </p:pic>
      <p:cxnSp>
        <p:nvCxnSpPr>
          <p:cNvPr id="11" name="Straight Arrow Connector 10"/>
          <p:cNvCxnSpPr/>
          <p:nvPr/>
        </p:nvCxnSpPr>
        <p:spPr>
          <a:xfrm flipH="1" flipV="1">
            <a:off x="5124451" y="2106570"/>
            <a:ext cx="1762125" cy="952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751" y="1219200"/>
            <a:ext cx="1750107" cy="5453616"/>
          </a:xfrm>
          <a:prstGeom prst="rect">
            <a:avLst/>
          </a:prstGeom>
        </p:spPr>
      </p:pic>
      <p:sp>
        <p:nvSpPr>
          <p:cNvPr id="10" name="Oval 9"/>
          <p:cNvSpPr/>
          <p:nvPr/>
        </p:nvSpPr>
        <p:spPr>
          <a:xfrm>
            <a:off x="3269612" y="3946008"/>
            <a:ext cx="1397553" cy="504072"/>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4" name="Oval 13"/>
          <p:cNvSpPr/>
          <p:nvPr/>
        </p:nvSpPr>
        <p:spPr>
          <a:xfrm>
            <a:off x="3269612" y="2522327"/>
            <a:ext cx="986504" cy="443879"/>
          </a:xfrm>
          <a:prstGeom prst="ellipse">
            <a:avLst/>
          </a:prstGeom>
          <a:no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15279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02582E39-6672-4505-8BDF-8E7B792E6FD2}" type="slidenum">
              <a:rPr lang="en-US" altLang="en-US">
                <a:latin typeface="Arial" panose="020B0604020202020204" pitchFamily="34" charset="0"/>
              </a:rPr>
              <a:pPr eaLnBrk="1" hangingPunct="1"/>
              <a:t>26</a:t>
            </a:fld>
            <a:endParaRPr lang="en-US" altLang="en-US" dirty="0">
              <a:latin typeface="Arial" panose="020B0604020202020204" pitchFamily="34" charset="0"/>
            </a:endParaRPr>
          </a:p>
        </p:txBody>
      </p:sp>
      <p:sp>
        <p:nvSpPr>
          <p:cNvPr id="195586" name="Rectangle 2"/>
          <p:cNvSpPr>
            <a:spLocks noGrp="1" noChangeArrowheads="1"/>
          </p:cNvSpPr>
          <p:nvPr>
            <p:ph type="title"/>
          </p:nvPr>
        </p:nvSpPr>
        <p:spPr>
          <a:xfrm>
            <a:off x="1981200" y="685800"/>
            <a:ext cx="8229600" cy="1066800"/>
          </a:xfrm>
        </p:spPr>
        <p:txBody>
          <a:bodyPr/>
          <a:lstStyle/>
          <a:p>
            <a:pPr eaLnBrk="1" hangingPunct="1">
              <a:defRPr/>
            </a:pPr>
            <a:r>
              <a:rPr lang="en-US" sz="5200" b="1" dirty="0"/>
              <a:t>For More Information</a:t>
            </a:r>
            <a:endParaRPr lang="en-US" sz="4800" b="1" dirty="0"/>
          </a:p>
        </p:txBody>
      </p:sp>
      <p:pic>
        <p:nvPicPr>
          <p:cNvPr id="84996" name="Picture 8"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05000"/>
            <a:ext cx="39179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Rectangle 10"/>
          <p:cNvSpPr>
            <a:spLocks noChangeArrowheads="1"/>
          </p:cNvSpPr>
          <p:nvPr/>
        </p:nvSpPr>
        <p:spPr bwMode="auto">
          <a:xfrm>
            <a:off x="1676400" y="152400"/>
            <a:ext cx="8839200" cy="6553200"/>
          </a:xfrm>
          <a:prstGeom prst="rect">
            <a:avLst/>
          </a:prstGeom>
          <a:noFill/>
          <a:ln w="190500">
            <a:solidFill>
              <a:srgbClr val="728EB5"/>
            </a:solidFill>
            <a:miter lim="800000"/>
            <a:headEnd/>
            <a:tailEnd/>
          </a:ln>
          <a:effectLst>
            <a:outerShdw dist="35921" dir="2700000" algn="ctr" rotWithShape="0">
              <a:srgbClr val="000102"/>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Tahoma" pitchFamily="96" charset="0"/>
            </a:endParaRPr>
          </a:p>
        </p:txBody>
      </p:sp>
      <p:sp>
        <p:nvSpPr>
          <p:cNvPr id="195587" name="Rectangle 3"/>
          <p:cNvSpPr>
            <a:spLocks noGrp="1" noChangeArrowheads="1"/>
          </p:cNvSpPr>
          <p:nvPr>
            <p:ph type="body" sz="half" idx="1"/>
          </p:nvPr>
        </p:nvSpPr>
        <p:spPr>
          <a:xfrm>
            <a:off x="2057400" y="2133600"/>
            <a:ext cx="5410200" cy="3505200"/>
          </a:xfrm>
        </p:spPr>
        <p:txBody>
          <a:bodyPr/>
          <a:lstStyle/>
          <a:p>
            <a:pPr eaLnBrk="1" hangingPunct="1">
              <a:lnSpc>
                <a:spcPct val="80000"/>
              </a:lnSpc>
              <a:spcBef>
                <a:spcPct val="0"/>
              </a:spcBef>
              <a:buFont typeface="Wingdings" panose="05000000000000000000" pitchFamily="2" charset="2"/>
              <a:buNone/>
              <a:defRPr/>
            </a:pPr>
            <a:r>
              <a:rPr lang="en-US" b="1" dirty="0" smtClean="0"/>
              <a:t>The International</a:t>
            </a:r>
          </a:p>
          <a:p>
            <a:pPr eaLnBrk="1" hangingPunct="1">
              <a:lnSpc>
                <a:spcPct val="80000"/>
              </a:lnSpc>
              <a:spcBef>
                <a:spcPct val="0"/>
              </a:spcBef>
              <a:buFont typeface="Wingdings" panose="05000000000000000000" pitchFamily="2" charset="2"/>
              <a:buNone/>
              <a:defRPr/>
            </a:pPr>
            <a:r>
              <a:rPr lang="en-US" b="1" dirty="0" smtClean="0"/>
              <a:t>	Dyslexia Association</a:t>
            </a:r>
            <a:endParaRPr lang="en-US" sz="2800" dirty="0"/>
          </a:p>
          <a:p>
            <a:pPr eaLnBrk="1" hangingPunct="1">
              <a:lnSpc>
                <a:spcPct val="80000"/>
              </a:lnSpc>
              <a:spcBef>
                <a:spcPct val="0"/>
              </a:spcBef>
              <a:defRPr/>
            </a:pPr>
            <a:endParaRPr lang="en-US" sz="1000" dirty="0"/>
          </a:p>
          <a:p>
            <a:pPr eaLnBrk="1" hangingPunct="1">
              <a:lnSpc>
                <a:spcPct val="80000"/>
              </a:lnSpc>
              <a:spcBef>
                <a:spcPct val="0"/>
              </a:spcBef>
              <a:defRPr/>
            </a:pPr>
            <a:r>
              <a:rPr lang="en-US" sz="2700" dirty="0"/>
              <a:t>40 York Road</a:t>
            </a:r>
          </a:p>
          <a:p>
            <a:pPr eaLnBrk="1" hangingPunct="1">
              <a:lnSpc>
                <a:spcPct val="80000"/>
              </a:lnSpc>
              <a:spcBef>
                <a:spcPct val="0"/>
              </a:spcBef>
              <a:buFont typeface="Wingdings" panose="05000000000000000000" pitchFamily="2" charset="2"/>
              <a:buNone/>
              <a:defRPr/>
            </a:pPr>
            <a:r>
              <a:rPr lang="en-US" sz="2700" dirty="0"/>
              <a:t>	4</a:t>
            </a:r>
            <a:r>
              <a:rPr lang="en-US" sz="2700" baseline="30000" dirty="0"/>
              <a:t>th</a:t>
            </a:r>
            <a:r>
              <a:rPr lang="en-US" sz="2700" dirty="0"/>
              <a:t> Floor</a:t>
            </a:r>
          </a:p>
          <a:p>
            <a:pPr eaLnBrk="1" hangingPunct="1">
              <a:lnSpc>
                <a:spcPct val="80000"/>
              </a:lnSpc>
              <a:spcBef>
                <a:spcPct val="0"/>
              </a:spcBef>
              <a:buFont typeface="Wingdings" panose="05000000000000000000" pitchFamily="2" charset="2"/>
              <a:buNone/>
              <a:defRPr/>
            </a:pPr>
            <a:r>
              <a:rPr lang="en-US" sz="2700" dirty="0"/>
              <a:t>	Baltimore, Maryland  21204</a:t>
            </a:r>
            <a:endParaRPr lang="en-US" sz="2800" dirty="0"/>
          </a:p>
          <a:p>
            <a:pPr eaLnBrk="1" hangingPunct="1">
              <a:lnSpc>
                <a:spcPct val="80000"/>
              </a:lnSpc>
              <a:spcBef>
                <a:spcPct val="0"/>
              </a:spcBef>
              <a:buFont typeface="Wingdings" panose="05000000000000000000" pitchFamily="2" charset="2"/>
              <a:buNone/>
              <a:defRPr/>
            </a:pPr>
            <a:endParaRPr lang="en-US" sz="1000" dirty="0"/>
          </a:p>
          <a:p>
            <a:pPr eaLnBrk="1" hangingPunct="1">
              <a:lnSpc>
                <a:spcPct val="80000"/>
              </a:lnSpc>
              <a:spcBef>
                <a:spcPct val="0"/>
              </a:spcBef>
              <a:defRPr/>
            </a:pPr>
            <a:r>
              <a:rPr lang="en-US" sz="2800" dirty="0"/>
              <a:t>www.interdys.org</a:t>
            </a:r>
          </a:p>
          <a:p>
            <a:pPr eaLnBrk="1" hangingPunct="1">
              <a:lnSpc>
                <a:spcPct val="80000"/>
              </a:lnSpc>
              <a:spcBef>
                <a:spcPct val="0"/>
              </a:spcBef>
              <a:buFont typeface="Wingdings" panose="05000000000000000000" pitchFamily="2" charset="2"/>
              <a:buNone/>
              <a:defRPr/>
            </a:pPr>
            <a:endParaRPr lang="en-US" sz="1000" dirty="0"/>
          </a:p>
          <a:p>
            <a:pPr eaLnBrk="1" hangingPunct="1">
              <a:lnSpc>
                <a:spcPct val="80000"/>
              </a:lnSpc>
              <a:spcBef>
                <a:spcPct val="0"/>
              </a:spcBef>
              <a:defRPr/>
            </a:pPr>
            <a:r>
              <a:rPr lang="en-US" sz="2800" dirty="0"/>
              <a:t>1-800-ABCD123</a:t>
            </a:r>
          </a:p>
          <a:p>
            <a:pPr eaLnBrk="1" hangingPunct="1">
              <a:lnSpc>
                <a:spcPct val="80000"/>
              </a:lnSpc>
              <a:spcBef>
                <a:spcPct val="0"/>
              </a:spcBef>
              <a:buFont typeface="Wingdings" panose="05000000000000000000" pitchFamily="2" charset="2"/>
              <a:buNone/>
              <a:defRPr/>
            </a:pPr>
            <a:endParaRPr lang="en-US" sz="1000" dirty="0"/>
          </a:p>
          <a:p>
            <a:pPr eaLnBrk="1" hangingPunct="1">
              <a:lnSpc>
                <a:spcPct val="80000"/>
              </a:lnSpc>
              <a:spcBef>
                <a:spcPct val="0"/>
              </a:spcBef>
              <a:defRPr/>
            </a:pPr>
            <a:r>
              <a:rPr lang="en-US" sz="2800" dirty="0"/>
              <a:t>410-296-0232</a:t>
            </a:r>
          </a:p>
        </p:txBody>
      </p:sp>
    </p:spTree>
    <p:extLst>
      <p:ext uri="{BB962C8B-B14F-4D97-AF65-F5344CB8AC3E}">
        <p14:creationId xmlns:p14="http://schemas.microsoft.com/office/powerpoint/2010/main" val="2276183141"/>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72791" y="377980"/>
            <a:ext cx="9601200" cy="900404"/>
          </a:xfrm>
        </p:spPr>
        <p:txBody>
          <a:bodyPr>
            <a:normAutofit/>
          </a:bodyPr>
          <a:lstStyle/>
          <a:p>
            <a:pPr eaLnBrk="1" hangingPunct="1"/>
            <a:r>
              <a:rPr lang="en-US" dirty="0" smtClean="0">
                <a:latin typeface="Arial" charset="0"/>
              </a:rPr>
              <a:t>A Child’s Mind</a:t>
            </a:r>
            <a:endParaRPr lang="en-US" sz="4800" dirty="0"/>
          </a:p>
        </p:txBody>
      </p:sp>
      <p:sp>
        <p:nvSpPr>
          <p:cNvPr id="13315" name="Rectangle 3"/>
          <p:cNvSpPr>
            <a:spLocks noGrp="1" noChangeArrowheads="1"/>
          </p:cNvSpPr>
          <p:nvPr>
            <p:ph type="body" idx="1"/>
          </p:nvPr>
        </p:nvSpPr>
        <p:spPr>
          <a:xfrm>
            <a:off x="2308225" y="1898779"/>
            <a:ext cx="8489463" cy="4242031"/>
          </a:xfrm>
        </p:spPr>
        <p:txBody>
          <a:bodyPr/>
          <a:lstStyle/>
          <a:p>
            <a:pPr eaLnBrk="1" hangingPunct="1"/>
            <a:r>
              <a:rPr lang="en-US" sz="2800" dirty="0" smtClean="0"/>
              <a:t>Phonology</a:t>
            </a:r>
            <a:r>
              <a:rPr lang="en-US" dirty="0" smtClean="0"/>
              <a:t> 	= </a:t>
            </a:r>
            <a:r>
              <a:rPr lang="en-US" dirty="0" smtClean="0"/>
              <a:t>	</a:t>
            </a:r>
            <a:r>
              <a:rPr lang="en-US" sz="3600" dirty="0" smtClean="0"/>
              <a:t>sound       /</a:t>
            </a:r>
            <a:r>
              <a:rPr lang="en-US" sz="1400" i="1" dirty="0" smtClean="0"/>
              <a:t>say it!</a:t>
            </a:r>
            <a:r>
              <a:rPr lang="en-US" sz="1400" i="1" dirty="0" smtClean="0"/>
              <a:t>  </a:t>
            </a:r>
            <a:r>
              <a:rPr lang="en-US" sz="3600" dirty="0" smtClean="0"/>
              <a:t>/</a:t>
            </a:r>
          </a:p>
          <a:p>
            <a:pPr eaLnBrk="1" hangingPunct="1"/>
            <a:endParaRPr lang="en-US" dirty="0" smtClean="0"/>
          </a:p>
          <a:p>
            <a:pPr eaLnBrk="1" hangingPunct="1"/>
            <a:r>
              <a:rPr lang="en-US" sz="2800" dirty="0" smtClean="0"/>
              <a:t>Semantics</a:t>
            </a:r>
            <a:r>
              <a:rPr lang="en-US" dirty="0" smtClean="0"/>
              <a:t> </a:t>
            </a:r>
            <a:r>
              <a:rPr lang="en-US" dirty="0" smtClean="0"/>
              <a:t>	</a:t>
            </a:r>
            <a:r>
              <a:rPr lang="en-US" dirty="0" smtClean="0"/>
              <a:t>= </a:t>
            </a:r>
            <a:r>
              <a:rPr lang="en-US" dirty="0" smtClean="0"/>
              <a:t>	</a:t>
            </a:r>
            <a:r>
              <a:rPr lang="en-US" sz="3600" dirty="0" smtClean="0"/>
              <a:t>meaning   </a:t>
            </a:r>
            <a:endParaRPr lang="en-US" sz="3600" dirty="0" smtClean="0"/>
          </a:p>
          <a:p>
            <a:pPr eaLnBrk="1" hangingPunct="1"/>
            <a:endParaRPr lang="en-US" dirty="0" smtClean="0"/>
          </a:p>
          <a:p>
            <a:pPr eaLnBrk="1" hangingPunct="1"/>
            <a:r>
              <a:rPr lang="en-US" sz="2800" dirty="0" smtClean="0"/>
              <a:t>Orthography</a:t>
            </a:r>
            <a:r>
              <a:rPr lang="en-US" dirty="0" smtClean="0"/>
              <a:t>	= </a:t>
            </a:r>
            <a:r>
              <a:rPr lang="en-US" dirty="0"/>
              <a:t> </a:t>
            </a:r>
            <a:r>
              <a:rPr lang="en-US" sz="3600" dirty="0" smtClean="0"/>
              <a:t>spelling  /</a:t>
            </a:r>
            <a:r>
              <a:rPr lang="en-US" sz="3600" dirty="0" smtClean="0">
                <a:solidFill>
                  <a:srgbClr val="C00000"/>
                </a:solidFill>
              </a:rPr>
              <a:t>b</a:t>
            </a:r>
            <a:r>
              <a:rPr lang="en-US" sz="3600" dirty="0" smtClean="0"/>
              <a:t>/-/</a:t>
            </a:r>
            <a:r>
              <a:rPr lang="en-US" sz="3600" dirty="0" smtClean="0">
                <a:solidFill>
                  <a:srgbClr val="C00000"/>
                </a:solidFill>
                <a:latin typeface="Franklin Gothic Book" panose="020B0503020102020204" pitchFamily="34" charset="0"/>
              </a:rPr>
              <a:t>ă</a:t>
            </a:r>
            <a:r>
              <a:rPr lang="en-US" sz="3600" dirty="0" smtClean="0">
                <a:latin typeface="Franklin Gothic Book" panose="020B0503020102020204" pitchFamily="34" charset="0"/>
              </a:rPr>
              <a:t>/-/</a:t>
            </a:r>
            <a:r>
              <a:rPr lang="en-US" sz="3600" dirty="0" smtClean="0">
                <a:solidFill>
                  <a:srgbClr val="C00000"/>
                </a:solidFill>
                <a:latin typeface="Franklin Gothic Book" panose="020B0503020102020204" pitchFamily="34" charset="0"/>
              </a:rPr>
              <a:t>t</a:t>
            </a:r>
            <a:r>
              <a:rPr lang="en-US" sz="3600" dirty="0" smtClean="0">
                <a:latin typeface="Franklin Gothic Book" panose="020B0503020102020204" pitchFamily="34" charset="0"/>
              </a:rPr>
              <a:t>/= </a:t>
            </a:r>
            <a:r>
              <a:rPr lang="en-US" sz="3600" dirty="0" smtClean="0">
                <a:solidFill>
                  <a:srgbClr val="C00000"/>
                </a:solidFill>
                <a:latin typeface="Franklin Gothic Book" panose="020B0503020102020204" pitchFamily="34" charset="0"/>
              </a:rPr>
              <a:t>bat</a:t>
            </a:r>
            <a:endParaRPr lang="en-US" sz="3600" dirty="0" smtClean="0">
              <a:solidFill>
                <a:srgbClr val="C00000"/>
              </a:solidFill>
            </a:endParaRPr>
          </a:p>
          <a:p>
            <a:pPr eaLnBrk="1" hangingPunct="1"/>
            <a:endParaRPr lang="en-US" dirty="0" smtClean="0"/>
          </a:p>
          <a:p>
            <a:pPr eaLnBrk="1" hangingPunct="1"/>
            <a:r>
              <a:rPr lang="en-US" dirty="0" smtClean="0"/>
              <a:t>all 3 working in parallel </a:t>
            </a:r>
            <a:r>
              <a:rPr lang="en-US" dirty="0" smtClean="0">
                <a:sym typeface="Wingdings" pitchFamily="2" charset="2"/>
              </a:rPr>
              <a:t> automatic </a:t>
            </a:r>
            <a:r>
              <a:rPr lang="en-US" dirty="0" smtClean="0"/>
              <a:t>word recognition</a:t>
            </a:r>
          </a:p>
        </p:txBody>
      </p:sp>
      <p:sp>
        <p:nvSpPr>
          <p:cNvPr id="13316" name="Text Box 5"/>
          <p:cNvSpPr txBox="1">
            <a:spLocks noChangeArrowheads="1"/>
          </p:cNvSpPr>
          <p:nvPr/>
        </p:nvSpPr>
        <p:spPr bwMode="auto">
          <a:xfrm>
            <a:off x="8511689" y="5473201"/>
            <a:ext cx="228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spcBef>
                <a:spcPct val="50000"/>
              </a:spcBef>
            </a:pPr>
            <a:r>
              <a:rPr lang="en-US" dirty="0">
                <a:solidFill>
                  <a:srgbClr val="C00000"/>
                </a:solidFill>
              </a:rPr>
              <a:t>bat</a:t>
            </a:r>
          </a:p>
        </p:txBody>
      </p:sp>
      <p:sp>
        <p:nvSpPr>
          <p:cNvPr id="3" name="Slide Number Placeholder 2"/>
          <p:cNvSpPr>
            <a:spLocks noGrp="1"/>
          </p:cNvSpPr>
          <p:nvPr>
            <p:ph type="sldNum" sz="quarter" idx="12"/>
          </p:nvPr>
        </p:nvSpPr>
        <p:spPr/>
        <p:txBody>
          <a:bodyPr/>
          <a:lstStyle/>
          <a:p>
            <a:fld id="{BA9B540C-44DA-4F69-89C9-7C84606640D3}" type="slidenum">
              <a:rPr lang="en-US" smtClean="0"/>
              <a:pPr/>
              <a:t>3</a:t>
            </a:fld>
            <a:endParaRPr lang="en-US" dirty="0"/>
          </a:p>
        </p:txBody>
      </p:sp>
      <p:grpSp>
        <p:nvGrpSpPr>
          <p:cNvPr id="6" name="Group 11"/>
          <p:cNvGrpSpPr>
            <a:grpSpLocks/>
          </p:cNvGrpSpPr>
          <p:nvPr/>
        </p:nvGrpSpPr>
        <p:grpSpPr bwMode="auto">
          <a:xfrm>
            <a:off x="1889126" y="1398588"/>
            <a:ext cx="9466229" cy="4936898"/>
            <a:chOff x="230" y="881"/>
            <a:chExt cx="5290" cy="2688"/>
          </a:xfrm>
        </p:grpSpPr>
        <p:sp>
          <p:nvSpPr>
            <p:cNvPr id="7" name="Line 6"/>
            <p:cNvSpPr>
              <a:spLocks noChangeShapeType="1"/>
            </p:cNvSpPr>
            <p:nvPr/>
          </p:nvSpPr>
          <p:spPr bwMode="auto">
            <a:xfrm>
              <a:off x="4982" y="886"/>
              <a:ext cx="53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7"/>
            <p:cNvSpPr>
              <a:spLocks noChangeShapeType="1"/>
            </p:cNvSpPr>
            <p:nvPr/>
          </p:nvSpPr>
          <p:spPr bwMode="auto">
            <a:xfrm rot="5400000" flipH="1">
              <a:off x="4168" y="2219"/>
              <a:ext cx="2679"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8"/>
            <p:cNvSpPr>
              <a:spLocks noChangeShapeType="1"/>
            </p:cNvSpPr>
            <p:nvPr/>
          </p:nvSpPr>
          <p:spPr bwMode="auto">
            <a:xfrm rot="-5400000">
              <a:off x="-1104" y="2225"/>
              <a:ext cx="2688"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9"/>
            <p:cNvSpPr>
              <a:spLocks noChangeShapeType="1"/>
            </p:cNvSpPr>
            <p:nvPr/>
          </p:nvSpPr>
          <p:spPr bwMode="auto">
            <a:xfrm flipV="1">
              <a:off x="230" y="881"/>
              <a:ext cx="528"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0"/>
            <p:cNvSpPr>
              <a:spLocks noChangeShapeType="1"/>
            </p:cNvSpPr>
            <p:nvPr/>
          </p:nvSpPr>
          <p:spPr bwMode="auto">
            <a:xfrm flipV="1">
              <a:off x="240" y="3552"/>
              <a:ext cx="5275" cy="7"/>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386" y="3099287"/>
            <a:ext cx="1306273" cy="7287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806" y="2864175"/>
            <a:ext cx="834157" cy="895739"/>
          </a:xfrm>
          <a:prstGeom prst="rect">
            <a:avLst/>
          </a:prstGeom>
        </p:spPr>
      </p:pic>
    </p:spTree>
    <p:extLst>
      <p:ext uri="{BB962C8B-B14F-4D97-AF65-F5344CB8AC3E}">
        <p14:creationId xmlns:p14="http://schemas.microsoft.com/office/powerpoint/2010/main" val="201199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046514" y="762001"/>
            <a:ext cx="8382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tx1"/>
                </a:solidFill>
                <a:latin typeface="Arial" charset="0"/>
                <a:cs typeface="Arial" charset="0"/>
              </a:defRPr>
            </a:lvl1pPr>
            <a:lvl2pPr marL="742950" indent="-285750" eaLnBrk="0" hangingPunct="0">
              <a:defRPr sz="4000">
                <a:solidFill>
                  <a:schemeClr val="tx1"/>
                </a:solidFill>
                <a:latin typeface="Arial" charset="0"/>
                <a:cs typeface="Arial" charset="0"/>
              </a:defRPr>
            </a:lvl2pPr>
            <a:lvl3pPr marL="1143000" indent="-228600" eaLnBrk="0" hangingPunct="0">
              <a:defRPr sz="4000">
                <a:solidFill>
                  <a:schemeClr val="tx1"/>
                </a:solidFill>
                <a:latin typeface="Arial" charset="0"/>
                <a:cs typeface="Arial" charset="0"/>
              </a:defRPr>
            </a:lvl3pPr>
            <a:lvl4pPr marL="1600200" indent="-228600" eaLnBrk="0" hangingPunct="0">
              <a:defRPr sz="4000">
                <a:solidFill>
                  <a:schemeClr val="tx1"/>
                </a:solidFill>
                <a:latin typeface="Arial" charset="0"/>
                <a:cs typeface="Arial" charset="0"/>
              </a:defRPr>
            </a:lvl4pPr>
            <a:lvl5pPr marL="2057400" indent="-228600" eaLnBrk="0" hangingPunct="0">
              <a:defRPr sz="4000">
                <a:solidFill>
                  <a:schemeClr val="tx1"/>
                </a:solidFill>
                <a:latin typeface="Arial" charset="0"/>
                <a:cs typeface="Arial" charset="0"/>
              </a:defRPr>
            </a:lvl5pPr>
            <a:lvl6pPr marL="2514600" indent="-228600" eaLnBrk="0" fontAlgn="base" hangingPunct="0">
              <a:spcBef>
                <a:spcPct val="0"/>
              </a:spcBef>
              <a:spcAft>
                <a:spcPct val="0"/>
              </a:spcAft>
              <a:defRPr sz="4000">
                <a:solidFill>
                  <a:schemeClr val="tx1"/>
                </a:solidFill>
                <a:latin typeface="Arial" charset="0"/>
                <a:cs typeface="Arial" charset="0"/>
              </a:defRPr>
            </a:lvl6pPr>
            <a:lvl7pPr marL="2971800" indent="-228600" eaLnBrk="0" fontAlgn="base" hangingPunct="0">
              <a:spcBef>
                <a:spcPct val="0"/>
              </a:spcBef>
              <a:spcAft>
                <a:spcPct val="0"/>
              </a:spcAft>
              <a:defRPr sz="4000">
                <a:solidFill>
                  <a:schemeClr val="tx1"/>
                </a:solidFill>
                <a:latin typeface="Arial" charset="0"/>
                <a:cs typeface="Arial" charset="0"/>
              </a:defRPr>
            </a:lvl7pPr>
            <a:lvl8pPr marL="3429000" indent="-228600" eaLnBrk="0" fontAlgn="base" hangingPunct="0">
              <a:spcBef>
                <a:spcPct val="0"/>
              </a:spcBef>
              <a:spcAft>
                <a:spcPct val="0"/>
              </a:spcAft>
              <a:defRPr sz="4000">
                <a:solidFill>
                  <a:schemeClr val="tx1"/>
                </a:solidFill>
                <a:latin typeface="Arial" charset="0"/>
                <a:cs typeface="Arial" charset="0"/>
              </a:defRPr>
            </a:lvl8pPr>
            <a:lvl9pPr marL="3886200" indent="-228600" eaLnBrk="0" fontAlgn="base" hangingPunct="0">
              <a:spcBef>
                <a:spcPct val="0"/>
              </a:spcBef>
              <a:spcAft>
                <a:spcPct val="0"/>
              </a:spcAft>
              <a:defRPr sz="4000">
                <a:solidFill>
                  <a:schemeClr val="tx1"/>
                </a:solidFill>
                <a:latin typeface="Arial" charset="0"/>
                <a:cs typeface="Arial" charset="0"/>
              </a:defRPr>
            </a:lvl9pPr>
          </a:lstStyle>
          <a:p>
            <a:pPr eaLnBrk="1" hangingPunct="1">
              <a:spcBef>
                <a:spcPct val="50000"/>
              </a:spcBef>
            </a:pPr>
            <a:r>
              <a:rPr lang="en-US" altLang="en-US" sz="3000" dirty="0"/>
              <a:t>He had never seen dogs fight as these wxxxish cxxxxxxxx fxxxxt, and his first exxxxxxxxx txxxxt him an unfxxxxxxxble lxxxxx.  It is true, it was a vixxxxxxx exxxxxxxxx, else he would not have lived to prxxit by it.  Cxxxx was the vxxxxx.  They were camped near the log store, where she, in her friendxx way, made adxxxxxx to a husky dog the size of a full-xxxxx wolf, thxxxx not half so large as xhe.  Thxxx was no wxxxing, only a leap in like a flash, a metxx clip of teeth, a leap out exxxxly swift, and Cxxxx’s face was ripped open from eye to jaw.</a:t>
            </a:r>
          </a:p>
        </p:txBody>
      </p:sp>
      <p:sp>
        <p:nvSpPr>
          <p:cNvPr id="3" name="Slide Number Placeholder 2"/>
          <p:cNvSpPr>
            <a:spLocks noGrp="1"/>
          </p:cNvSpPr>
          <p:nvPr>
            <p:ph type="sldNum" sz="quarter" idx="12"/>
          </p:nvPr>
        </p:nvSpPr>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2635886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2839428" y="870464"/>
            <a:ext cx="8229600" cy="1662114"/>
          </a:xfrm>
        </p:spPr>
        <p:txBody>
          <a:bodyPr>
            <a:normAutofit/>
          </a:bodyPr>
          <a:lstStyle/>
          <a:p>
            <a:r>
              <a:rPr lang="en-US" altLang="en-US" sz="3800" b="1" dirty="0"/>
              <a:t/>
            </a:r>
            <a:br>
              <a:rPr lang="en-US" altLang="en-US" sz="3800" b="1" dirty="0"/>
            </a:br>
            <a:r>
              <a:rPr lang="en-US" altLang="en-US" sz="3800" b="1" dirty="0" smtClean="0"/>
              <a:t>What </a:t>
            </a:r>
            <a:r>
              <a:rPr lang="en-US" altLang="en-US" sz="3800" b="1" dirty="0"/>
              <a:t>Causes Reading Difficulties?</a:t>
            </a:r>
            <a:endParaRPr lang="en-US" altLang="en-US" sz="3800" b="1" dirty="0"/>
          </a:p>
        </p:txBody>
      </p:sp>
      <p:sp>
        <p:nvSpPr>
          <p:cNvPr id="13318" name="Text Box 6"/>
          <p:cNvSpPr txBox="1">
            <a:spLocks noChangeArrowheads="1"/>
          </p:cNvSpPr>
          <p:nvPr/>
        </p:nvSpPr>
        <p:spPr bwMode="auto">
          <a:xfrm>
            <a:off x="1735495" y="2615515"/>
            <a:ext cx="997871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3200" dirty="0"/>
          </a:p>
          <a:p>
            <a:r>
              <a:rPr lang="en-US" altLang="en-US" sz="3200" dirty="0"/>
              <a:t>		</a:t>
            </a:r>
            <a:r>
              <a:rPr lang="en-US" altLang="en-US" sz="3200" dirty="0" smtClean="0"/>
              <a:t>	The Source(s) of </a:t>
            </a:r>
            <a:r>
              <a:rPr lang="en-US" altLang="en-US" sz="3200" dirty="0" smtClean="0">
                <a:latin typeface="+mj-lt"/>
              </a:rPr>
              <a:t>Reading </a:t>
            </a:r>
            <a:r>
              <a:rPr lang="en-US" altLang="en-US" sz="3200" dirty="0">
                <a:latin typeface="+mj-lt"/>
              </a:rPr>
              <a:t>Difficulties are</a:t>
            </a:r>
            <a:endParaRPr lang="en-US" altLang="en-US" sz="3200" b="1" dirty="0">
              <a:latin typeface="+mj-lt"/>
            </a:endParaRPr>
          </a:p>
          <a:p>
            <a:r>
              <a:rPr lang="en-US" altLang="en-US" sz="3200" b="1" dirty="0" smtClean="0">
                <a:solidFill>
                  <a:schemeClr val="bg1">
                    <a:lumMod val="50000"/>
                  </a:schemeClr>
                </a:solidFill>
                <a:latin typeface="+mj-lt"/>
              </a:rPr>
              <a:t>&lt;</a:t>
            </a:r>
            <a:r>
              <a:rPr lang="en-US" altLang="en-US" sz="3200" dirty="0" smtClean="0">
                <a:solidFill>
                  <a:schemeClr val="bg1">
                    <a:lumMod val="50000"/>
                  </a:schemeClr>
                </a:solidFill>
                <a:latin typeface="+mj-lt"/>
              </a:rPr>
              <a:t>-----------------------------------------------------------------------------------</a:t>
            </a:r>
            <a:r>
              <a:rPr lang="en-US" altLang="en-US" sz="3200" b="1" dirty="0" smtClean="0">
                <a:solidFill>
                  <a:schemeClr val="bg1">
                    <a:lumMod val="50000"/>
                  </a:schemeClr>
                </a:solidFill>
                <a:latin typeface="+mj-lt"/>
              </a:rPr>
              <a:t>&gt;</a:t>
            </a:r>
            <a:endParaRPr lang="en-US" altLang="en-US" sz="3200" dirty="0">
              <a:solidFill>
                <a:schemeClr val="bg1">
                  <a:lumMod val="50000"/>
                </a:schemeClr>
              </a:solidFill>
              <a:latin typeface="+mj-lt"/>
            </a:endParaRPr>
          </a:p>
          <a:p>
            <a:r>
              <a:rPr lang="en-US" altLang="en-US" sz="3200" dirty="0" smtClean="0">
                <a:solidFill>
                  <a:srgbClr val="00B050"/>
                </a:solidFill>
                <a:latin typeface="+mj-lt"/>
              </a:rPr>
              <a:t>Constitutional</a:t>
            </a:r>
            <a:r>
              <a:rPr lang="en-US" altLang="en-US" sz="2800" dirty="0" smtClean="0">
                <a:solidFill>
                  <a:schemeClr val="bg1">
                    <a:lumMod val="50000"/>
                  </a:schemeClr>
                </a:solidFill>
                <a:latin typeface="+mj-lt"/>
              </a:rPr>
              <a:t>  </a:t>
            </a:r>
            <a:r>
              <a:rPr lang="en-US" altLang="en-US" sz="2800" dirty="0">
                <a:solidFill>
                  <a:schemeClr val="bg1">
                    <a:lumMod val="50000"/>
                  </a:schemeClr>
                </a:solidFill>
                <a:latin typeface="+mj-lt"/>
              </a:rPr>
              <a:t>	</a:t>
            </a:r>
            <a:r>
              <a:rPr lang="en-US" altLang="en-US" sz="2800" dirty="0">
                <a:solidFill>
                  <a:schemeClr val="bg1">
                    <a:lumMod val="50000"/>
                  </a:schemeClr>
                </a:solidFill>
                <a:latin typeface="+mj-lt"/>
              </a:rPr>
              <a:t>       </a:t>
            </a:r>
            <a:r>
              <a:rPr lang="en-US" altLang="en-US" sz="2800" dirty="0" smtClean="0">
                <a:solidFill>
                  <a:schemeClr val="bg1">
                    <a:lumMod val="50000"/>
                  </a:schemeClr>
                </a:solidFill>
                <a:latin typeface="+mj-lt"/>
              </a:rPr>
              <a:t>		</a:t>
            </a:r>
            <a:r>
              <a:rPr lang="en-US" altLang="en-US" sz="2800" dirty="0" smtClean="0">
                <a:latin typeface="+mj-lt"/>
              </a:rPr>
              <a:t>and/or</a:t>
            </a:r>
            <a:r>
              <a:rPr lang="en-US" altLang="en-US" sz="2800" dirty="0" smtClean="0">
                <a:solidFill>
                  <a:schemeClr val="bg1">
                    <a:lumMod val="50000"/>
                  </a:schemeClr>
                </a:solidFill>
                <a:latin typeface="+mj-lt"/>
              </a:rPr>
              <a:t>          		</a:t>
            </a:r>
            <a:r>
              <a:rPr lang="en-US" altLang="en-US" sz="3200" dirty="0" smtClean="0">
                <a:solidFill>
                  <a:srgbClr val="00B0F0"/>
                </a:solidFill>
                <a:latin typeface="+mj-lt"/>
              </a:rPr>
              <a:t>Environmental</a:t>
            </a:r>
            <a:endParaRPr lang="en-US" altLang="en-US" sz="3200" dirty="0">
              <a:solidFill>
                <a:srgbClr val="00B0F0"/>
              </a:solidFill>
              <a:latin typeface="+mj-lt"/>
            </a:endParaRPr>
          </a:p>
          <a:p>
            <a:r>
              <a:rPr lang="en-US" altLang="en-US" sz="2800" dirty="0">
                <a:latin typeface="+mj-lt"/>
              </a:rPr>
              <a:t>(in the </a:t>
            </a:r>
            <a:r>
              <a:rPr lang="en-US" altLang="en-US" sz="2800" dirty="0" smtClean="0">
                <a:latin typeface="+mj-lt"/>
              </a:rPr>
              <a:t>child)</a:t>
            </a:r>
            <a:r>
              <a:rPr lang="en-US" altLang="en-US" sz="2800" dirty="0">
                <a:solidFill>
                  <a:schemeClr val="bg1">
                    <a:lumMod val="50000"/>
                  </a:schemeClr>
                </a:solidFill>
                <a:latin typeface="+mj-lt"/>
              </a:rPr>
              <a:t>		</a:t>
            </a:r>
            <a:r>
              <a:rPr lang="en-US" altLang="en-US" sz="2800" dirty="0">
                <a:solidFill>
                  <a:schemeClr val="bg1">
                    <a:lumMod val="50000"/>
                  </a:schemeClr>
                </a:solidFill>
                <a:latin typeface="+mj-lt"/>
              </a:rPr>
              <a:t>                           </a:t>
            </a:r>
            <a:r>
              <a:rPr lang="en-US" altLang="en-US" sz="2800" dirty="0" smtClean="0">
                <a:solidFill>
                  <a:schemeClr val="bg1">
                    <a:lumMod val="50000"/>
                  </a:schemeClr>
                </a:solidFill>
                <a:latin typeface="+mj-lt"/>
              </a:rPr>
              <a:t>				</a:t>
            </a:r>
            <a:r>
              <a:rPr lang="en-US" altLang="en-US" sz="2800" dirty="0" smtClean="0">
                <a:latin typeface="+mj-lt"/>
              </a:rPr>
              <a:t>(</a:t>
            </a:r>
            <a:r>
              <a:rPr lang="en-US" altLang="en-US" sz="2800" dirty="0">
                <a:latin typeface="+mj-lt"/>
              </a:rPr>
              <a:t>outside the </a:t>
            </a:r>
            <a:r>
              <a:rPr lang="en-US" altLang="en-US" sz="2800" dirty="0" smtClean="0">
                <a:latin typeface="+mj-lt"/>
              </a:rPr>
              <a:t>child)</a:t>
            </a:r>
            <a:endParaRPr lang="en-US" altLang="en-US" sz="2800" dirty="0">
              <a:latin typeface="+mj-lt"/>
            </a:endParaRPr>
          </a:p>
          <a:p>
            <a:r>
              <a:rPr lang="en-US" altLang="en-US" sz="3200" dirty="0">
                <a:solidFill>
                  <a:schemeClr val="bg1">
                    <a:lumMod val="50000"/>
                  </a:schemeClr>
                </a:solidFill>
              </a:rPr>
              <a:t>		</a:t>
            </a:r>
          </a:p>
        </p:txBody>
      </p:sp>
      <p:sp>
        <p:nvSpPr>
          <p:cNvPr id="3" name="Slide Number Placeholder 2"/>
          <p:cNvSpPr>
            <a:spLocks noGrp="1"/>
          </p:cNvSpPr>
          <p:nvPr>
            <p:ph type="sldNum" sz="quarter" idx="12"/>
          </p:nvPr>
        </p:nvSpPr>
        <p:spPr/>
        <p:txBody>
          <a:bodyPr/>
          <a:lstStyle/>
          <a:p>
            <a:fld id="{BA9B540C-44DA-4F69-89C9-7C84606640D3}" type="slidenum">
              <a:rPr lang="en-US" smtClean="0"/>
              <a:pPr/>
              <a:t>5</a:t>
            </a:fld>
            <a:endParaRPr lang="en-US" dirty="0"/>
          </a:p>
        </p:txBody>
      </p:sp>
      <p:grpSp>
        <p:nvGrpSpPr>
          <p:cNvPr id="6" name="Group 12"/>
          <p:cNvGrpSpPr>
            <a:grpSpLocks/>
          </p:cNvGrpSpPr>
          <p:nvPr/>
        </p:nvGrpSpPr>
        <p:grpSpPr bwMode="auto">
          <a:xfrm>
            <a:off x="1231641" y="1119386"/>
            <a:ext cx="10730204" cy="5334000"/>
            <a:chOff x="235" y="672"/>
            <a:chExt cx="5285" cy="3360"/>
          </a:xfrm>
        </p:grpSpPr>
        <p:sp>
          <p:nvSpPr>
            <p:cNvPr id="7"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3308389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60CE978D-4B28-4331-8EF9-BE5F7DA181C3}" type="slidenum">
              <a:rPr lang="en-US" altLang="en-US">
                <a:latin typeface="Arial" panose="020B0604020202020204" pitchFamily="34" charset="0"/>
              </a:rPr>
              <a:pPr eaLnBrk="1" hangingPunct="1"/>
              <a:t>6</a:t>
            </a:fld>
            <a:endParaRPr lang="en-US" altLang="en-US" dirty="0">
              <a:latin typeface="Arial" panose="020B0604020202020204" pitchFamily="34" charset="0"/>
            </a:endParaRPr>
          </a:p>
        </p:txBody>
      </p:sp>
      <p:sp>
        <p:nvSpPr>
          <p:cNvPr id="27651" name="Text Box 5"/>
          <p:cNvSpPr txBox="1">
            <a:spLocks noChangeArrowheads="1"/>
          </p:cNvSpPr>
          <p:nvPr/>
        </p:nvSpPr>
        <p:spPr bwMode="auto">
          <a:xfrm>
            <a:off x="2582863" y="5686425"/>
            <a:ext cx="708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algn="ctr" eaLnBrk="1" hangingPunct="1">
              <a:spcBef>
                <a:spcPct val="50000"/>
              </a:spcBef>
            </a:pPr>
            <a:r>
              <a:rPr lang="en-US" altLang="en-US" sz="1400" dirty="0">
                <a:solidFill>
                  <a:schemeClr val="bg2"/>
                </a:solidFill>
              </a:rPr>
              <a:t>—National Institute of Child Health and Human Development (2003)</a:t>
            </a:r>
          </a:p>
        </p:txBody>
      </p:sp>
      <p:sp>
        <p:nvSpPr>
          <p:cNvPr id="289794" name="Rectangle 2"/>
          <p:cNvSpPr>
            <a:spLocks noGrp="1" noChangeArrowheads="1"/>
          </p:cNvSpPr>
          <p:nvPr>
            <p:ph type="title"/>
          </p:nvPr>
        </p:nvSpPr>
        <p:spPr>
          <a:xfrm>
            <a:off x="1101175" y="289719"/>
            <a:ext cx="8269288" cy="533400"/>
          </a:xfrm>
        </p:spPr>
        <p:txBody>
          <a:bodyPr>
            <a:normAutofit fontScale="90000"/>
          </a:bodyPr>
          <a:lstStyle/>
          <a:p>
            <a:pPr eaLnBrk="1" hangingPunct="1">
              <a:defRPr/>
            </a:pPr>
            <a:r>
              <a:rPr lang="en-US" sz="4000" b="1" dirty="0"/>
              <a:t>Literacy in Schools</a:t>
            </a:r>
          </a:p>
        </p:txBody>
      </p:sp>
      <p:grpSp>
        <p:nvGrpSpPr>
          <p:cNvPr id="27653" name="Group 22"/>
          <p:cNvGrpSpPr>
            <a:grpSpLocks/>
          </p:cNvGrpSpPr>
          <p:nvPr/>
        </p:nvGrpSpPr>
        <p:grpSpPr bwMode="auto">
          <a:xfrm>
            <a:off x="1897064" y="1190625"/>
            <a:ext cx="8397875" cy="4419600"/>
            <a:chOff x="235" y="750"/>
            <a:chExt cx="5290" cy="2784"/>
          </a:xfrm>
        </p:grpSpPr>
        <p:sp>
          <p:nvSpPr>
            <p:cNvPr id="27656" name="Line 14"/>
            <p:cNvSpPr>
              <a:spLocks noChangeShapeType="1"/>
            </p:cNvSpPr>
            <p:nvPr/>
          </p:nvSpPr>
          <p:spPr bwMode="auto">
            <a:xfrm>
              <a:off x="4469" y="755"/>
              <a:ext cx="1056"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7657" name="Line 15"/>
            <p:cNvSpPr>
              <a:spLocks noChangeShapeType="1"/>
            </p:cNvSpPr>
            <p:nvPr/>
          </p:nvSpPr>
          <p:spPr bwMode="auto">
            <a:xfrm rot="5400000" flipH="1">
              <a:off x="4124" y="2137"/>
              <a:ext cx="277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7658" name="Line 16"/>
            <p:cNvSpPr>
              <a:spLocks noChangeShapeType="1"/>
            </p:cNvSpPr>
            <p:nvPr/>
          </p:nvSpPr>
          <p:spPr bwMode="auto">
            <a:xfrm rot="-5400000">
              <a:off x="-1147" y="2142"/>
              <a:ext cx="2784"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7659" name="Line 17"/>
            <p:cNvSpPr>
              <a:spLocks noChangeShapeType="1"/>
            </p:cNvSpPr>
            <p:nvPr/>
          </p:nvSpPr>
          <p:spPr bwMode="auto">
            <a:xfrm>
              <a:off x="235" y="758"/>
              <a:ext cx="1073"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7660" name="Line 18"/>
            <p:cNvSpPr>
              <a:spLocks noChangeShapeType="1"/>
            </p:cNvSpPr>
            <p:nvPr/>
          </p:nvSpPr>
          <p:spPr bwMode="auto">
            <a:xfrm flipV="1">
              <a:off x="245" y="3517"/>
              <a:ext cx="5275" cy="6"/>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
        <p:nvSpPr>
          <p:cNvPr id="289795" name="Rectangle 3"/>
          <p:cNvSpPr>
            <a:spLocks noGrp="1" noChangeArrowheads="1"/>
          </p:cNvSpPr>
          <p:nvPr>
            <p:ph type="body" idx="1"/>
          </p:nvPr>
        </p:nvSpPr>
        <p:spPr>
          <a:xfrm>
            <a:off x="2278063" y="1476772"/>
            <a:ext cx="5029200" cy="3904853"/>
          </a:xfrm>
        </p:spPr>
        <p:txBody>
          <a:bodyPr>
            <a:normAutofit/>
          </a:bodyPr>
          <a:lstStyle/>
          <a:p>
            <a:pPr marL="396875" indent="-396875">
              <a:lnSpc>
                <a:spcPct val="90000"/>
              </a:lnSpc>
              <a:spcBef>
                <a:spcPct val="0"/>
              </a:spcBef>
              <a:defRPr/>
            </a:pPr>
            <a:r>
              <a:rPr lang="en-US" sz="2400" dirty="0"/>
              <a:t>80-85% of students with an identified specific learning disability have a primary problem with </a:t>
            </a:r>
            <a:r>
              <a:rPr lang="en-US" sz="2400" u="sng" dirty="0"/>
              <a:t>reading</a:t>
            </a:r>
            <a:r>
              <a:rPr lang="en-US" sz="2400" dirty="0"/>
              <a:t> and/or </a:t>
            </a:r>
            <a:r>
              <a:rPr lang="en-US" sz="2400" u="sng" dirty="0"/>
              <a:t>language</a:t>
            </a:r>
          </a:p>
          <a:p>
            <a:pPr marL="396875" indent="-396875">
              <a:lnSpc>
                <a:spcPct val="90000"/>
              </a:lnSpc>
              <a:spcBef>
                <a:spcPct val="0"/>
              </a:spcBef>
              <a:defRPr/>
            </a:pPr>
            <a:endParaRPr lang="en-US" sz="2400" dirty="0" smtClean="0"/>
          </a:p>
          <a:p>
            <a:pPr marL="396875" indent="-396875">
              <a:lnSpc>
                <a:spcPct val="90000"/>
              </a:lnSpc>
              <a:spcBef>
                <a:spcPct val="0"/>
              </a:spcBef>
              <a:defRPr/>
            </a:pPr>
            <a:endParaRPr lang="en-US" sz="2400" dirty="0"/>
          </a:p>
          <a:p>
            <a:pPr marL="396875" indent="-396875">
              <a:lnSpc>
                <a:spcPct val="90000"/>
              </a:lnSpc>
              <a:spcBef>
                <a:spcPct val="0"/>
              </a:spcBef>
              <a:defRPr/>
            </a:pPr>
            <a:r>
              <a:rPr lang="en-US" sz="2400" dirty="0"/>
              <a:t>10-20%, or 1 out of every 5-10 students, has symptoms of </a:t>
            </a:r>
            <a:r>
              <a:rPr lang="en-US" sz="2400" u="sng" dirty="0" smtClean="0"/>
              <a:t>dyslexia</a:t>
            </a:r>
            <a:r>
              <a:rPr lang="en-US" sz="2400" dirty="0" smtClean="0"/>
              <a:t> (varies with criteria used to determine dyslexia)</a:t>
            </a:r>
            <a:endParaRPr lang="en-US" sz="2400" dirty="0"/>
          </a:p>
        </p:txBody>
      </p:sp>
      <p:sp>
        <p:nvSpPr>
          <p:cNvPr id="2" name="AutoShape 2" descr="Image result for pie chart"/>
          <p:cNvSpPr>
            <a:spLocks noChangeAspect="1" noChangeArrowheads="1"/>
          </p:cNvSpPr>
          <p:nvPr/>
        </p:nvSpPr>
        <p:spPr bwMode="auto">
          <a:xfrm>
            <a:off x="8330804" y="1972661"/>
            <a:ext cx="1604028" cy="2302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Chart 7"/>
          <p:cNvGraphicFramePr/>
          <p:nvPr>
            <p:extLst>
              <p:ext uri="{D42A27DB-BD31-4B8C-83A1-F6EECF244321}">
                <p14:modId xmlns:p14="http://schemas.microsoft.com/office/powerpoint/2010/main" val="1747910623"/>
              </p:ext>
            </p:extLst>
          </p:nvPr>
        </p:nvGraphicFramePr>
        <p:xfrm>
          <a:off x="7414054" y="1517216"/>
          <a:ext cx="2693772" cy="3478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0690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863" y="342900"/>
            <a:ext cx="8229600" cy="1084684"/>
          </a:xfrm>
        </p:spPr>
        <p:txBody>
          <a:bodyPr/>
          <a:lstStyle/>
          <a:p>
            <a:r>
              <a:rPr lang="en-US" dirty="0" smtClean="0"/>
              <a:t>Dyslexia Basics</a:t>
            </a:r>
            <a:endParaRPr lang="en-US" dirty="0"/>
          </a:p>
        </p:txBody>
      </p:sp>
      <p:sp>
        <p:nvSpPr>
          <p:cNvPr id="3" name="Content Placeholder 2"/>
          <p:cNvSpPr>
            <a:spLocks noGrp="1"/>
          </p:cNvSpPr>
          <p:nvPr>
            <p:ph idx="1"/>
          </p:nvPr>
        </p:nvSpPr>
        <p:spPr>
          <a:xfrm>
            <a:off x="1919984" y="1287624"/>
            <a:ext cx="9444701" cy="5402425"/>
          </a:xfrm>
        </p:spPr>
        <p:txBody>
          <a:bodyPr>
            <a:normAutofit lnSpcReduction="10000"/>
          </a:bodyPr>
          <a:lstStyle/>
          <a:p>
            <a:r>
              <a:rPr lang="en-US" sz="2800" dirty="0" smtClean="0"/>
              <a:t>Dys </a:t>
            </a:r>
            <a:r>
              <a:rPr lang="en-US" sz="2800" dirty="0" smtClean="0"/>
              <a:t>= abnormal; but not in a positive way  	</a:t>
            </a:r>
            <a:r>
              <a:rPr lang="en-US" i="1" dirty="0" smtClean="0"/>
              <a:t>(Greek)</a:t>
            </a:r>
          </a:p>
          <a:p>
            <a:r>
              <a:rPr lang="en-US" sz="2800" dirty="0" smtClean="0"/>
              <a:t>Lexia </a:t>
            </a:r>
            <a:r>
              <a:rPr lang="en-US" sz="2800" dirty="0" smtClean="0"/>
              <a:t>= </a:t>
            </a:r>
            <a:r>
              <a:rPr lang="en-US" sz="2800" dirty="0" smtClean="0"/>
              <a:t>word or words 	</a:t>
            </a:r>
            <a:r>
              <a:rPr lang="en-US" i="1" dirty="0" smtClean="0"/>
              <a:t>(</a:t>
            </a:r>
            <a:r>
              <a:rPr lang="en-US" i="1" dirty="0"/>
              <a:t>Greek)</a:t>
            </a:r>
          </a:p>
          <a:p>
            <a:endParaRPr lang="en-US" sz="2800" dirty="0" smtClean="0"/>
          </a:p>
          <a:p>
            <a:r>
              <a:rPr lang="en-US" sz="2800" dirty="0" smtClean="0"/>
              <a:t>Many misconceptions (e.g</a:t>
            </a:r>
            <a:r>
              <a:rPr lang="en-US" sz="2800" dirty="0" smtClean="0"/>
              <a:t>., seeing backwards, colored lenses, marching, eye training</a:t>
            </a:r>
            <a:r>
              <a:rPr lang="en-US" sz="2800" dirty="0" smtClean="0"/>
              <a:t>)</a:t>
            </a:r>
          </a:p>
          <a:p>
            <a:endParaRPr lang="en-US" sz="2800" dirty="0" smtClean="0"/>
          </a:p>
          <a:p>
            <a:r>
              <a:rPr lang="en-US" sz="2800" dirty="0" smtClean="0"/>
              <a:t>Core </a:t>
            </a:r>
            <a:r>
              <a:rPr lang="en-US" sz="2800" dirty="0" smtClean="0"/>
              <a:t>deficit </a:t>
            </a:r>
            <a:r>
              <a:rPr lang="en-US" sz="2800" dirty="0" smtClean="0"/>
              <a:t>is in language, specifically, the </a:t>
            </a:r>
            <a:r>
              <a:rPr lang="en-US" sz="2800" dirty="0" smtClean="0"/>
              <a:t>phonological </a:t>
            </a:r>
            <a:r>
              <a:rPr lang="en-US" sz="2800" dirty="0" smtClean="0"/>
              <a:t>system (i.e., significant problems matching </a:t>
            </a:r>
            <a:r>
              <a:rPr lang="en-US" sz="2800" b="1" u="sng" dirty="0" smtClean="0"/>
              <a:t>speech </a:t>
            </a:r>
            <a:r>
              <a:rPr lang="en-US" sz="2800" b="1" u="sng" dirty="0" smtClean="0"/>
              <a:t>sounds</a:t>
            </a:r>
            <a:r>
              <a:rPr lang="en-US" sz="2800" dirty="0" smtClean="0"/>
              <a:t> to </a:t>
            </a:r>
            <a:r>
              <a:rPr lang="en-US" sz="2800" dirty="0" smtClean="0"/>
              <a:t>letters) </a:t>
            </a:r>
            <a:endParaRPr lang="en-US" sz="2800" dirty="0" smtClean="0"/>
          </a:p>
          <a:p>
            <a:endParaRPr lang="en-US" sz="2800" dirty="0" smtClean="0"/>
          </a:p>
          <a:p>
            <a:r>
              <a:rPr lang="en-US" sz="2800" dirty="0" smtClean="0"/>
              <a:t>Math </a:t>
            </a:r>
            <a:r>
              <a:rPr lang="en-US" sz="2800" dirty="0" smtClean="0"/>
              <a:t>and oral language </a:t>
            </a:r>
            <a:r>
              <a:rPr lang="en-US" sz="2800" dirty="0" smtClean="0"/>
              <a:t>abilities typically </a:t>
            </a:r>
            <a:r>
              <a:rPr lang="en-US" sz="2800" dirty="0" smtClean="0"/>
              <a:t>normal or above</a:t>
            </a:r>
          </a:p>
          <a:p>
            <a:pPr marL="0" indent="0">
              <a:buNone/>
            </a:pPr>
            <a:endParaRPr lang="en-US" dirty="0" smtClean="0"/>
          </a:p>
          <a:p>
            <a:endParaRPr lang="en-US" dirty="0"/>
          </a:p>
          <a:p>
            <a:endParaRPr lang="en-US" dirty="0"/>
          </a:p>
        </p:txBody>
      </p:sp>
      <p:sp>
        <p:nvSpPr>
          <p:cNvPr id="6" name="Slide Number Placeholder 5"/>
          <p:cNvSpPr>
            <a:spLocks noGrp="1"/>
          </p:cNvSpPr>
          <p:nvPr>
            <p:ph type="sldNum" sz="quarter" idx="12"/>
          </p:nvPr>
        </p:nvSpPr>
        <p:spPr/>
        <p:txBody>
          <a:bodyPr/>
          <a:lstStyle/>
          <a:p>
            <a:fld id="{BA9B540C-44DA-4F69-89C9-7C84606640D3}" type="slidenum">
              <a:rPr lang="en-US" smtClean="0"/>
              <a:pPr/>
              <a:t>7</a:t>
            </a:fld>
            <a:endParaRPr lang="en-US" dirty="0"/>
          </a:p>
        </p:txBody>
      </p:sp>
      <p:grpSp>
        <p:nvGrpSpPr>
          <p:cNvPr id="5" name="Group 12"/>
          <p:cNvGrpSpPr>
            <a:grpSpLocks/>
          </p:cNvGrpSpPr>
          <p:nvPr/>
        </p:nvGrpSpPr>
        <p:grpSpPr bwMode="auto">
          <a:xfrm>
            <a:off x="1754155" y="1119386"/>
            <a:ext cx="10002416" cy="5334000"/>
            <a:chOff x="235" y="672"/>
            <a:chExt cx="5285" cy="3360"/>
          </a:xfrm>
        </p:grpSpPr>
        <p:sp>
          <p:nvSpPr>
            <p:cNvPr id="7"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4136153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defRPr/>
            </a:pPr>
            <a:fld id="{B569F558-B85B-4007-BD72-1B3C71D440A3}" type="slidenum">
              <a:rPr lang="en-US" sz="1400">
                <a:latin typeface="Arial" pitchFamily="34" charset="0"/>
              </a:rPr>
              <a:pPr eaLnBrk="1" hangingPunct="1">
                <a:defRPr/>
              </a:pPr>
              <a:t>8</a:t>
            </a:fld>
            <a:endParaRPr lang="en-US" sz="1400" dirty="0">
              <a:latin typeface="Arial" pitchFamily="34" charset="0"/>
            </a:endParaRPr>
          </a:p>
        </p:txBody>
      </p:sp>
      <p:sp>
        <p:nvSpPr>
          <p:cNvPr id="297987" name="Rectangle 3"/>
          <p:cNvSpPr>
            <a:spLocks noGrp="1" noChangeArrowheads="1"/>
          </p:cNvSpPr>
          <p:nvPr>
            <p:ph type="body" idx="1"/>
          </p:nvPr>
        </p:nvSpPr>
        <p:spPr>
          <a:xfrm>
            <a:off x="2285999" y="1676400"/>
            <a:ext cx="9255967" cy="4572000"/>
          </a:xfrm>
        </p:spPr>
        <p:txBody>
          <a:bodyPr>
            <a:normAutofit/>
          </a:bodyPr>
          <a:lstStyle/>
          <a:p>
            <a:pPr marL="460375" indent="-460375">
              <a:buFont typeface="Wingdings" pitchFamily="96" charset="2"/>
              <a:buChar char="n"/>
              <a:defRPr/>
            </a:pPr>
            <a:r>
              <a:rPr lang="en-US" sz="3200" dirty="0" smtClean="0"/>
              <a:t>is </a:t>
            </a:r>
            <a:r>
              <a:rPr lang="en-US" sz="3200" dirty="0"/>
              <a:t>not caused by </a:t>
            </a:r>
            <a:r>
              <a:rPr lang="en-US" sz="3200" dirty="0" smtClean="0"/>
              <a:t>a visual problem</a:t>
            </a:r>
          </a:p>
          <a:p>
            <a:pPr marL="460375" indent="-460375">
              <a:buFont typeface="Wingdings" pitchFamily="96" charset="2"/>
              <a:buChar char="n"/>
              <a:defRPr/>
            </a:pPr>
            <a:r>
              <a:rPr lang="en-US" sz="3200" dirty="0" smtClean="0"/>
              <a:t>is not caused by lack </a:t>
            </a:r>
            <a:r>
              <a:rPr lang="en-US" sz="3200" dirty="0"/>
              <a:t>of motivation</a:t>
            </a:r>
          </a:p>
          <a:p>
            <a:pPr marL="460375" indent="-460375">
              <a:buFont typeface="Wingdings" pitchFamily="96" charset="2"/>
              <a:buChar char="n"/>
              <a:defRPr/>
            </a:pPr>
            <a:r>
              <a:rPr lang="en-US" sz="3200" dirty="0" smtClean="0"/>
              <a:t>occurs in all </a:t>
            </a:r>
            <a:r>
              <a:rPr lang="en-US" sz="3200" dirty="0"/>
              <a:t>socioeconomic levels </a:t>
            </a:r>
          </a:p>
          <a:p>
            <a:pPr marL="460375" indent="-460375">
              <a:buFont typeface="Wingdings" pitchFamily="96" charset="2"/>
              <a:buChar char="n"/>
              <a:defRPr/>
            </a:pPr>
            <a:r>
              <a:rPr lang="en-US" sz="3200" dirty="0" smtClean="0"/>
              <a:t>occurs slightly </a:t>
            </a:r>
            <a:r>
              <a:rPr lang="en-US" sz="3200" dirty="0"/>
              <a:t>more </a:t>
            </a:r>
            <a:r>
              <a:rPr lang="en-US" sz="3200" dirty="0" smtClean="0"/>
              <a:t>in boys </a:t>
            </a:r>
            <a:r>
              <a:rPr lang="en-US" sz="3200" dirty="0"/>
              <a:t>than girls</a:t>
            </a:r>
          </a:p>
          <a:p>
            <a:pPr marL="460375" indent="-460375">
              <a:buFont typeface="Wingdings" pitchFamily="96" charset="2"/>
              <a:buChar char="n"/>
              <a:defRPr/>
            </a:pPr>
            <a:r>
              <a:rPr lang="en-US" sz="3200" dirty="0" smtClean="0"/>
              <a:t>may </a:t>
            </a:r>
            <a:r>
              <a:rPr lang="en-US" sz="3200" dirty="0"/>
              <a:t>occur in spite of good </a:t>
            </a:r>
            <a:r>
              <a:rPr lang="en-US" sz="3200" dirty="0" smtClean="0"/>
              <a:t>classroom instruction </a:t>
            </a:r>
          </a:p>
          <a:p>
            <a:pPr marL="460375" indent="-460375">
              <a:buFont typeface="Wingdings" pitchFamily="96" charset="2"/>
              <a:buChar char="n"/>
              <a:defRPr/>
            </a:pPr>
            <a:r>
              <a:rPr lang="en-US" sz="3200" dirty="0" smtClean="0"/>
              <a:t>is </a:t>
            </a:r>
            <a:r>
              <a:rPr lang="en-US" sz="3200" dirty="0"/>
              <a:t>resistant to intervention</a:t>
            </a:r>
          </a:p>
          <a:p>
            <a:pPr marL="460375" indent="-460375">
              <a:buFont typeface="Wingdings" pitchFamily="96" charset="2"/>
              <a:buChar char="n"/>
              <a:defRPr/>
            </a:pPr>
            <a:r>
              <a:rPr lang="en-US" sz="3200" dirty="0" smtClean="0"/>
              <a:t>may </a:t>
            </a:r>
            <a:r>
              <a:rPr lang="en-US" sz="3200" dirty="0"/>
              <a:t>occur with other disorders (e.g., ADD)</a:t>
            </a:r>
          </a:p>
        </p:txBody>
      </p:sp>
      <p:sp>
        <p:nvSpPr>
          <p:cNvPr id="297986" name="Rectangle 2"/>
          <p:cNvSpPr>
            <a:spLocks noGrp="1" noChangeArrowheads="1"/>
          </p:cNvSpPr>
          <p:nvPr>
            <p:ph type="title"/>
          </p:nvPr>
        </p:nvSpPr>
        <p:spPr>
          <a:xfrm>
            <a:off x="900404" y="207764"/>
            <a:ext cx="8153400" cy="654050"/>
          </a:xfrm>
        </p:spPr>
        <p:txBody>
          <a:bodyPr>
            <a:normAutofit fontScale="90000"/>
          </a:bodyPr>
          <a:lstStyle/>
          <a:p>
            <a:pPr eaLnBrk="1" hangingPunct="1">
              <a:defRPr/>
            </a:pPr>
            <a:r>
              <a:rPr lang="en-US" sz="5600" b="1" dirty="0"/>
              <a:t>Dyslexia</a:t>
            </a:r>
            <a:endParaRPr lang="en-US" b="1" dirty="0" smtClean="0">
              <a:ea typeface="+mj-ea"/>
            </a:endParaRPr>
          </a:p>
        </p:txBody>
      </p:sp>
      <p:grpSp>
        <p:nvGrpSpPr>
          <p:cNvPr id="24582" name="Group 12"/>
          <p:cNvGrpSpPr>
            <a:grpSpLocks/>
          </p:cNvGrpSpPr>
          <p:nvPr/>
        </p:nvGrpSpPr>
        <p:grpSpPr bwMode="auto">
          <a:xfrm>
            <a:off x="1754155" y="1119386"/>
            <a:ext cx="10002416" cy="5334000"/>
            <a:chOff x="235" y="672"/>
            <a:chExt cx="5285" cy="3360"/>
          </a:xfrm>
        </p:grpSpPr>
        <p:sp>
          <p:nvSpPr>
            <p:cNvPr id="24583" name="Line 7"/>
            <p:cNvSpPr>
              <a:spLocks noChangeShapeType="1"/>
            </p:cNvSpPr>
            <p:nvPr/>
          </p:nvSpPr>
          <p:spPr bwMode="auto">
            <a:xfrm>
              <a:off x="4848" y="677"/>
              <a:ext cx="672"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4584" name="Line 8"/>
            <p:cNvSpPr>
              <a:spLocks noChangeShapeType="1"/>
            </p:cNvSpPr>
            <p:nvPr/>
          </p:nvSpPr>
          <p:spPr bwMode="auto">
            <a:xfrm rot="5400000" flipH="1">
              <a:off x="3836" y="2341"/>
              <a:ext cx="3344" cy="5"/>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4585" name="Line 9"/>
            <p:cNvSpPr>
              <a:spLocks noChangeShapeType="1"/>
            </p:cNvSpPr>
            <p:nvPr/>
          </p:nvSpPr>
          <p:spPr bwMode="auto">
            <a:xfrm rot="-5400000">
              <a:off x="-1440" y="2352"/>
              <a:ext cx="3360"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4586" name="Line 10"/>
            <p:cNvSpPr>
              <a:spLocks noChangeShapeType="1"/>
            </p:cNvSpPr>
            <p:nvPr/>
          </p:nvSpPr>
          <p:spPr bwMode="auto">
            <a:xfrm>
              <a:off x="235" y="686"/>
              <a:ext cx="677" cy="0"/>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sp>
          <p:nvSpPr>
            <p:cNvPr id="24587" name="Line 11"/>
            <p:cNvSpPr>
              <a:spLocks noChangeShapeType="1"/>
            </p:cNvSpPr>
            <p:nvPr/>
          </p:nvSpPr>
          <p:spPr bwMode="auto">
            <a:xfrm flipV="1">
              <a:off x="240" y="4010"/>
              <a:ext cx="5275" cy="9"/>
            </a:xfrm>
            <a:prstGeom prst="line">
              <a:avLst/>
            </a:prstGeom>
            <a:noFill/>
            <a:ln w="38100">
              <a:solidFill>
                <a:srgbClr val="728EB5"/>
              </a:solidFill>
              <a:round/>
              <a:headEnd/>
              <a:tailEnd/>
            </a:ln>
            <a:effectLst>
              <a:outerShdw dist="35921" dir="2700000" algn="ctr" rotWithShape="0">
                <a:srgbClr val="808080"/>
              </a:outerShdw>
            </a:effectLst>
            <a:extLst>
              <a:ext uri="{909E8E84-426E-40DD-AFC4-6F175D3DCCD1}">
                <a14:hiddenFill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1078151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48916"/>
            <a:ext cx="9601200" cy="1485900"/>
          </a:xfrm>
        </p:spPr>
        <p:txBody>
          <a:bodyPr/>
          <a:lstStyle/>
          <a:p>
            <a:r>
              <a:rPr lang="en-US" dirty="0" smtClean="0"/>
              <a:t>Dyslexia is…</a:t>
            </a:r>
            <a:endParaRPr lang="en-US" dirty="0"/>
          </a:p>
        </p:txBody>
      </p:sp>
      <p:sp>
        <p:nvSpPr>
          <p:cNvPr id="3" name="Content Placeholder 2"/>
          <p:cNvSpPr>
            <a:spLocks noGrp="1"/>
          </p:cNvSpPr>
          <p:nvPr>
            <p:ph idx="1"/>
          </p:nvPr>
        </p:nvSpPr>
        <p:spPr>
          <a:xfrm>
            <a:off x="1042737" y="1263888"/>
            <a:ext cx="10700083" cy="5101389"/>
          </a:xfrm>
        </p:spPr>
        <p:txBody>
          <a:bodyPr>
            <a:normAutofit fontScale="92500"/>
          </a:bodyPr>
          <a:lstStyle/>
          <a:p>
            <a:pPr algn="ctr">
              <a:lnSpc>
                <a:spcPct val="150000"/>
              </a:lnSpc>
            </a:pPr>
            <a:r>
              <a:rPr lang="en-US" sz="2800" b="1" dirty="0" smtClean="0"/>
              <a:t>…</a:t>
            </a:r>
            <a:r>
              <a:rPr lang="en-US" sz="2800" dirty="0" smtClean="0"/>
              <a:t>a </a:t>
            </a:r>
            <a:r>
              <a:rPr lang="en-US" sz="2800" b="1" dirty="0"/>
              <a:t>specific learning disability</a:t>
            </a:r>
            <a:r>
              <a:rPr lang="en-US" sz="2800" dirty="0"/>
              <a:t> that is </a:t>
            </a:r>
            <a:r>
              <a:rPr lang="en-US" sz="2800" b="1" dirty="0"/>
              <a:t>neurobiological</a:t>
            </a:r>
            <a:r>
              <a:rPr lang="en-US" sz="2800" dirty="0"/>
              <a:t> in origin. It is characterized by difficulties with </a:t>
            </a:r>
            <a:r>
              <a:rPr lang="en-US" sz="2800" b="1" dirty="0"/>
              <a:t>accurate and/or fluent word recognition</a:t>
            </a:r>
            <a:r>
              <a:rPr lang="en-US" sz="2800" dirty="0"/>
              <a:t> and by poor </a:t>
            </a:r>
            <a:r>
              <a:rPr lang="en-US" sz="2800" b="1" dirty="0"/>
              <a:t>spelling</a:t>
            </a:r>
            <a:r>
              <a:rPr lang="en-US" sz="2800" dirty="0"/>
              <a:t> and </a:t>
            </a:r>
            <a:r>
              <a:rPr lang="en-US" sz="2800" b="1" dirty="0"/>
              <a:t>decoding</a:t>
            </a:r>
            <a:r>
              <a:rPr lang="en-US" sz="2800" dirty="0"/>
              <a:t> abilities. These difficulties typically result from a deficit in the </a:t>
            </a:r>
            <a:r>
              <a:rPr lang="en-US" sz="2800" b="1" dirty="0"/>
              <a:t>phonological</a:t>
            </a:r>
            <a:r>
              <a:rPr lang="en-US" sz="2800" dirty="0"/>
              <a:t> component of language that is </a:t>
            </a:r>
            <a:r>
              <a:rPr lang="en-US" sz="2800" b="1" dirty="0"/>
              <a:t>often</a:t>
            </a:r>
            <a:r>
              <a:rPr lang="en-US" sz="2800" dirty="0"/>
              <a:t> </a:t>
            </a:r>
            <a:r>
              <a:rPr lang="en-US" sz="2800" b="1" dirty="0"/>
              <a:t>unexpected</a:t>
            </a:r>
            <a:r>
              <a:rPr lang="en-US" sz="2800" dirty="0"/>
              <a:t> in relation to other cognitive abilities and the provision of effective classroom instruction. </a:t>
            </a:r>
            <a:r>
              <a:rPr lang="en-US" sz="2800" b="1" dirty="0"/>
              <a:t>Secondary consequences</a:t>
            </a:r>
            <a:r>
              <a:rPr lang="en-US" sz="2800" dirty="0"/>
              <a:t> may include problems in reading comprehension and reduced reading experience that can impede growth of </a:t>
            </a:r>
            <a:r>
              <a:rPr lang="en-US" sz="2800" b="1" dirty="0"/>
              <a:t>vocabulary</a:t>
            </a:r>
            <a:r>
              <a:rPr lang="en-US" sz="2800" dirty="0"/>
              <a:t> and </a:t>
            </a:r>
            <a:r>
              <a:rPr lang="en-US" sz="2800" b="1" dirty="0"/>
              <a:t>background knowledge</a:t>
            </a:r>
            <a:r>
              <a:rPr lang="en-US" sz="2800" dirty="0"/>
              <a:t>.</a:t>
            </a:r>
          </a:p>
          <a:p>
            <a:pPr algn="ctr"/>
            <a:endParaRPr lang="en-US" dirty="0"/>
          </a:p>
        </p:txBody>
      </p:sp>
    </p:spTree>
    <p:extLst>
      <p:ext uri="{BB962C8B-B14F-4D97-AF65-F5344CB8AC3E}">
        <p14:creationId xmlns:p14="http://schemas.microsoft.com/office/powerpoint/2010/main" val="91498415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324</TotalTime>
  <Words>999</Words>
  <Application>Microsoft Office PowerPoint</Application>
  <PresentationFormat>Widescreen</PresentationFormat>
  <Paragraphs>218</Paragraphs>
  <Slides>26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MS PGothic</vt:lpstr>
      <vt:lpstr>Arial</vt:lpstr>
      <vt:lpstr>Calibri</vt:lpstr>
      <vt:lpstr>Franklin Gothic Book</vt:lpstr>
      <vt:lpstr>Tahoma</vt:lpstr>
      <vt:lpstr>Times New Roman</vt:lpstr>
      <vt:lpstr>Wingdings</vt:lpstr>
      <vt:lpstr>Crop</vt:lpstr>
      <vt:lpstr>Dyslexia basics </vt:lpstr>
      <vt:lpstr>University of utah reading clinic </vt:lpstr>
      <vt:lpstr>A Child’s Mind</vt:lpstr>
      <vt:lpstr>PowerPoint Presentation</vt:lpstr>
      <vt:lpstr> What Causes Reading Difficulties?</vt:lpstr>
      <vt:lpstr>Literacy in Schools</vt:lpstr>
      <vt:lpstr>Dyslexia Basics</vt:lpstr>
      <vt:lpstr>Dyslexia</vt:lpstr>
      <vt:lpstr>Dyslexia is…</vt:lpstr>
      <vt:lpstr>Dyslexia is a specific learning disability that is neurobiological in origin…  This definition has been adopted by:</vt:lpstr>
      <vt:lpstr>Utah State Board of Education Definition of SLD</vt:lpstr>
      <vt:lpstr>Let’s break it down…</vt:lpstr>
      <vt:lpstr>Neurobiological Basis  of Dyslexia</vt:lpstr>
      <vt:lpstr>Let’s break it down…</vt:lpstr>
      <vt:lpstr>Let’s break it down…</vt:lpstr>
      <vt:lpstr>A Non-Dyslexic Child’s Journey in G1</vt:lpstr>
      <vt:lpstr>A Dyslexic Child’s Journey in G1 and On</vt:lpstr>
      <vt:lpstr>Let’s break it down…</vt:lpstr>
      <vt:lpstr>Is My Child Dyslexic?</vt:lpstr>
      <vt:lpstr>Identifying Reading Disability in Utah</vt:lpstr>
      <vt:lpstr>Students Who Do Not Qualify for an IEP</vt:lpstr>
      <vt:lpstr>Effective Intervention for Dyslexic Students is…</vt:lpstr>
      <vt:lpstr>PowerPoint Presentation</vt:lpstr>
      <vt:lpstr>Definition of Terms</vt:lpstr>
      <vt:lpstr>www.uurc.utah.edu</vt:lpstr>
      <vt:lpstr>For More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 basics</dc:title>
  <dc:creator>kathleen brown</dc:creator>
  <cp:lastModifiedBy>kathleen brown</cp:lastModifiedBy>
  <cp:revision>16</cp:revision>
  <dcterms:created xsi:type="dcterms:W3CDTF">2016-10-05T21:36:01Z</dcterms:created>
  <dcterms:modified xsi:type="dcterms:W3CDTF">2016-10-06T03:00:11Z</dcterms:modified>
</cp:coreProperties>
</file>