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g"/>
  <Override PartName="/ppt/media/image5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230" r:id="rId1"/>
  </p:sldMasterIdLst>
  <p:notesMasterIdLst>
    <p:notesMasterId r:id="rId23"/>
  </p:notesMasterIdLst>
  <p:sldIdLst>
    <p:sldId id="309" r:id="rId2"/>
    <p:sldId id="258" r:id="rId3"/>
    <p:sldId id="312" r:id="rId4"/>
    <p:sldId id="259" r:id="rId5"/>
    <p:sldId id="311" r:id="rId6"/>
    <p:sldId id="313" r:id="rId7"/>
    <p:sldId id="315" r:id="rId8"/>
    <p:sldId id="263" r:id="rId9"/>
    <p:sldId id="307" r:id="rId10"/>
    <p:sldId id="321" r:id="rId11"/>
    <p:sldId id="317" r:id="rId12"/>
    <p:sldId id="336" r:id="rId13"/>
    <p:sldId id="325" r:id="rId14"/>
    <p:sldId id="328" r:id="rId15"/>
    <p:sldId id="324" r:id="rId16"/>
    <p:sldId id="334" r:id="rId17"/>
    <p:sldId id="335" r:id="rId18"/>
    <p:sldId id="330" r:id="rId19"/>
    <p:sldId id="332" r:id="rId20"/>
    <p:sldId id="331" r:id="rId21"/>
    <p:sldId id="326" r:id="rId22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 Brown" initials="KJB" lastIdx="1" clrIdx="0">
    <p:extLst>
      <p:ext uri="{19B8F6BF-5375-455C-9EA6-DF929625EA0E}">
        <p15:presenceInfo xmlns:p15="http://schemas.microsoft.com/office/powerpoint/2012/main" userId="Kathleen Brow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75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F7CC1-DC26-4021-B67F-9C405B89CDE0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886D1-89AF-420C-9B66-8719CCD69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5951" y="909273"/>
            <a:ext cx="6180367" cy="2880288"/>
          </a:xfrm>
        </p:spPr>
        <p:txBody>
          <a:bodyPr bIns="0" anchor="b">
            <a:normAutofit/>
          </a:bodyPr>
          <a:lstStyle>
            <a:lvl1pPr algn="l">
              <a:defRPr sz="59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5951" y="4002033"/>
            <a:ext cx="6180367" cy="1107970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60" b="0" cap="all" baseline="0">
                <a:solidFill>
                  <a:schemeClr val="tx1"/>
                </a:solidFill>
              </a:defRPr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54BE-7643-44B0-BDEB-0012A356C3C2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5951" y="373216"/>
            <a:ext cx="3394921" cy="350428"/>
          </a:xfrm>
        </p:spPr>
        <p:txBody>
          <a:bodyPr/>
          <a:lstStyle/>
          <a:p>
            <a:r>
              <a:rPr lang="en-US"/>
              <a:t>2-23-233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78174" y="905503"/>
            <a:ext cx="882206" cy="570722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35951" y="3999014"/>
            <a:ext cx="618036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25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587841" y="2093366"/>
            <a:ext cx="722847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3FA0-0FEC-4F54-B93B-F89CB300AB60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2-23-233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09831" y="905504"/>
            <a:ext cx="1213330" cy="528120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7840" y="905504"/>
            <a:ext cx="5831205" cy="52812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D2C4-862D-4501-AA20-4597381A18D6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2-23-233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609831" y="905504"/>
            <a:ext cx="0" cy="5281208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79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26A6-75C6-418B-AF1C-78CDFA2B086B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2-23-233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87841" y="2093366"/>
            <a:ext cx="722847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21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840" y="1990281"/>
            <a:ext cx="6178702" cy="2139677"/>
          </a:xfrm>
        </p:spPr>
        <p:txBody>
          <a:bodyPr anchor="b">
            <a:normAutofit/>
          </a:bodyPr>
          <a:lstStyle>
            <a:lvl1pPr algn="l"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841" y="4313689"/>
            <a:ext cx="6178702" cy="1147986"/>
          </a:xfrm>
        </p:spPr>
        <p:txBody>
          <a:bodyPr tIns="91440">
            <a:normAutofit/>
          </a:bodyPr>
          <a:lstStyle>
            <a:lvl1pPr marL="0" indent="0" algn="l">
              <a:buNone/>
              <a:defRPr sz="1980">
                <a:solidFill>
                  <a:schemeClr val="tx1"/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5BAB0-EA38-4C9D-805D-7E86ABD9677B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2-23-233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87840" y="4312316"/>
            <a:ext cx="61787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42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841" y="912209"/>
            <a:ext cx="7228477" cy="12005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7840" y="2282461"/>
            <a:ext cx="3438458" cy="389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8100" y="2282461"/>
            <a:ext cx="3438217" cy="389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9BD7-CBD1-47FD-92FE-8FD6F986957D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2-23-233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87841" y="2093366"/>
            <a:ext cx="722847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63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587841" y="2093366"/>
            <a:ext cx="722847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840" y="911386"/>
            <a:ext cx="7228478" cy="1197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840" y="2288824"/>
            <a:ext cx="3438343" cy="90886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0" b="0" cap="all" baseline="0">
                <a:solidFill>
                  <a:schemeClr val="accent1"/>
                </a:solidFill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7840" y="3200840"/>
            <a:ext cx="3438343" cy="2997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8100" y="2292738"/>
            <a:ext cx="3438217" cy="90920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0" b="0" cap="all" baseline="0">
                <a:solidFill>
                  <a:schemeClr val="accent1"/>
                </a:solidFill>
              </a:defRPr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8100" y="3197691"/>
            <a:ext cx="3438217" cy="29890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0D0E-555E-4194-9F22-82230783427F}" type="datetime1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2-23-233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3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587841" y="2093366"/>
            <a:ext cx="722847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80D2-AA85-41B4-8D45-0BD004CF3718}" type="datetime1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2-23-233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7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95BF-9310-484A-85C6-A058592B6073}" type="datetime1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2-23-233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0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946" y="905503"/>
            <a:ext cx="2668545" cy="2546733"/>
          </a:xfrm>
        </p:spPr>
        <p:txBody>
          <a:bodyPr anchor="b">
            <a:normAutofit/>
          </a:bodyPr>
          <a:lstStyle>
            <a:lvl1pPr algn="l">
              <a:defRPr sz="2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5322" y="905504"/>
            <a:ext cx="4210996" cy="528000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2947" y="3632892"/>
            <a:ext cx="2670106" cy="2547938"/>
          </a:xfrm>
        </p:spPr>
        <p:txBody>
          <a:bodyPr>
            <a:normAutofit/>
          </a:bodyPr>
          <a:lstStyle>
            <a:lvl1pPr marL="0" indent="0" algn="l">
              <a:buNone/>
              <a:defRPr sz="176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47E5-CB46-445E-8FFA-ADBA63FBC095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2-23-233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85923" y="3632890"/>
            <a:ext cx="26656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52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496152" y="546461"/>
            <a:ext cx="3862526" cy="5835648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563" y="1280115"/>
            <a:ext cx="3569429" cy="2074662"/>
          </a:xfrm>
        </p:spPr>
        <p:txBody>
          <a:bodyPr anchor="b">
            <a:normAutofit/>
          </a:bodyPr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04141" y="1272216"/>
            <a:ext cx="2458498" cy="438183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7841" y="3565457"/>
            <a:ext cx="3564315" cy="2270908"/>
          </a:xfrm>
        </p:spPr>
        <p:txBody>
          <a:bodyPr>
            <a:normAutofit/>
          </a:bodyPr>
          <a:lstStyle>
            <a:lvl1pPr marL="0" indent="0" algn="l">
              <a:buNone/>
              <a:defRPr sz="198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80330" y="6199172"/>
            <a:ext cx="3577662" cy="362806"/>
          </a:xfrm>
        </p:spPr>
        <p:txBody>
          <a:bodyPr/>
          <a:lstStyle>
            <a:lvl1pPr algn="l">
              <a:defRPr/>
            </a:lvl1pPr>
          </a:lstStyle>
          <a:p>
            <a:fld id="{48DE6062-DA78-477B-9A11-7C9D000B1A67}" type="datetime1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81284" y="361127"/>
            <a:ext cx="3576708" cy="363722"/>
          </a:xfrm>
        </p:spPr>
        <p:txBody>
          <a:bodyPr/>
          <a:lstStyle/>
          <a:p>
            <a:r>
              <a:rPr lang="en-US"/>
              <a:t>2-23-233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585409" y="3562752"/>
            <a:ext cx="35662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80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84499"/>
            <a:ext cx="10058400" cy="4623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907954"/>
            <a:ext cx="10058401" cy="8780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914611"/>
            <a:ext cx="100584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7841" y="911790"/>
            <a:ext cx="7228477" cy="1189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841" y="2284498"/>
            <a:ext cx="7228477" cy="3910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11196" y="374420"/>
            <a:ext cx="2605121" cy="350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677E5-FD83-4F64-9BFD-6EF65CADB903}" type="datetime1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840" y="373216"/>
            <a:ext cx="4437404" cy="3504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2-23-233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6497" y="905503"/>
            <a:ext cx="875321" cy="57072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08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8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</p:sldLayoutIdLst>
  <p:hf sldNum="0" hdr="0" ftr="0" dt="0"/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52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1460" indent="-251460" algn="l" defTabSz="754380" rtl="0" eaLnBrk="1" latinLnBrk="0" hangingPunct="1">
        <a:lnSpc>
          <a:spcPct val="120000"/>
        </a:lnSpc>
        <a:spcBef>
          <a:spcPts val="11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4380" indent="-251460" algn="l" defTabSz="754380" rtl="0" eaLnBrk="1" latinLnBrk="0" hangingPunct="1">
        <a:lnSpc>
          <a:spcPct val="120000"/>
        </a:lnSpc>
        <a:spcBef>
          <a:spcPts val="5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7300" indent="-251460" algn="l" defTabSz="754380" rtl="0" eaLnBrk="1" latinLnBrk="0" hangingPunct="1">
        <a:lnSpc>
          <a:spcPct val="120000"/>
        </a:lnSpc>
        <a:spcBef>
          <a:spcPts val="5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0220" indent="-251460" algn="l" defTabSz="754380" rtl="0" eaLnBrk="1" latinLnBrk="0" hangingPunct="1">
        <a:lnSpc>
          <a:spcPct val="120000"/>
        </a:lnSpc>
        <a:spcBef>
          <a:spcPts val="5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4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63140" indent="-251460" algn="l" defTabSz="754380" rtl="0" eaLnBrk="1" latinLnBrk="0" hangingPunct="1">
        <a:lnSpc>
          <a:spcPct val="120000"/>
        </a:lnSpc>
        <a:spcBef>
          <a:spcPts val="5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120000"/>
        </a:lnSpc>
        <a:spcBef>
          <a:spcPts val="5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B349A2B-FFAC-C4FD-973A-66B95207D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8975" y="4191000"/>
            <a:ext cx="6660449" cy="1676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Dr. Kathleen J. Brown</a:t>
            </a:r>
          </a:p>
          <a:p>
            <a:pPr algn="ctr"/>
            <a:r>
              <a:rPr lang="en-US" dirty="0"/>
              <a:t>University of Utah Reading Clinic, Director Emeritus</a:t>
            </a:r>
          </a:p>
          <a:p>
            <a:pPr algn="ctr"/>
            <a:r>
              <a:rPr lang="en-US" dirty="0"/>
              <a:t>April 21, 2023</a:t>
            </a:r>
          </a:p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326A78-5FD5-EF21-81D0-3ECCF7219227}"/>
              </a:ext>
            </a:extLst>
          </p:cNvPr>
          <p:cNvSpPr/>
          <p:nvPr/>
        </p:nvSpPr>
        <p:spPr>
          <a:xfrm>
            <a:off x="305847" y="1219200"/>
            <a:ext cx="956101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Changes in Commercial Text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 Beginning Readers: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Are Kids Asked to Do?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050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198" y="1530558"/>
            <a:ext cx="9144000" cy="149860"/>
          </a:xfrm>
          <a:custGeom>
            <a:avLst/>
            <a:gdLst/>
            <a:ahLst/>
            <a:cxnLst/>
            <a:rect l="l" t="t" r="r" b="b"/>
            <a:pathLst>
              <a:path w="9144000" h="149860">
                <a:moveTo>
                  <a:pt x="9144000" y="149351"/>
                </a:moveTo>
                <a:lnTo>
                  <a:pt x="9144000" y="0"/>
                </a:lnTo>
                <a:lnTo>
                  <a:pt x="0" y="0"/>
                </a:lnTo>
                <a:lnTo>
                  <a:pt x="0" y="149352"/>
                </a:lnTo>
                <a:lnTo>
                  <a:pt x="9144000" y="149351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5565" y="1595549"/>
            <a:ext cx="9347519" cy="6004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3000" dirty="0">
              <a:latin typeface="Franklin Gothic Book"/>
              <a:cs typeface="Franklin Gothic Book"/>
            </a:endParaRP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lang="en-US" sz="3200" dirty="0">
                <a:latin typeface="Franklin Gothic Book" panose="020B0503020102020204" pitchFamily="34" charset="0"/>
                <a:cs typeface="Wingdings"/>
              </a:rPr>
              <a:t>Hue &amp; cry over 1995 CA NAEP G4 scores = LA </a:t>
            </a: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lang="en-US" sz="3200" dirty="0">
                <a:latin typeface="Franklin Gothic Book" panose="020B0503020102020204" pitchFamily="34" charset="0"/>
                <a:cs typeface="Wingdings"/>
              </a:rPr>
              <a:t>(39</a:t>
            </a:r>
            <a:r>
              <a:rPr lang="en-US" sz="3200" baseline="30000" dirty="0">
                <a:latin typeface="Franklin Gothic Book" panose="020B0503020102020204" pitchFamily="34" charset="0"/>
                <a:cs typeface="Wingdings"/>
              </a:rPr>
              <a:t>th</a:t>
            </a:r>
            <a:r>
              <a:rPr lang="en-US" sz="3200" dirty="0">
                <a:latin typeface="Franklin Gothic Book" panose="020B0503020102020204" pitchFamily="34" charset="0"/>
                <a:cs typeface="Wingdings"/>
              </a:rPr>
              <a:t> in US)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Franklin Gothic Book"/>
              <a:cs typeface="Franklin Gothic Book"/>
            </a:endParaRPr>
          </a:p>
          <a:p>
            <a:pPr marL="355600" marR="5080" indent="-342900">
              <a:lnSpc>
                <a:spcPts val="2590"/>
              </a:lnSpc>
            </a:pPr>
            <a:r>
              <a:rPr lang="en-US" sz="2400" spc="-10" dirty="0">
                <a:solidFill>
                  <a:srgbClr val="313131"/>
                </a:solidFill>
                <a:latin typeface="Franklin Gothic Book"/>
                <a:cs typeface="Franklin Gothic Book"/>
                <a:sym typeface="Wingdings" panose="05000000000000000000" pitchFamily="2" charset="2"/>
              </a:rPr>
              <a:t>	- 1997-2000 decodable mandates in CA (75%) &amp; TX (80%) </a:t>
            </a:r>
          </a:p>
          <a:p>
            <a:pPr marL="355600" marR="5080" indent="-342900">
              <a:lnSpc>
                <a:spcPts val="2590"/>
              </a:lnSpc>
            </a:pPr>
            <a:endParaRPr lang="en-US" sz="2400" spc="-10" dirty="0">
              <a:solidFill>
                <a:srgbClr val="313131"/>
              </a:solidFill>
              <a:latin typeface="Franklin Gothic Book"/>
              <a:cs typeface="Franklin Gothic Book"/>
              <a:sym typeface="Wingdings" panose="05000000000000000000" pitchFamily="2" charset="2"/>
            </a:endParaRPr>
          </a:p>
          <a:p>
            <a:pPr marL="355600" marR="5080" indent="-342900">
              <a:lnSpc>
                <a:spcPts val="2590"/>
              </a:lnSpc>
              <a:buFont typeface="Wingdings" panose="05000000000000000000" pitchFamily="2" charset="2"/>
              <a:buChar char="à"/>
            </a:pPr>
            <a:r>
              <a:rPr lang="en-US" sz="2400" spc="-10" dirty="0">
                <a:solidFill>
                  <a:srgbClr val="313131"/>
                </a:solidFill>
                <a:latin typeface="Franklin Gothic Book"/>
                <a:cs typeface="Franklin Gothic Book"/>
                <a:sym typeface="Wingdings" panose="05000000000000000000" pitchFamily="2" charset="2"/>
              </a:rPr>
              <a:t>Changes in </a:t>
            </a:r>
            <a:r>
              <a:rPr sz="2400" spc="-20" dirty="0">
                <a:solidFill>
                  <a:srgbClr val="313131"/>
                </a:solidFill>
                <a:latin typeface="Franklin Gothic Book"/>
                <a:cs typeface="Franklin Gothic Book"/>
              </a:rPr>
              <a:t>1997</a:t>
            </a:r>
            <a:r>
              <a:rPr lang="en-US" sz="2400" spc="-20" dirty="0">
                <a:solidFill>
                  <a:srgbClr val="313131"/>
                </a:solidFill>
                <a:latin typeface="Franklin Gothic Book"/>
                <a:cs typeface="Franklin Gothic Book"/>
              </a:rPr>
              <a:t>+</a:t>
            </a:r>
            <a:r>
              <a:rPr sz="2400" spc="-45" dirty="0">
                <a:solidFill>
                  <a:srgbClr val="313131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313131"/>
                </a:solidFill>
                <a:latin typeface="Franklin Gothic Book"/>
                <a:cs typeface="Franklin Gothic Book"/>
              </a:rPr>
              <a:t>Core</a:t>
            </a:r>
            <a:r>
              <a:rPr sz="2400" spc="-45" dirty="0">
                <a:solidFill>
                  <a:srgbClr val="313131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313131"/>
                </a:solidFill>
                <a:latin typeface="Franklin Gothic Book"/>
                <a:cs typeface="Franklin Gothic Book"/>
              </a:rPr>
              <a:t>Programs</a:t>
            </a:r>
            <a:r>
              <a:rPr sz="2400" spc="-45" dirty="0">
                <a:solidFill>
                  <a:srgbClr val="313131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313131"/>
                </a:solidFill>
                <a:latin typeface="Franklin Gothic Book"/>
                <a:cs typeface="Franklin Gothic Book"/>
              </a:rPr>
              <a:t>=</a:t>
            </a:r>
            <a:r>
              <a:rPr sz="2400" spc="-45" dirty="0">
                <a:solidFill>
                  <a:srgbClr val="313131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313131"/>
                </a:solidFill>
                <a:latin typeface="Franklin Gothic Book"/>
                <a:cs typeface="Franklin Gothic Book"/>
              </a:rPr>
              <a:t>literature</a:t>
            </a:r>
            <a:r>
              <a:rPr sz="24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+</a:t>
            </a:r>
            <a:r>
              <a:rPr sz="24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decodables </a:t>
            </a:r>
          </a:p>
          <a:p>
            <a:pPr marL="469900" marR="5080" lvl="1">
              <a:lnSpc>
                <a:spcPts val="2590"/>
              </a:lnSpc>
            </a:pPr>
            <a:r>
              <a:rPr lang="en-US" sz="24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	to be </a:t>
            </a:r>
            <a:r>
              <a:rPr lang="en-US" sz="2400" dirty="0">
                <a:solidFill>
                  <a:srgbClr val="313131"/>
                </a:solidFill>
                <a:latin typeface="Franklin Gothic Book"/>
                <a:cs typeface="Franklin Gothic Book"/>
              </a:rPr>
              <a:t>everything</a:t>
            </a:r>
            <a:r>
              <a:rPr lang="en-US" sz="2400" spc="-20" dirty="0">
                <a:solidFill>
                  <a:srgbClr val="313131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313131"/>
                </a:solidFill>
                <a:latin typeface="Franklin Gothic Book"/>
                <a:cs typeface="Franklin Gothic Book"/>
              </a:rPr>
              <a:t>to</a:t>
            </a:r>
            <a:r>
              <a:rPr lang="en-US" sz="2400" spc="-20" dirty="0">
                <a:solidFill>
                  <a:srgbClr val="313131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spc="-10" dirty="0">
                <a:solidFill>
                  <a:srgbClr val="313131"/>
                </a:solidFill>
                <a:latin typeface="Franklin Gothic Book"/>
                <a:cs typeface="Franklin Gothic Book"/>
              </a:rPr>
              <a:t>everybody: </a:t>
            </a:r>
            <a:r>
              <a:rPr lang="en-US" sz="2400" dirty="0">
                <a:solidFill>
                  <a:srgbClr val="313131"/>
                </a:solidFill>
                <a:latin typeface="Franklin Gothic Book"/>
                <a:cs typeface="Franklin Gothic Book"/>
              </a:rPr>
              <a:t>EL,</a:t>
            </a:r>
            <a:r>
              <a:rPr lang="en-US" sz="2400" spc="-20" dirty="0">
                <a:solidFill>
                  <a:srgbClr val="313131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313131"/>
                </a:solidFill>
                <a:latin typeface="Franklin Gothic Book"/>
                <a:cs typeface="Franklin Gothic Book"/>
              </a:rPr>
              <a:t>Tier</a:t>
            </a:r>
            <a:r>
              <a:rPr lang="en-US" sz="2400" spc="-20" dirty="0">
                <a:solidFill>
                  <a:srgbClr val="313131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dirty="0">
                <a:solidFill>
                  <a:srgbClr val="313131"/>
                </a:solidFill>
                <a:latin typeface="Franklin Gothic Book"/>
                <a:cs typeface="Franklin Gothic Book"/>
              </a:rPr>
              <a:t>II</a:t>
            </a:r>
            <a:r>
              <a:rPr lang="en-US" sz="2400" spc="-20" dirty="0">
                <a:solidFill>
                  <a:srgbClr val="313131"/>
                </a:solidFill>
                <a:latin typeface="Franklin Gothic Book"/>
                <a:cs typeface="Franklin Gothic Book"/>
              </a:rPr>
              <a:t>,</a:t>
            </a:r>
            <a:r>
              <a:rPr lang="en-US" sz="2400" spc="-15" dirty="0">
                <a:solidFill>
                  <a:srgbClr val="313131"/>
                </a:solidFill>
                <a:latin typeface="Franklin Gothic Book"/>
                <a:cs typeface="Franklin Gothic Book"/>
              </a:rPr>
              <a:t> </a:t>
            </a:r>
            <a:r>
              <a:rPr lang="en-US" sz="2400" spc="-20" dirty="0">
                <a:solidFill>
                  <a:srgbClr val="313131"/>
                </a:solidFill>
                <a:latin typeface="Franklin Gothic Book"/>
                <a:cs typeface="Franklin Gothic Book"/>
              </a:rPr>
              <a:t>G&amp;T</a:t>
            </a:r>
            <a:r>
              <a:rPr lang="en-US" sz="24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, balanced literacy… </a:t>
            </a:r>
          </a:p>
          <a:p>
            <a:pPr marL="355600" marR="5080" indent="-342900">
              <a:lnSpc>
                <a:spcPts val="2590"/>
              </a:lnSpc>
            </a:pPr>
            <a:endParaRPr lang="en-US" sz="2400" spc="-40" dirty="0">
              <a:solidFill>
                <a:srgbClr val="313131"/>
              </a:solidFill>
              <a:latin typeface="Franklin Gothic Book"/>
              <a:cs typeface="Franklin Gothic Book"/>
            </a:endParaRPr>
          </a:p>
          <a:p>
            <a:pPr marL="355600" marR="5080" indent="-342900">
              <a:lnSpc>
                <a:spcPts val="2590"/>
              </a:lnSpc>
            </a:pPr>
            <a:r>
              <a:rPr lang="en-US" sz="24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G1 kids couldn’t read the “main selections” even after the teachers read them aloud.  Too many </a:t>
            </a:r>
            <a:r>
              <a:rPr lang="en-US" sz="2400" spc="-40" dirty="0">
                <a:solidFill>
                  <a:srgbClr val="C00000"/>
                </a:solidFill>
                <a:latin typeface="Franklin Gothic Book"/>
                <a:cs typeface="Franklin Gothic Book"/>
              </a:rPr>
              <a:t>unknown words </a:t>
            </a:r>
            <a:r>
              <a:rPr lang="en-US" sz="24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with </a:t>
            </a:r>
            <a:r>
              <a:rPr lang="en-US" sz="2400" spc="-40" dirty="0">
                <a:solidFill>
                  <a:srgbClr val="C00000"/>
                </a:solidFill>
                <a:latin typeface="Franklin Gothic Book"/>
                <a:cs typeface="Franklin Gothic Book"/>
              </a:rPr>
              <a:t>complex features </a:t>
            </a:r>
            <a:r>
              <a:rPr lang="en-US" sz="24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and </a:t>
            </a:r>
            <a:r>
              <a:rPr lang="en-US" sz="2400" spc="-40" dirty="0">
                <a:solidFill>
                  <a:srgbClr val="C00000"/>
                </a:solidFill>
                <a:latin typeface="Franklin Gothic Book"/>
                <a:cs typeface="Franklin Gothic Book"/>
              </a:rPr>
              <a:t>not enough repetition</a:t>
            </a:r>
            <a:r>
              <a:rPr lang="en-US" sz="24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 too early in the school year (</a:t>
            </a:r>
            <a:r>
              <a:rPr lang="en-US" sz="2400" spc="-40" dirty="0" err="1">
                <a:solidFill>
                  <a:srgbClr val="313131"/>
                </a:solidFill>
                <a:latin typeface="Franklin Gothic Book"/>
                <a:cs typeface="Franklin Gothic Book"/>
              </a:rPr>
              <a:t>Juel</a:t>
            </a:r>
            <a:r>
              <a:rPr lang="en-US" sz="24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 &amp; Roper-Schneider, 1985; </a:t>
            </a:r>
            <a:r>
              <a:rPr lang="en-US" sz="2400" spc="-40" dirty="0" err="1">
                <a:solidFill>
                  <a:srgbClr val="313131"/>
                </a:solidFill>
                <a:latin typeface="Franklin Gothic Book"/>
                <a:cs typeface="Franklin Gothic Book"/>
              </a:rPr>
              <a:t>Reitsma</a:t>
            </a:r>
            <a:r>
              <a:rPr lang="en-US" sz="24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, 1983)</a:t>
            </a:r>
          </a:p>
          <a:p>
            <a:pPr marL="355600" marR="5080" indent="-342900" algn="ctr">
              <a:lnSpc>
                <a:spcPts val="2590"/>
              </a:lnSpc>
            </a:pPr>
            <a:r>
              <a:rPr lang="en-US" sz="24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 DUH.  </a:t>
            </a:r>
          </a:p>
          <a:p>
            <a:pPr marL="355600" marR="5080" indent="-342900">
              <a:lnSpc>
                <a:spcPts val="2590"/>
              </a:lnSpc>
            </a:pPr>
            <a:endParaRPr lang="en-US" sz="2400" spc="-40" dirty="0">
              <a:solidFill>
                <a:srgbClr val="313131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 dirty="0">
              <a:latin typeface="Franklin Gothic Book"/>
              <a:cs typeface="Franklin Gothic Book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768592-E11F-EE88-3AEC-CF5A593BECAB}"/>
              </a:ext>
            </a:extLst>
          </p:cNvPr>
          <p:cNvSpPr/>
          <p:nvPr/>
        </p:nvSpPr>
        <p:spPr>
          <a:xfrm>
            <a:off x="115932" y="304800"/>
            <a:ext cx="98265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Back to Phonics &amp; More Changes in Text</a:t>
            </a:r>
          </a:p>
        </p:txBody>
      </p:sp>
    </p:spTree>
    <p:extLst>
      <p:ext uri="{BB962C8B-B14F-4D97-AF65-F5344CB8AC3E}">
        <p14:creationId xmlns:p14="http://schemas.microsoft.com/office/powerpoint/2010/main" val="756191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40E375-11E0-5C1A-EC86-A800E44D8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05" y="723900"/>
            <a:ext cx="9677399" cy="6324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5D2AED-D026-C16E-BF76-BEDFAFD721DC}"/>
              </a:ext>
            </a:extLst>
          </p:cNvPr>
          <p:cNvSpPr txBox="1"/>
          <p:nvPr/>
        </p:nvSpPr>
        <p:spPr>
          <a:xfrm>
            <a:off x="3505200" y="7162800"/>
            <a:ext cx="4786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Tyler, N. (2008).  </a:t>
            </a:r>
            <a:r>
              <a:rPr lang="en-US" sz="1200" i="1" dirty="0">
                <a:solidFill>
                  <a:schemeClr val="bg1"/>
                </a:solidFill>
              </a:rPr>
              <a:t>Ants</a:t>
            </a:r>
            <a:r>
              <a:rPr lang="en-US" sz="1200" dirty="0">
                <a:solidFill>
                  <a:schemeClr val="bg1"/>
                </a:solidFill>
              </a:rPr>
              <a:t>.  Core Decodable #10.  </a:t>
            </a:r>
            <a:r>
              <a:rPr lang="en-US" sz="1200" dirty="0" err="1">
                <a:solidFill>
                  <a:schemeClr val="bg1"/>
                </a:solidFill>
              </a:rPr>
              <a:t>McGrawHill</a:t>
            </a:r>
            <a:r>
              <a:rPr lang="en-US" sz="1200" dirty="0">
                <a:solidFill>
                  <a:schemeClr val="bg1"/>
                </a:solidFill>
              </a:rPr>
              <a:t> SRA, Chicago, 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7DE62F-696D-CDB7-DF5D-95ECD9D8A9A9}"/>
              </a:ext>
            </a:extLst>
          </p:cNvPr>
          <p:cNvSpPr txBox="1"/>
          <p:nvPr/>
        </p:nvSpPr>
        <p:spPr>
          <a:xfrm>
            <a:off x="4561383" y="457200"/>
            <a:ext cx="2326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T’s Laws are: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exercise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identical elements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readiness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effect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6E71B6-20F7-AB77-1226-76510E6C0B40}"/>
              </a:ext>
            </a:extLst>
          </p:cNvPr>
          <p:cNvSpPr txBox="1"/>
          <p:nvPr/>
        </p:nvSpPr>
        <p:spPr>
          <a:xfrm>
            <a:off x="4495800" y="6248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Are T’s Laws met?  Which ones and how?</a:t>
            </a:r>
          </a:p>
        </p:txBody>
      </p:sp>
    </p:spTree>
    <p:extLst>
      <p:ext uri="{BB962C8B-B14F-4D97-AF65-F5344CB8AC3E}">
        <p14:creationId xmlns:p14="http://schemas.microsoft.com/office/powerpoint/2010/main" val="3811062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F1EC38-351B-2DC2-4EDA-7117E75F0A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5181600" cy="670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16A4C-75CC-44B8-0EC6-DA52ECD672F2}"/>
              </a:ext>
            </a:extLst>
          </p:cNvPr>
          <p:cNvSpPr txBox="1"/>
          <p:nvPr/>
        </p:nvSpPr>
        <p:spPr>
          <a:xfrm>
            <a:off x="2819400" y="7162800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Unit 1, Grade 1.1</a:t>
            </a:r>
            <a:r>
              <a:rPr lang="en-US" sz="1200" i="1" dirty="0">
                <a:solidFill>
                  <a:schemeClr val="bg1"/>
                </a:solidFill>
              </a:rPr>
              <a:t>,.Move It</a:t>
            </a:r>
            <a:r>
              <a:rPr lang="en-US" sz="1200" dirty="0">
                <a:solidFill>
                  <a:schemeClr val="bg1"/>
                </a:solidFill>
              </a:rPr>
              <a:t>.  (2017).  Wonders Literature Anthology.  </a:t>
            </a:r>
            <a:r>
              <a:rPr lang="en-US" sz="1200" dirty="0" err="1">
                <a:solidFill>
                  <a:schemeClr val="bg1"/>
                </a:solidFill>
              </a:rPr>
              <a:t>McGrawHill</a:t>
            </a:r>
            <a:r>
              <a:rPr lang="en-US" sz="1200" dirty="0">
                <a:solidFill>
                  <a:schemeClr val="bg1"/>
                </a:solidFill>
              </a:rPr>
              <a:t> SRA, Chicago, IL</a:t>
            </a:r>
          </a:p>
        </p:txBody>
      </p:sp>
    </p:spTree>
    <p:extLst>
      <p:ext uri="{BB962C8B-B14F-4D97-AF65-F5344CB8AC3E}">
        <p14:creationId xmlns:p14="http://schemas.microsoft.com/office/powerpoint/2010/main" val="170445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198" y="1530558"/>
            <a:ext cx="9144000" cy="149860"/>
          </a:xfrm>
          <a:custGeom>
            <a:avLst/>
            <a:gdLst/>
            <a:ahLst/>
            <a:cxnLst/>
            <a:rect l="l" t="t" r="r" b="b"/>
            <a:pathLst>
              <a:path w="9144000" h="149860">
                <a:moveTo>
                  <a:pt x="9144000" y="149351"/>
                </a:moveTo>
                <a:lnTo>
                  <a:pt x="9144000" y="0"/>
                </a:lnTo>
                <a:lnTo>
                  <a:pt x="0" y="0"/>
                </a:lnTo>
                <a:lnTo>
                  <a:pt x="0" y="149352"/>
                </a:lnTo>
                <a:lnTo>
                  <a:pt x="9144000" y="149351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5565" y="1595549"/>
            <a:ext cx="9347519" cy="55630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3000" dirty="0">
              <a:latin typeface="Franklin Gothic Book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3000" dirty="0">
                <a:latin typeface="Franklin Gothic Book"/>
                <a:cs typeface="Wingdings"/>
              </a:rPr>
              <a:t> </a:t>
            </a:r>
            <a:r>
              <a:rPr lang="en-US" sz="3200" dirty="0">
                <a:latin typeface="Franklin Gothic Book"/>
                <a:cs typeface="Wingdings"/>
              </a:rPr>
              <a:t>Analyzed Scott Foresman, 1962 – 2007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3200" dirty="0">
                <a:latin typeface="Franklin Gothic Book"/>
                <a:cs typeface="Wingdings"/>
              </a:rPr>
              <a:t>	</a:t>
            </a:r>
            <a:r>
              <a:rPr lang="en-US" sz="2400" dirty="0">
                <a:latin typeface="Franklin Gothic Book"/>
                <a:cs typeface="Wingdings"/>
              </a:rPr>
              <a:t>(only remaining program examined by </a:t>
            </a:r>
            <a:r>
              <a:rPr lang="en-US" sz="2400" dirty="0" err="1">
                <a:latin typeface="Franklin Gothic Book"/>
                <a:cs typeface="Wingdings"/>
              </a:rPr>
              <a:t>Chall</a:t>
            </a:r>
            <a:r>
              <a:rPr lang="en-US" sz="2400" dirty="0">
                <a:latin typeface="Franklin Gothic Book"/>
                <a:cs typeface="Wingdings"/>
              </a:rPr>
              <a:t> 1967/1983)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1200" dirty="0">
              <a:latin typeface="Franklin Gothic Book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3200" dirty="0">
                <a:latin typeface="Franklin Gothic Book"/>
                <a:cs typeface="Wingdings"/>
              </a:rPr>
              <a:t>	</a:t>
            </a:r>
            <a:r>
              <a:rPr lang="en-US" sz="2800" dirty="0">
                <a:latin typeface="Franklin Gothic Book"/>
                <a:cs typeface="Wingdings"/>
              </a:rPr>
              <a:t>- K = mid year decodables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800" dirty="0">
                <a:latin typeface="Franklin Gothic Book"/>
                <a:cs typeface="Wingdings"/>
              </a:rPr>
              <a:t>	- G1 &amp; G2 = main selection texts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800" dirty="0">
                <a:latin typeface="Franklin Gothic Book"/>
                <a:cs typeface="Wingdings"/>
              </a:rPr>
              <a:t>	- pulled 2,000 words (or 10 units) from a grade level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2800" dirty="0">
              <a:latin typeface="Franklin Gothic Book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800" dirty="0">
                <a:latin typeface="Franklin Gothic Book"/>
                <a:cs typeface="Wingdings"/>
              </a:rPr>
              <a:t>	- coded words: 0-7 zones of frequency in written English: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800" dirty="0">
                <a:latin typeface="Franklin Gothic Book"/>
                <a:cs typeface="Wingdings"/>
                <a:sym typeface="Wingdings" panose="05000000000000000000" pitchFamily="2" charset="2"/>
              </a:rPr>
              <a:t>zones </a:t>
            </a:r>
            <a:r>
              <a:rPr lang="en-US" sz="2800" dirty="0">
                <a:latin typeface="Franklin Gothic Book"/>
                <a:cs typeface="Wingdings"/>
              </a:rPr>
              <a:t>0-2 = </a:t>
            </a:r>
            <a:r>
              <a:rPr lang="en-US" sz="2800" dirty="0">
                <a:solidFill>
                  <a:srgbClr val="00B050"/>
                </a:solidFill>
                <a:latin typeface="Franklin Gothic Book"/>
                <a:cs typeface="Wingdings"/>
              </a:rPr>
              <a:t>HF</a:t>
            </a:r>
            <a:r>
              <a:rPr lang="en-US" sz="2800" dirty="0">
                <a:latin typeface="Franklin Gothic Book"/>
                <a:cs typeface="Wingdings"/>
              </a:rPr>
              <a:t> at least 100x in 1M words n= </a:t>
            </a:r>
            <a:r>
              <a:rPr lang="en-US" sz="2800" b="1" u="sng" dirty="0">
                <a:solidFill>
                  <a:srgbClr val="7030A0"/>
                </a:solidFill>
                <a:latin typeface="Franklin Gothic Book"/>
                <a:cs typeface="Wingdings"/>
              </a:rPr>
              <a:t>930 words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800" dirty="0">
                <a:latin typeface="Franklin Gothic Book"/>
                <a:cs typeface="Wingdings"/>
              </a:rPr>
              <a:t>		</a:t>
            </a:r>
            <a:r>
              <a:rPr lang="en-US" sz="2800" dirty="0">
                <a:latin typeface="Franklin Gothic Book"/>
                <a:cs typeface="Wingdings"/>
                <a:sym typeface="Wingdings" panose="05000000000000000000" pitchFamily="2" charset="2"/>
              </a:rPr>
              <a:t> </a:t>
            </a:r>
            <a:r>
              <a:rPr lang="en-US" sz="2800" dirty="0">
                <a:latin typeface="Franklin Gothic Book"/>
                <a:cs typeface="Wingdings"/>
              </a:rPr>
              <a:t>6-7 = </a:t>
            </a:r>
            <a:r>
              <a:rPr lang="en-US" sz="2800" dirty="0">
                <a:solidFill>
                  <a:srgbClr val="C00000"/>
                </a:solidFill>
                <a:latin typeface="Franklin Gothic Book"/>
                <a:cs typeface="Wingdings"/>
              </a:rPr>
              <a:t>rare</a:t>
            </a:r>
            <a:r>
              <a:rPr lang="en-US" sz="2800" dirty="0">
                <a:latin typeface="Franklin Gothic Book"/>
                <a:cs typeface="Wingdings"/>
              </a:rPr>
              <a:t> only .01-9x in 1M words n=150,000 words</a:t>
            </a:r>
          </a:p>
          <a:p>
            <a:pPr marL="355600" marR="5080" indent="-342900">
              <a:lnSpc>
                <a:spcPts val="2590"/>
              </a:lnSpc>
            </a:pPr>
            <a:endParaRPr lang="en-US" sz="2400" spc="-40" dirty="0">
              <a:solidFill>
                <a:srgbClr val="313131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US" sz="3300" dirty="0">
              <a:latin typeface="Franklin Gothic Book"/>
              <a:cs typeface="Franklin Gothic Book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768592-E11F-EE88-3AEC-CF5A593BECAB}"/>
              </a:ext>
            </a:extLst>
          </p:cNvPr>
          <p:cNvSpPr/>
          <p:nvPr/>
        </p:nvSpPr>
        <p:spPr>
          <a:xfrm>
            <a:off x="271199" y="304800"/>
            <a:ext cx="95160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Heibert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, 2005, </a:t>
            </a:r>
            <a:r>
              <a:rPr lang="en-US" sz="48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ESJ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; 2009, chapter</a:t>
            </a:r>
            <a:endParaRPr lang="en-US" sz="4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9A0112-2F1F-127D-5DD2-38B6E696A62C}"/>
              </a:ext>
            </a:extLst>
          </p:cNvPr>
          <p:cNvSpPr txBox="1"/>
          <p:nvPr/>
        </p:nvSpPr>
        <p:spPr>
          <a:xfrm rot="1262920">
            <a:off x="7363807" y="3683601"/>
            <a:ext cx="2718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Harlow Solid Italic" panose="04030604020F02020D02" pitchFamily="82" charset="0"/>
              </a:rPr>
              <a:t>Remember this number!  </a:t>
            </a:r>
          </a:p>
        </p:txBody>
      </p:sp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183D00C0-F6E5-99B1-6FDE-0B0A04B14C07}"/>
              </a:ext>
            </a:extLst>
          </p:cNvPr>
          <p:cNvSpPr/>
          <p:nvPr/>
        </p:nvSpPr>
        <p:spPr>
          <a:xfrm>
            <a:off x="9220200" y="4620924"/>
            <a:ext cx="387624" cy="1170275"/>
          </a:xfrm>
          <a:prstGeom prst="curved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32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198" y="1530558"/>
            <a:ext cx="9144000" cy="149860"/>
          </a:xfrm>
          <a:custGeom>
            <a:avLst/>
            <a:gdLst/>
            <a:ahLst/>
            <a:cxnLst/>
            <a:rect l="l" t="t" r="r" b="b"/>
            <a:pathLst>
              <a:path w="9144000" h="149860">
                <a:moveTo>
                  <a:pt x="9144000" y="149351"/>
                </a:moveTo>
                <a:lnTo>
                  <a:pt x="9144000" y="0"/>
                </a:lnTo>
                <a:lnTo>
                  <a:pt x="0" y="0"/>
                </a:lnTo>
                <a:lnTo>
                  <a:pt x="0" y="149352"/>
                </a:lnTo>
                <a:lnTo>
                  <a:pt x="9144000" y="149351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398" y="1752600"/>
            <a:ext cx="9753600" cy="6204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lang="en-US" sz="3000" dirty="0">
                <a:latin typeface="Franklin Gothic Book"/>
                <a:cs typeface="Wingdings"/>
              </a:rPr>
              <a:t>Identified 2 dimensions of text that affects beg readers:  </a:t>
            </a:r>
            <a:endParaRPr lang="en-US" sz="1600" dirty="0">
              <a:latin typeface="Franklin Gothic Book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3200" dirty="0">
                <a:latin typeface="Franklin Gothic Book"/>
                <a:cs typeface="Wingdings"/>
              </a:rPr>
              <a:t>	</a:t>
            </a:r>
            <a:r>
              <a:rPr lang="en-US" sz="2400" dirty="0">
                <a:latin typeface="Franklin Gothic Book"/>
                <a:cs typeface="Wingdings"/>
              </a:rPr>
              <a:t>	 	1. # new, unique words per 100 words (</a:t>
            </a:r>
            <a:r>
              <a:rPr lang="en-US" sz="2400" u="sng" dirty="0">
                <a:latin typeface="Franklin Gothic Book"/>
                <a:cs typeface="Wingdings"/>
              </a:rPr>
              <a:t>cognitive load</a:t>
            </a:r>
            <a:r>
              <a:rPr lang="en-US" sz="2400" dirty="0">
                <a:latin typeface="Franklin Gothic Book"/>
                <a:cs typeface="Wingdings"/>
              </a:rPr>
              <a:t>)</a:t>
            </a: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r>
              <a:rPr lang="en-US" sz="2400" dirty="0">
                <a:latin typeface="Franklin Gothic Book"/>
                <a:cs typeface="Wingdings"/>
              </a:rPr>
              <a:t>Then, take those new, unique words &amp; look at </a:t>
            </a:r>
            <a:r>
              <a:rPr lang="en-US" sz="2400" u="sng" dirty="0">
                <a:latin typeface="Franklin Gothic Book"/>
                <a:cs typeface="Wingdings"/>
              </a:rPr>
              <a:t>linguistic load</a:t>
            </a:r>
            <a:r>
              <a:rPr lang="en-US" sz="2400" dirty="0">
                <a:latin typeface="Franklin Gothic Book"/>
                <a:cs typeface="Wingdings"/>
              </a:rPr>
              <a:t>:</a:t>
            </a:r>
          </a:p>
          <a:p>
            <a:pPr marL="12700" algn="ctr">
              <a:lnSpc>
                <a:spcPct val="100000"/>
              </a:lnSpc>
              <a:spcBef>
                <a:spcPts val="5"/>
              </a:spcBef>
            </a:pPr>
            <a:endParaRPr lang="en-US" sz="2800" dirty="0">
              <a:latin typeface="Franklin Gothic Book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400" dirty="0">
                <a:latin typeface="Franklin Gothic Book"/>
                <a:cs typeface="Wingdings"/>
              </a:rPr>
              <a:t>2a.  Frequency:  # </a:t>
            </a:r>
            <a:r>
              <a:rPr lang="en-US" sz="2400" dirty="0">
                <a:solidFill>
                  <a:srgbClr val="00B050"/>
                </a:solidFill>
                <a:latin typeface="Franklin Gothic Book"/>
                <a:cs typeface="Wingdings"/>
              </a:rPr>
              <a:t>HF</a:t>
            </a:r>
            <a:r>
              <a:rPr lang="en-US" sz="2400" dirty="0">
                <a:latin typeface="Franklin Gothic Book"/>
                <a:cs typeface="Wingdings"/>
              </a:rPr>
              <a:t> words (</a:t>
            </a:r>
            <a:r>
              <a:rPr lang="en-US" sz="2000" dirty="0">
                <a:latin typeface="Franklin Gothic Book"/>
                <a:cs typeface="Wingdings"/>
              </a:rPr>
              <a:t>zones 1-2</a:t>
            </a:r>
            <a:r>
              <a:rPr lang="en-US" sz="2400" dirty="0">
                <a:latin typeface="Franklin Gothic Book"/>
                <a:cs typeface="Wingdings"/>
              </a:rPr>
              <a:t>), </a:t>
            </a:r>
            <a:r>
              <a:rPr lang="en-US" sz="2400" b="1" dirty="0">
                <a:solidFill>
                  <a:srgbClr val="FFFF00"/>
                </a:solidFill>
                <a:latin typeface="Franklin Gothic Book"/>
                <a:cs typeface="Wingdings"/>
              </a:rPr>
              <a:t>moderate</a:t>
            </a:r>
            <a:r>
              <a:rPr lang="en-US" sz="2400" dirty="0">
                <a:latin typeface="Franklin Gothic Book"/>
                <a:cs typeface="Wingdings"/>
              </a:rPr>
              <a:t> (</a:t>
            </a:r>
            <a:r>
              <a:rPr lang="en-US" sz="2000" dirty="0">
                <a:latin typeface="Franklin Gothic Book"/>
                <a:cs typeface="Wingdings"/>
              </a:rPr>
              <a:t>zones 3-4</a:t>
            </a:r>
            <a:r>
              <a:rPr lang="en-US" sz="2400" dirty="0">
                <a:latin typeface="Franklin Gothic Book"/>
                <a:cs typeface="Wingdings"/>
              </a:rPr>
              <a:t>), </a:t>
            </a:r>
            <a:r>
              <a:rPr lang="en-US" sz="2400" dirty="0">
                <a:solidFill>
                  <a:srgbClr val="C00000"/>
                </a:solidFill>
                <a:latin typeface="Franklin Gothic Book"/>
                <a:cs typeface="Wingdings"/>
              </a:rPr>
              <a:t>rare</a:t>
            </a:r>
            <a:r>
              <a:rPr lang="en-US" sz="2400" dirty="0">
                <a:latin typeface="Franklin Gothic Book"/>
                <a:cs typeface="Wingdings"/>
              </a:rPr>
              <a:t> (</a:t>
            </a:r>
            <a:r>
              <a:rPr lang="en-US" sz="2000" dirty="0">
                <a:latin typeface="Franklin Gothic Book"/>
                <a:cs typeface="Wingdings"/>
              </a:rPr>
              <a:t>zones 5-6</a:t>
            </a:r>
            <a:r>
              <a:rPr lang="en-US" sz="2400" dirty="0">
                <a:latin typeface="Franklin Gothic Book"/>
                <a:cs typeface="Wingdings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2800" dirty="0">
              <a:latin typeface="Franklin Gothic Book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400" dirty="0">
                <a:latin typeface="Franklin Gothic Book"/>
                <a:cs typeface="Wingdings"/>
              </a:rPr>
              <a:t>2b.  </a:t>
            </a:r>
            <a:r>
              <a:rPr lang="en-US" sz="2400" dirty="0" err="1">
                <a:latin typeface="Franklin Gothic Book"/>
                <a:cs typeface="Wingdings"/>
              </a:rPr>
              <a:t>Decodability</a:t>
            </a:r>
            <a:r>
              <a:rPr lang="en-US" sz="2400" dirty="0">
                <a:latin typeface="Franklin Gothic Book"/>
                <a:cs typeface="Wingdings"/>
              </a:rPr>
              <a:t> of words in zones sorted into categories: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400" dirty="0">
                <a:latin typeface="Franklin Gothic Book"/>
                <a:cs typeface="Wingdings"/>
              </a:rPr>
              <a:t>			</a:t>
            </a:r>
            <a:r>
              <a:rPr lang="en-US" sz="2200" dirty="0">
                <a:latin typeface="Franklin Gothic Book"/>
                <a:cs typeface="Wingdings"/>
              </a:rPr>
              <a:t>- 1-3 graph/</a:t>
            </a:r>
            <a:r>
              <a:rPr lang="en-US" sz="2200" dirty="0" err="1">
                <a:latin typeface="Franklin Gothic Book"/>
                <a:cs typeface="Wingdings"/>
              </a:rPr>
              <a:t>phon</a:t>
            </a:r>
            <a:r>
              <a:rPr lang="en-US" sz="2200" dirty="0">
                <a:latin typeface="Franklin Gothic Book"/>
                <a:cs typeface="Wingdings"/>
              </a:rPr>
              <a:t> 1:1 (</a:t>
            </a:r>
            <a:r>
              <a:rPr lang="en-US" sz="2200" i="1" dirty="0">
                <a:latin typeface="Franklin Gothic Book"/>
                <a:cs typeface="Wingdings"/>
              </a:rPr>
              <a:t>at, go</a:t>
            </a:r>
            <a:r>
              <a:rPr lang="en-US" sz="2200" dirty="0">
                <a:latin typeface="Franklin Gothic Book"/>
                <a:cs typeface="Wingdings"/>
              </a:rPr>
              <a:t>)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latin typeface="Franklin Gothic Book"/>
                <a:cs typeface="Wingdings"/>
              </a:rPr>
              <a:t>			- 4-5 vowel digraphs (</a:t>
            </a:r>
            <a:r>
              <a:rPr lang="en-US" sz="2200" i="1" dirty="0">
                <a:latin typeface="Franklin Gothic Book"/>
                <a:cs typeface="Wingdings"/>
              </a:rPr>
              <a:t>ate, eat</a:t>
            </a:r>
            <a:r>
              <a:rPr lang="en-US" sz="2200" dirty="0">
                <a:latin typeface="Franklin Gothic Book"/>
                <a:cs typeface="Wingdings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2200" dirty="0">
              <a:latin typeface="Franklin Gothic Book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latin typeface="Franklin Gothic Book"/>
                <a:cs typeface="Wingdings"/>
              </a:rPr>
              <a:t>			- 6-7 r-con &amp; diphthongs (</a:t>
            </a:r>
            <a:r>
              <a:rPr lang="en-US" sz="2200" i="1" dirty="0">
                <a:latin typeface="Franklin Gothic Book"/>
                <a:cs typeface="Wingdings"/>
              </a:rPr>
              <a:t>oar, owl</a:t>
            </a:r>
            <a:r>
              <a:rPr lang="en-US" sz="2200" dirty="0">
                <a:latin typeface="Franklin Gothic Book"/>
                <a:cs typeface="Wingdings"/>
              </a:rPr>
              <a:t>)     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latin typeface="Franklin Gothic Book"/>
                <a:cs typeface="Wingdings"/>
              </a:rPr>
              <a:t>			- 8-9 polysyllabic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2400" spc="-40" dirty="0">
              <a:solidFill>
                <a:srgbClr val="313131"/>
              </a:solidFill>
              <a:latin typeface="Franklin Gothic Book"/>
              <a:cs typeface="Franklin Gothic Book"/>
            </a:endParaRPr>
          </a:p>
          <a:p>
            <a:pPr marL="355600" marR="5080" indent="-342900">
              <a:lnSpc>
                <a:spcPts val="2590"/>
              </a:lnSpc>
            </a:pPr>
            <a:endParaRPr lang="en-US" sz="2400" spc="-40" dirty="0">
              <a:solidFill>
                <a:srgbClr val="313131"/>
              </a:solidFill>
              <a:latin typeface="Franklin Gothic Book"/>
              <a:cs typeface="Franklin Gothic Book"/>
            </a:endParaRPr>
          </a:p>
          <a:p>
            <a:pPr marL="355600" marR="5080" indent="-342900">
              <a:lnSpc>
                <a:spcPts val="2590"/>
              </a:lnSpc>
            </a:pPr>
            <a:endParaRPr lang="en-US" sz="2400" spc="-40" dirty="0">
              <a:solidFill>
                <a:srgbClr val="313131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 dirty="0">
              <a:latin typeface="Franklin Gothic Book"/>
              <a:cs typeface="Franklin Gothic Book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768592-E11F-EE88-3AEC-CF5A593BECAB}"/>
              </a:ext>
            </a:extLst>
          </p:cNvPr>
          <p:cNvSpPr/>
          <p:nvPr/>
        </p:nvSpPr>
        <p:spPr>
          <a:xfrm>
            <a:off x="1378711" y="304800"/>
            <a:ext cx="73009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Heibert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, 2005, </a:t>
            </a:r>
            <a:r>
              <a:rPr lang="en-US" sz="48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ESJ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; 2009 </a:t>
            </a:r>
            <a:endParaRPr lang="en-US" sz="4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8790F8-A931-37C7-8ADB-8CD20AB2F60A}"/>
              </a:ext>
            </a:extLst>
          </p:cNvPr>
          <p:cNvSpPr txBox="1"/>
          <p:nvPr/>
        </p:nvSpPr>
        <p:spPr>
          <a:xfrm rot="2126863">
            <a:off x="5817656" y="5581565"/>
            <a:ext cx="333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Harlow Solid Italic" panose="04030604020F02020D02" pitchFamily="82" charset="0"/>
              </a:rPr>
              <a:t>Remember these breakdowns!  </a:t>
            </a:r>
          </a:p>
        </p:txBody>
      </p:sp>
      <p:sp>
        <p:nvSpPr>
          <p:cNvPr id="5" name="Moon 4">
            <a:extLst>
              <a:ext uri="{FF2B5EF4-FFF2-40B4-BE49-F238E27FC236}">
                <a16:creationId xmlns:a16="http://schemas.microsoft.com/office/drawing/2014/main" id="{B3CD0F8B-E1FE-36E8-5FBF-FA3162D92BE7}"/>
              </a:ext>
            </a:extLst>
          </p:cNvPr>
          <p:cNvSpPr/>
          <p:nvPr/>
        </p:nvSpPr>
        <p:spPr>
          <a:xfrm rot="10800000">
            <a:off x="5791199" y="4750022"/>
            <a:ext cx="118907" cy="1682269"/>
          </a:xfrm>
          <a:prstGeom prst="mo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41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198" y="1530558"/>
            <a:ext cx="9144000" cy="149860"/>
          </a:xfrm>
          <a:custGeom>
            <a:avLst/>
            <a:gdLst/>
            <a:ahLst/>
            <a:cxnLst/>
            <a:rect l="l" t="t" r="r" b="b"/>
            <a:pathLst>
              <a:path w="9144000" h="149860">
                <a:moveTo>
                  <a:pt x="9144000" y="149351"/>
                </a:moveTo>
                <a:lnTo>
                  <a:pt x="9144000" y="0"/>
                </a:lnTo>
                <a:lnTo>
                  <a:pt x="0" y="0"/>
                </a:lnTo>
                <a:lnTo>
                  <a:pt x="0" y="149352"/>
                </a:lnTo>
                <a:lnTo>
                  <a:pt x="9144000" y="149351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919" y="1595549"/>
            <a:ext cx="9596635" cy="7096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800" i="1" dirty="0">
                <a:latin typeface="Franklin Gothic Book"/>
                <a:cs typeface="Wingdings"/>
              </a:rPr>
              <a:t>Count new unique words appearing in 100 words.  </a:t>
            </a:r>
            <a:r>
              <a:rPr lang="en-US" sz="2800" i="1" dirty="0">
                <a:solidFill>
                  <a:srgbClr val="00B0F0"/>
                </a:solidFill>
                <a:latin typeface="Franklin Gothic Book"/>
                <a:cs typeface="Wingdings"/>
              </a:rPr>
              <a:t>(n=54)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dirty="0">
                <a:latin typeface="Franklin Gothic Book"/>
                <a:cs typeface="Wingdings"/>
              </a:rPr>
              <a:t>Nat is at school.  Nat sat.  What does Nat have?  Nat has Sam.  Nat does not have Sam!</a:t>
            </a: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lain"/>
            </a:pPr>
            <a:r>
              <a:rPr lang="en-US" sz="1600" b="1" dirty="0">
                <a:solidFill>
                  <a:srgbClr val="00B0F0"/>
                </a:solidFill>
                <a:latin typeface="Franklin Gothic Book"/>
                <a:cs typeface="Wingdings"/>
              </a:rPr>
              <a:t>2     3       4                     5        6           7                  8                     9      10                            11            </a:t>
            </a:r>
            <a:endParaRPr lang="en-US" sz="1200" b="1" dirty="0">
              <a:solidFill>
                <a:srgbClr val="00B0F0"/>
              </a:solidFill>
              <a:latin typeface="Franklin Gothic Book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dirty="0">
                <a:latin typeface="Franklin Gothic Book"/>
                <a:cs typeface="Wingdings"/>
              </a:rPr>
              <a:t> Sam sat.  Sam is with Pam.  Look!  Sam can read.  Can Nat?  Nat can.  Nat and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dirty="0">
                <a:latin typeface="Franklin Gothic Book"/>
                <a:cs typeface="Wingdings"/>
              </a:rPr>
              <a:t>                               </a:t>
            </a:r>
            <a:r>
              <a:rPr lang="en-US" sz="1600" b="1" dirty="0">
                <a:solidFill>
                  <a:srgbClr val="00B0F0"/>
                </a:solidFill>
                <a:latin typeface="Franklin Gothic Book"/>
                <a:cs typeface="Wingdings"/>
              </a:rPr>
              <a:t>12      13         14                   15                                                                     16</a:t>
            </a:r>
            <a:endParaRPr lang="en-US" sz="1600" b="1" dirty="0">
              <a:latin typeface="Franklin Gothic Book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dirty="0">
                <a:latin typeface="Franklin Gothic Book"/>
                <a:cs typeface="Wingdings"/>
              </a:rPr>
              <a:t> Sam like school.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            </a:t>
            </a: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17        18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Why do we have rules at school?  Rules can help us get along.  Rules can help us stay safe.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19     20   21                 22    23                                               24    25  26       27                                                   28   29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We raise our hands.  We listen quietly.  We obey safety rules.  We let everyone play.  What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          </a:t>
            </a: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30    31    32                       33         34                     35     36                                37        38            39         40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are your school rules?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 41       42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1600" b="1" spc="-40" dirty="0">
              <a:solidFill>
                <a:srgbClr val="00B0F0"/>
              </a:solidFill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Pip sits. Pip looks.  Pip can jump! Pip is out.  Go Pip!  Pip looks up.  It is very big.  Pip can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6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  </a:t>
            </a: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43   44             45                              46               47 48       49                                  50    51      52    53   </a:t>
            </a:r>
            <a:r>
              <a:rPr lang="en-US" sz="1600" b="1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  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look down. Pip…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           </a:t>
            </a: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54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	</a:t>
            </a:r>
          </a:p>
          <a:p>
            <a:pPr marL="355600" marR="5080" indent="-342900">
              <a:lnSpc>
                <a:spcPts val="2590"/>
              </a:lnSpc>
            </a:pPr>
            <a:endParaRPr lang="en-US" sz="2400" spc="-40" dirty="0">
              <a:solidFill>
                <a:srgbClr val="313131"/>
              </a:solidFill>
              <a:latin typeface="Franklin Gothic Book"/>
              <a:cs typeface="Franklin Gothic Book"/>
            </a:endParaRPr>
          </a:p>
          <a:p>
            <a:pPr marL="355600" marR="5080" indent="-342900">
              <a:lnSpc>
                <a:spcPts val="2590"/>
              </a:lnSpc>
            </a:pPr>
            <a:endParaRPr lang="en-US" sz="2400" spc="-40" dirty="0">
              <a:solidFill>
                <a:srgbClr val="313131"/>
              </a:solidFill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 dirty="0">
              <a:latin typeface="Franklin Gothic Book"/>
              <a:cs typeface="Franklin Gothic Book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768592-E11F-EE88-3AEC-CF5A593BECAB}"/>
              </a:ext>
            </a:extLst>
          </p:cNvPr>
          <p:cNvSpPr/>
          <p:nvPr/>
        </p:nvSpPr>
        <p:spPr>
          <a:xfrm>
            <a:off x="634919" y="304800"/>
            <a:ext cx="87885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 a 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ew, Unique Word?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1ACEA-E58C-8952-28C0-CAB4356F90CE}"/>
              </a:ext>
            </a:extLst>
          </p:cNvPr>
          <p:cNvSpPr txBox="1"/>
          <p:nvPr/>
        </p:nvSpPr>
        <p:spPr>
          <a:xfrm>
            <a:off x="1143001" y="7086600"/>
            <a:ext cx="8529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Nat and Sam. Rules at School. Go, Pip!  (pp.- 7-34). (2017)  Wonders Literature Anthology Grade 1.1  NY:  Mc 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3635621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198" y="1530558"/>
            <a:ext cx="9144000" cy="149860"/>
          </a:xfrm>
          <a:custGeom>
            <a:avLst/>
            <a:gdLst/>
            <a:ahLst/>
            <a:cxnLst/>
            <a:rect l="l" t="t" r="r" b="b"/>
            <a:pathLst>
              <a:path w="9144000" h="149860">
                <a:moveTo>
                  <a:pt x="9144000" y="149351"/>
                </a:moveTo>
                <a:lnTo>
                  <a:pt x="9144000" y="0"/>
                </a:lnTo>
                <a:lnTo>
                  <a:pt x="0" y="0"/>
                </a:lnTo>
                <a:lnTo>
                  <a:pt x="0" y="149352"/>
                </a:lnTo>
                <a:lnTo>
                  <a:pt x="9144000" y="149351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5010" y="1553749"/>
            <a:ext cx="9347519" cy="4814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3000" i="1" dirty="0">
                <a:latin typeface="Franklin Gothic Book"/>
                <a:cs typeface="Wingdings"/>
              </a:rPr>
              <a:t>Count new, unique words in next 100 words.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1400" i="1" dirty="0">
              <a:solidFill>
                <a:srgbClr val="00B0F0"/>
              </a:solidFill>
              <a:latin typeface="Franklin Gothic Book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…will go in.  Will this hat fit Pip?  It will!  Pip will go here.  Pip can look.  Where will Pip go? 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    1       </a:t>
            </a:r>
            <a:r>
              <a:rPr lang="en-US" sz="1600" b="1" spc="-40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</a:rPr>
              <a:t>1</a:t>
            </a: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   </a:t>
            </a:r>
            <a:r>
              <a:rPr lang="en-US" sz="1600" b="1" spc="-40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</a:rPr>
              <a:t>2</a:t>
            </a: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                 2     3      4      </a:t>
            </a:r>
            <a:r>
              <a:rPr lang="en-US" sz="1600" b="1" spc="-40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</a:rPr>
              <a:t>3</a:t>
            </a: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       5     </a:t>
            </a:r>
            <a:r>
              <a:rPr lang="en-US" sz="1600" b="1" spc="-40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</a:rPr>
              <a:t>4 </a:t>
            </a: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                            6                       </a:t>
            </a:r>
            <a:r>
              <a:rPr lang="en-US" sz="1600" b="1" spc="-40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</a:rPr>
              <a:t>5</a:t>
            </a: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        </a:t>
            </a:r>
            <a:r>
              <a:rPr lang="en-US" sz="1600" b="1" spc="-40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</a:rPr>
              <a:t>6   </a:t>
            </a: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           7     </a:t>
            </a:r>
            <a:r>
              <a:rPr lang="en-US" sz="20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           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Pip will go home! 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6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                             </a:t>
            </a: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8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I live in the country.  I live in a house.  Not many people live near us.  I live in the city.  I live in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9   10   </a:t>
            </a:r>
            <a:r>
              <a:rPr lang="en-US" sz="1600" b="1" spc="-40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</a:rPr>
              <a:t>7 </a:t>
            </a: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   11        12                        13   14              </a:t>
            </a:r>
            <a:r>
              <a:rPr lang="en-US" sz="1600" b="1" spc="-40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</a:rPr>
              <a:t>8 </a:t>
            </a: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      15          16                 17    18                               19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a big building.  Lots of people live here.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     </a:t>
            </a:r>
            <a:r>
              <a:rPr lang="en-US" sz="1600" b="1" spc="-40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</a:rPr>
              <a:t>9</a:t>
            </a:r>
            <a:r>
              <a:rPr lang="en-US" sz="20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         </a:t>
            </a: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20         21     22                            23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I live in the country.  I play in my yard.  Lots of kids play with me.  I live in the city.  I play in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                                       </a:t>
            </a: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 </a:t>
            </a:r>
            <a:r>
              <a:rPr lang="en-US" sz="1600" b="1" spc="-40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</a:rPr>
              <a:t>10</a:t>
            </a: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          24    25                        26                27     28                         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the playground.  Lots of kids play with me. 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                 </a:t>
            </a: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29  </a:t>
            </a:r>
            <a:r>
              <a:rPr lang="en-US" sz="20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                              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I live in the country.  My school is far away.  I…</a:t>
            </a:r>
            <a:r>
              <a:rPr lang="en-US" sz="1600" b="1" dirty="0">
                <a:solidFill>
                  <a:srgbClr val="00B0F0"/>
                </a:solidFill>
                <a:latin typeface="Franklin Gothic Book"/>
                <a:cs typeface="Franklin Gothic Book"/>
              </a:rPr>
              <a:t>	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600" b="1" dirty="0">
                <a:solidFill>
                  <a:srgbClr val="00B0F0"/>
                </a:solidFill>
                <a:latin typeface="Franklin Gothic Book"/>
                <a:cs typeface="Franklin Gothic Book"/>
              </a:rPr>
              <a:t>                                                    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</a:rPr>
              <a:t>11</a:t>
            </a:r>
            <a:r>
              <a:rPr lang="en-US" sz="1600" b="1" dirty="0">
                <a:solidFill>
                  <a:srgbClr val="00B0F0"/>
                </a:solidFill>
                <a:latin typeface="Franklin Gothic Book"/>
                <a:cs typeface="Franklin Gothic Book"/>
              </a:rPr>
              <a:t>   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</a:rPr>
              <a:t>12</a:t>
            </a:r>
            <a:r>
              <a:rPr lang="en-US" sz="1600" b="1" dirty="0">
                <a:solidFill>
                  <a:srgbClr val="00B0F0"/>
                </a:solidFill>
                <a:latin typeface="Franklin Gothic Book"/>
                <a:cs typeface="Franklin Gothic Book"/>
              </a:rPr>
              <a:t> 30   31 					</a:t>
            </a:r>
            <a:r>
              <a:rPr lang="en-US" sz="1200" b="1" dirty="0">
                <a:solidFill>
                  <a:srgbClr val="00B0F0"/>
                </a:solidFill>
                <a:latin typeface="Franklin Gothic Book"/>
                <a:cs typeface="Franklin Gothic Book"/>
              </a:rPr>
              <a:t>               </a:t>
            </a:r>
            <a:endParaRPr sz="1200" b="1" dirty="0">
              <a:solidFill>
                <a:srgbClr val="00B0F0"/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768592-E11F-EE88-3AEC-CF5A593BECAB}"/>
              </a:ext>
            </a:extLst>
          </p:cNvPr>
          <p:cNvSpPr/>
          <p:nvPr/>
        </p:nvSpPr>
        <p:spPr>
          <a:xfrm>
            <a:off x="634919" y="304800"/>
            <a:ext cx="87885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 a 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ew, Unique Word?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28F15-96A6-FA03-AE99-FC2F0FF80744}"/>
              </a:ext>
            </a:extLst>
          </p:cNvPr>
          <p:cNvSpPr txBox="1"/>
          <p:nvPr/>
        </p:nvSpPr>
        <p:spPr>
          <a:xfrm>
            <a:off x="1179443" y="7329100"/>
            <a:ext cx="8529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Go, Pip! &amp; I Live Here (pp. 34-47).  (2017). Wonders Literature Anthology Grade 1.1  NY:  Mc Graw-Hill Education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6A834-5A82-99BF-1152-7B96814BBD9A}"/>
              </a:ext>
            </a:extLst>
          </p:cNvPr>
          <p:cNvSpPr txBox="1"/>
          <p:nvPr/>
        </p:nvSpPr>
        <p:spPr>
          <a:xfrm>
            <a:off x="5791198" y="5744747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  <a:latin typeface="Franklin Gothic Book"/>
                <a:cs typeface="Wingdings"/>
              </a:rPr>
              <a:t>(n=31 </a:t>
            </a:r>
            <a:r>
              <a:rPr lang="en-US" b="1" i="1" u="sng" dirty="0">
                <a:solidFill>
                  <a:srgbClr val="00B0F0"/>
                </a:solidFill>
                <a:latin typeface="Franklin Gothic Book"/>
                <a:cs typeface="Wingdings"/>
              </a:rPr>
              <a:t>new</a:t>
            </a:r>
            <a:r>
              <a:rPr lang="en-US" i="1" dirty="0">
                <a:solidFill>
                  <a:srgbClr val="00B0F0"/>
                </a:solidFill>
                <a:latin typeface="Franklin Gothic Book"/>
                <a:cs typeface="Wingdings"/>
              </a:rPr>
              <a:t>, unique words;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Wingdings"/>
              </a:rPr>
              <a:t>12 used in previous text,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Wingdings"/>
                <a:sym typeface="Wingdings" panose="05000000000000000000" pitchFamily="2" charset="2"/>
              </a:rPr>
              <a:t>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Wingdings"/>
              </a:rPr>
              <a:t>43 unique words,)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68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198" y="1530558"/>
            <a:ext cx="9144000" cy="149860"/>
          </a:xfrm>
          <a:custGeom>
            <a:avLst/>
            <a:gdLst/>
            <a:ahLst/>
            <a:cxnLst/>
            <a:rect l="l" t="t" r="r" b="b"/>
            <a:pathLst>
              <a:path w="9144000" h="149860">
                <a:moveTo>
                  <a:pt x="9144000" y="149351"/>
                </a:moveTo>
                <a:lnTo>
                  <a:pt x="9144000" y="0"/>
                </a:lnTo>
                <a:lnTo>
                  <a:pt x="0" y="0"/>
                </a:lnTo>
                <a:lnTo>
                  <a:pt x="0" y="149352"/>
                </a:lnTo>
                <a:lnTo>
                  <a:pt x="9144000" y="149351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5010" y="1553749"/>
            <a:ext cx="9347519" cy="5152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3000" i="1" dirty="0">
                <a:latin typeface="Franklin Gothic Book"/>
                <a:cs typeface="Wingdings"/>
              </a:rPr>
              <a:t>Count new, unique words in next 100 words.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1600" b="1" i="1" dirty="0">
              <a:solidFill>
                <a:srgbClr val="00B0F0"/>
              </a:solidFill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dirty="0">
                <a:latin typeface="Franklin Gothic Book"/>
                <a:cs typeface="Franklin Gothic Book"/>
              </a:rPr>
              <a:t>…ride </a:t>
            </a:r>
            <a:r>
              <a:rPr lang="en-US" sz="20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the bus.  I live in the city.  My school is near my home.  My mom walks with me. 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      </a:t>
            </a: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1       </a:t>
            </a:r>
            <a:r>
              <a:rPr lang="en-US" sz="1600" b="1" spc="-40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</a:rPr>
              <a:t>1       </a:t>
            </a: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2</a:t>
            </a:r>
            <a:r>
              <a:rPr lang="en-US" sz="1600" b="1" spc="-40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</a:rPr>
              <a:t>      2   3    4             5        6        7         8      </a:t>
            </a: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3</a:t>
            </a:r>
            <a:r>
              <a:rPr lang="en-US" sz="1600" b="1" spc="-40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</a:rPr>
              <a:t>        9       </a:t>
            </a:r>
            <a:r>
              <a:rPr lang="en-US" sz="1600" b="1" spc="-40" dirty="0">
                <a:solidFill>
                  <a:srgbClr val="00B0F0"/>
                </a:solidFill>
                <a:latin typeface="Franklin Gothic Book"/>
                <a:cs typeface="Franklin Gothic Book"/>
              </a:rPr>
              <a:t>4                       5             6    </a:t>
            </a:r>
            <a:r>
              <a:rPr lang="en-US" sz="1600" b="1" spc="-40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</a:rPr>
              <a:t>10        11</a:t>
            </a:r>
            <a:endParaRPr lang="en-US" sz="2000" b="1" spc="-40" dirty="0">
              <a:solidFill>
                <a:schemeClr val="accent2">
                  <a:lumMod val="75000"/>
                </a:schemeClr>
              </a:solidFill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spc="-40" dirty="0">
                <a:solidFill>
                  <a:srgbClr val="313131"/>
                </a:solidFill>
                <a:latin typeface="Franklin Gothic Book"/>
                <a:cs typeface="Franklin Gothic Book"/>
              </a:rPr>
              <a:t>Where do you live?  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lang="en-US" sz="1600" b="1" dirty="0">
                <a:solidFill>
                  <a:srgbClr val="00B0F0"/>
                </a:solidFill>
                <a:latin typeface="Franklin Gothic Book"/>
                <a:cs typeface="Franklin Gothic Book"/>
              </a:rPr>
              <a:t>       7       8     9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dirty="0">
                <a:latin typeface="Franklin Gothic Book"/>
                <a:cs typeface="Franklin Gothic Book"/>
              </a:rPr>
              <a:t>Flip is my pet. Flip is big.  Flip can not go in.  Flip is sad.  Flip pulls me in.  Flip and I go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dirty="0">
                <a:latin typeface="Franklin Gothic Book"/>
                <a:cs typeface="Franklin Gothic Book"/>
              </a:rPr>
              <a:t>  </a:t>
            </a:r>
            <a:r>
              <a:rPr lang="en-US" sz="1600" b="1" dirty="0">
                <a:solidFill>
                  <a:srgbClr val="00B0F0"/>
                </a:solidFill>
                <a:latin typeface="Franklin Gothic Book"/>
                <a:cs typeface="Franklin Gothic Book"/>
              </a:rPr>
              <a:t>10               11                 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</a:rPr>
              <a:t>12                 13   14  15                       </a:t>
            </a:r>
            <a:r>
              <a:rPr lang="en-US" sz="1600" b="1" dirty="0">
                <a:solidFill>
                  <a:srgbClr val="00B0F0"/>
                </a:solidFill>
                <a:latin typeface="Franklin Gothic Book"/>
                <a:cs typeface="Franklin Gothic Book"/>
              </a:rPr>
              <a:t>12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</a:rPr>
              <a:t>                </a:t>
            </a:r>
            <a:r>
              <a:rPr lang="en-US" sz="1600" b="1" dirty="0">
                <a:solidFill>
                  <a:srgbClr val="00B0F0"/>
                </a:solidFill>
                <a:latin typeface="Franklin Gothic Book"/>
                <a:cs typeface="Franklin Gothic Book"/>
              </a:rPr>
              <a:t>13 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</a:rPr>
              <a:t>                            16  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dirty="0">
                <a:latin typeface="Franklin Gothic Book"/>
                <a:cs typeface="Franklin Gothic Book"/>
              </a:rPr>
              <a:t>to class.  Flip sits.  Be good, Flip!  Flip likes class.  The kids like Flip. Miss Black is mad.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600" dirty="0">
                <a:latin typeface="Franklin Gothic Book"/>
                <a:cs typeface="Franklin Gothic Book"/>
              </a:rPr>
              <a:t> </a:t>
            </a:r>
            <a:r>
              <a:rPr lang="en-US" sz="1600" b="1" dirty="0">
                <a:solidFill>
                  <a:srgbClr val="00B0F0"/>
                </a:solidFill>
                <a:latin typeface="Franklin Gothic Book"/>
                <a:cs typeface="Franklin Gothic Book"/>
              </a:rPr>
              <a:t>14    15                16      17     18                           19                              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</a:rPr>
              <a:t>17 </a:t>
            </a:r>
            <a:r>
              <a:rPr lang="en-US" sz="1600" b="1" dirty="0">
                <a:solidFill>
                  <a:srgbClr val="00B0F0"/>
                </a:solidFill>
                <a:latin typeface="Franklin Gothic Book"/>
                <a:cs typeface="Franklin Gothic Book"/>
              </a:rPr>
              <a:t>   20                  21     22           23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dirty="0">
                <a:latin typeface="Franklin Gothic Book"/>
                <a:cs typeface="Franklin Gothic Book"/>
              </a:rPr>
              <a:t>Sit down, Flip.  Look at Miss Black.  Flip has a plan.  Flip did it!  The class claps.  Can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b="1" dirty="0">
                <a:latin typeface="Franklin Gothic Book"/>
                <a:cs typeface="Franklin Gothic Book"/>
              </a:rPr>
              <a:t>  </a:t>
            </a:r>
            <a:r>
              <a:rPr lang="en-US" sz="1600" b="1" dirty="0">
                <a:solidFill>
                  <a:srgbClr val="00B0F0"/>
                </a:solidFill>
                <a:latin typeface="Franklin Gothic Book"/>
                <a:cs typeface="Franklin Gothic Book"/>
              </a:rPr>
              <a:t>24   25                   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</a:rPr>
              <a:t>18</a:t>
            </a:r>
            <a:r>
              <a:rPr lang="en-US" sz="1600" b="1" dirty="0">
                <a:solidFill>
                  <a:srgbClr val="00B0F0"/>
                </a:solidFill>
                <a:latin typeface="Franklin Gothic Book"/>
                <a:cs typeface="Franklin Gothic Book"/>
              </a:rPr>
              <a:t>   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</a:rPr>
              <a:t>19  </a:t>
            </a:r>
            <a:r>
              <a:rPr lang="en-US" sz="1600" b="1" dirty="0">
                <a:solidFill>
                  <a:srgbClr val="00B0F0"/>
                </a:solidFill>
                <a:latin typeface="Franklin Gothic Book"/>
                <a:cs typeface="Franklin Gothic Book"/>
              </a:rPr>
              <a:t>                                    26 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</a:rPr>
              <a:t>20   </a:t>
            </a:r>
            <a:r>
              <a:rPr lang="en-US" sz="1600" b="1" dirty="0">
                <a:solidFill>
                  <a:srgbClr val="00B0F0"/>
                </a:solidFill>
                <a:latin typeface="Franklin Gothic Book"/>
                <a:cs typeface="Franklin Gothic Book"/>
              </a:rPr>
              <a:t>27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Franklin Gothic Book"/>
              </a:rPr>
              <a:t> </a:t>
            </a:r>
            <a:r>
              <a:rPr lang="en-US" sz="1600" b="1" dirty="0">
                <a:solidFill>
                  <a:srgbClr val="00B0F0"/>
                </a:solidFill>
                <a:latin typeface="Franklin Gothic Book"/>
                <a:cs typeface="Franklin Gothic Book"/>
              </a:rPr>
              <a:t>              28  </a:t>
            </a:r>
            <a:r>
              <a:rPr lang="en-US" sz="1600" b="1" dirty="0">
                <a:solidFill>
                  <a:srgbClr val="C00000"/>
                </a:solidFill>
                <a:latin typeface="Franklin Gothic Book"/>
                <a:cs typeface="Franklin Gothic Book"/>
              </a:rPr>
              <a:t>21</a:t>
            </a:r>
            <a:r>
              <a:rPr lang="en-US" sz="1600" b="1" dirty="0">
                <a:solidFill>
                  <a:srgbClr val="00B0F0"/>
                </a:solidFill>
                <a:latin typeface="Franklin Gothic Book"/>
                <a:cs typeface="Franklin Gothic Book"/>
              </a:rPr>
              <a:t>                          29          </a:t>
            </a:r>
            <a:r>
              <a:rPr lang="en-US" sz="1600" b="1" dirty="0">
                <a:solidFill>
                  <a:srgbClr val="C00000"/>
                </a:solidFill>
                <a:latin typeface="Franklin Gothic Book"/>
                <a:cs typeface="Franklin Gothic Book"/>
              </a:rPr>
              <a:t>22 </a:t>
            </a:r>
            <a:r>
              <a:rPr lang="en-US" sz="1600" b="1" dirty="0">
                <a:solidFill>
                  <a:srgbClr val="00B0F0"/>
                </a:solidFill>
                <a:latin typeface="Franklin Gothic Book"/>
                <a:cs typeface="Franklin Gothic Book"/>
              </a:rPr>
              <a:t>                          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dirty="0">
                <a:latin typeface="Franklin Gothic Book"/>
                <a:cs typeface="Franklin Gothic Book"/>
              </a:rPr>
              <a:t>Flip come back?  “Flip can,” said Miss Black.  Flip is glad!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dirty="0">
                <a:latin typeface="Franklin Gothic Book"/>
                <a:cs typeface="Franklin Gothic Book"/>
              </a:rPr>
              <a:t> </a:t>
            </a:r>
            <a:r>
              <a:rPr lang="en-US" sz="1600" b="1" dirty="0">
                <a:latin typeface="Franklin Gothic Book"/>
                <a:cs typeface="Franklin Gothic Book"/>
              </a:rPr>
              <a:t>           </a:t>
            </a:r>
            <a:r>
              <a:rPr lang="en-US" sz="1600" b="1" dirty="0">
                <a:solidFill>
                  <a:srgbClr val="00B0F0"/>
                </a:solidFill>
                <a:latin typeface="Franklin Gothic Book"/>
                <a:cs typeface="Franklin Gothic Book"/>
              </a:rPr>
              <a:t>30        31                                 32                                              33</a:t>
            </a:r>
            <a:endParaRPr lang="en-US" sz="2000" dirty="0">
              <a:solidFill>
                <a:srgbClr val="00B0F0"/>
              </a:solidFill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000" dirty="0">
                <a:latin typeface="Franklin Gothic Book"/>
                <a:cs typeface="Franklin Gothic Book"/>
              </a:rPr>
              <a:t>What do pets need?  Like all living…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600" b="1" dirty="0">
                <a:latin typeface="Franklin Gothic Book"/>
                <a:cs typeface="Franklin Gothic Book"/>
              </a:rPr>
              <a:t>     </a:t>
            </a:r>
            <a:r>
              <a:rPr lang="en-US" sz="1600" b="1" dirty="0">
                <a:solidFill>
                  <a:srgbClr val="00B0F0"/>
                </a:solidFill>
                <a:latin typeface="Franklin Gothic Book"/>
                <a:cs typeface="Franklin Gothic Book"/>
              </a:rPr>
              <a:t>34            35      36          </a:t>
            </a:r>
            <a:r>
              <a:rPr lang="en-US" sz="1600" b="1" dirty="0">
                <a:solidFill>
                  <a:srgbClr val="C00000"/>
                </a:solidFill>
                <a:latin typeface="Franklin Gothic Book"/>
                <a:cs typeface="Franklin Gothic Book"/>
              </a:rPr>
              <a:t>23    </a:t>
            </a:r>
            <a:r>
              <a:rPr lang="en-US" sz="1600" b="1" dirty="0">
                <a:solidFill>
                  <a:srgbClr val="00B0F0"/>
                </a:solidFill>
                <a:latin typeface="Franklin Gothic Book"/>
                <a:cs typeface="Franklin Gothic Book"/>
              </a:rPr>
              <a:t>37    38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600" b="1" dirty="0">
                <a:latin typeface="Franklin Gothic Book"/>
                <a:cs typeface="Franklin Gothic Book"/>
              </a:rPr>
              <a:t>									</a:t>
            </a:r>
            <a:endParaRPr sz="1200" b="1" dirty="0">
              <a:latin typeface="Franklin Gothic Book"/>
              <a:cs typeface="Franklin Gothic Book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768592-E11F-EE88-3AEC-CF5A593BECAB}"/>
              </a:ext>
            </a:extLst>
          </p:cNvPr>
          <p:cNvSpPr/>
          <p:nvPr/>
        </p:nvSpPr>
        <p:spPr>
          <a:xfrm>
            <a:off x="634919" y="304800"/>
            <a:ext cx="87885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 a 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ew, Unique Word?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28F15-96A6-FA03-AE99-FC2F0FF80744}"/>
              </a:ext>
            </a:extLst>
          </p:cNvPr>
          <p:cNvSpPr txBox="1"/>
          <p:nvPr/>
        </p:nvSpPr>
        <p:spPr>
          <a:xfrm>
            <a:off x="1143001" y="7086600"/>
            <a:ext cx="8529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 Live Here &amp; Flip (pp. 47-61). (2017). Wonders Literature Anthology Grade 1.1  NY:  Mc Graw-Hill Education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96381-9E86-9E77-5510-FCC649BA81A7}"/>
              </a:ext>
            </a:extLst>
          </p:cNvPr>
          <p:cNvSpPr txBox="1"/>
          <p:nvPr/>
        </p:nvSpPr>
        <p:spPr>
          <a:xfrm>
            <a:off x="5791198" y="5744747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  <a:latin typeface="Franklin Gothic Book"/>
                <a:cs typeface="Wingdings"/>
              </a:rPr>
              <a:t>(n=38 </a:t>
            </a:r>
            <a:r>
              <a:rPr lang="en-US" b="1" i="1" u="sng" dirty="0">
                <a:solidFill>
                  <a:srgbClr val="00B0F0"/>
                </a:solidFill>
                <a:latin typeface="Franklin Gothic Book"/>
                <a:cs typeface="Wingdings"/>
              </a:rPr>
              <a:t>new</a:t>
            </a:r>
            <a:r>
              <a:rPr lang="en-US" i="1" dirty="0">
                <a:solidFill>
                  <a:srgbClr val="00B0F0"/>
                </a:solidFill>
                <a:latin typeface="Franklin Gothic Book"/>
                <a:cs typeface="Wingdings"/>
              </a:rPr>
              <a:t>, unique words;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Franklin Gothic Book"/>
                <a:cs typeface="Wingdings"/>
              </a:rPr>
              <a:t>61 unique words, 23 used in previous text)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90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7BD77F4-F455-EC4F-B09C-8A190ACB4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763830"/>
              </p:ext>
            </p:extLst>
          </p:nvPr>
        </p:nvGraphicFramePr>
        <p:xfrm>
          <a:off x="685800" y="402798"/>
          <a:ext cx="8458200" cy="528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406">
                  <a:extLst>
                    <a:ext uri="{9D8B030D-6E8A-4147-A177-3AD203B41FA5}">
                      <a16:colId xmlns:a16="http://schemas.microsoft.com/office/drawing/2014/main" val="2092689612"/>
                    </a:ext>
                  </a:extLst>
                </a:gridCol>
                <a:gridCol w="847954">
                  <a:extLst>
                    <a:ext uri="{9D8B030D-6E8A-4147-A177-3AD203B41FA5}">
                      <a16:colId xmlns:a16="http://schemas.microsoft.com/office/drawing/2014/main" val="1540593983"/>
                    </a:ext>
                  </a:extLst>
                </a:gridCol>
                <a:gridCol w="847954">
                  <a:extLst>
                    <a:ext uri="{9D8B030D-6E8A-4147-A177-3AD203B41FA5}">
                      <a16:colId xmlns:a16="http://schemas.microsoft.com/office/drawing/2014/main" val="2894627558"/>
                    </a:ext>
                  </a:extLst>
                </a:gridCol>
                <a:gridCol w="847954">
                  <a:extLst>
                    <a:ext uri="{9D8B030D-6E8A-4147-A177-3AD203B41FA5}">
                      <a16:colId xmlns:a16="http://schemas.microsoft.com/office/drawing/2014/main" val="2923068295"/>
                    </a:ext>
                  </a:extLst>
                </a:gridCol>
                <a:gridCol w="847954">
                  <a:extLst>
                    <a:ext uri="{9D8B030D-6E8A-4147-A177-3AD203B41FA5}">
                      <a16:colId xmlns:a16="http://schemas.microsoft.com/office/drawing/2014/main" val="2527416518"/>
                    </a:ext>
                  </a:extLst>
                </a:gridCol>
                <a:gridCol w="1174090">
                  <a:extLst>
                    <a:ext uri="{9D8B030D-6E8A-4147-A177-3AD203B41FA5}">
                      <a16:colId xmlns:a16="http://schemas.microsoft.com/office/drawing/2014/main" val="2261254683"/>
                    </a:ext>
                  </a:extLst>
                </a:gridCol>
                <a:gridCol w="1478888">
                  <a:extLst>
                    <a:ext uri="{9D8B030D-6E8A-4147-A177-3AD203B41FA5}">
                      <a16:colId xmlns:a16="http://schemas.microsoft.com/office/drawing/2014/main" val="2655424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1962</a:t>
                      </a:r>
                    </a:p>
                    <a:p>
                      <a:pPr algn="ctr"/>
                      <a:r>
                        <a:rPr lang="en-US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1983</a:t>
                      </a:r>
                    </a:p>
                    <a:p>
                      <a:pPr algn="ctr"/>
                      <a:r>
                        <a:rPr lang="en-US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1993</a:t>
                      </a:r>
                    </a:p>
                    <a:p>
                      <a:pPr algn="ctr"/>
                      <a:r>
                        <a:rPr lang="en-US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</a:t>
                      </a:r>
                    </a:p>
                    <a:p>
                      <a:pPr algn="ctr"/>
                      <a:r>
                        <a:rPr lang="en-US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2007</a:t>
                      </a:r>
                    </a:p>
                    <a:p>
                      <a:pPr algn="l"/>
                      <a:r>
                        <a:rPr lang="en-US" dirty="0"/>
                        <a:t>Kinder  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2017</a:t>
                      </a:r>
                    </a:p>
                    <a:p>
                      <a:pPr algn="ctr"/>
                      <a:r>
                        <a:rPr lang="en-US" i="1" dirty="0"/>
                        <a:t>Wonders</a:t>
                      </a:r>
                    </a:p>
                    <a:p>
                      <a:pPr algn="ctr"/>
                      <a:r>
                        <a:rPr lang="en-US" i="0" dirty="0"/>
                        <a:t>Kinder G1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895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Beginning of Year Text</a:t>
                      </a:r>
                    </a:p>
                    <a:p>
                      <a:pPr algn="ctr"/>
                      <a:r>
                        <a:rPr lang="en-US" sz="1400" dirty="0"/>
                        <a:t>Average # New, Unique words/100 Running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543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               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n/a             32 </a:t>
                      </a:r>
                    </a:p>
                    <a:p>
                      <a:pPr algn="l"/>
                      <a:r>
                        <a:rPr lang="en-US" dirty="0"/>
                        <a:t>      in 2 samples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79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Middle of Year Text</a:t>
                      </a:r>
                    </a:p>
                    <a:p>
                      <a:pPr algn="ctr"/>
                      <a:r>
                        <a:rPr lang="en-US" dirty="0"/>
                        <a:t>Average # New, Unique words/100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543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12       22.9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n/a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791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End of Year Text</a:t>
                      </a:r>
                    </a:p>
                    <a:p>
                      <a:pPr algn="ctr"/>
                      <a:r>
                        <a:rPr lang="en-US" dirty="0"/>
                        <a:t>Average # New, Unique words/100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53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10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09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9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85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60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53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34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37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263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17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20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997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17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20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85452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0C44F20-B133-7346-84DD-554F4585F8AD}"/>
              </a:ext>
            </a:extLst>
          </p:cNvPr>
          <p:cNvSpPr txBox="1"/>
          <p:nvPr/>
        </p:nvSpPr>
        <p:spPr>
          <a:xfrm>
            <a:off x="3962400" y="5758381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trend for new, unique words in PP1 text over time? </a:t>
            </a:r>
          </a:p>
        </p:txBody>
      </p:sp>
    </p:spTree>
    <p:extLst>
      <p:ext uri="{BB962C8B-B14F-4D97-AF65-F5344CB8AC3E}">
        <p14:creationId xmlns:p14="http://schemas.microsoft.com/office/powerpoint/2010/main" val="636699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7BD77F4-F455-EC4F-B09C-8A190ACB4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741743"/>
              </p:ext>
            </p:extLst>
          </p:nvPr>
        </p:nvGraphicFramePr>
        <p:xfrm>
          <a:off x="685800" y="402798"/>
          <a:ext cx="8839200" cy="4401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9268961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5405939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9462755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2306829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52741651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261254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1962</a:t>
                      </a:r>
                    </a:p>
                    <a:p>
                      <a:pPr algn="ctr"/>
                      <a:r>
                        <a:rPr lang="en-US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1983</a:t>
                      </a:r>
                    </a:p>
                    <a:p>
                      <a:pPr algn="ctr"/>
                      <a:r>
                        <a:rPr lang="en-US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1993</a:t>
                      </a:r>
                    </a:p>
                    <a:p>
                      <a:pPr algn="ctr"/>
                      <a:r>
                        <a:rPr lang="en-US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</a:t>
                      </a:r>
                    </a:p>
                    <a:p>
                      <a:pPr algn="ctr"/>
                      <a:r>
                        <a:rPr lang="en-US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2007</a:t>
                      </a:r>
                    </a:p>
                    <a:p>
                      <a:pPr algn="l"/>
                      <a:r>
                        <a:rPr lang="en-US" dirty="0"/>
                        <a:t>Kinder                  G1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895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Beginning of Year Text</a:t>
                      </a:r>
                    </a:p>
                    <a:p>
                      <a:pPr algn="ctr"/>
                      <a:r>
                        <a:rPr lang="en-US" dirty="0"/>
                        <a:t>Mean # New, Unique words/100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543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               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79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Middle of Year Text</a:t>
                      </a:r>
                    </a:p>
                    <a:p>
                      <a:pPr algn="ctr"/>
                      <a:r>
                        <a:rPr lang="en-US" dirty="0"/>
                        <a:t>Mean # New, Unique words/100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543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12                 22.9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791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End of Year Text</a:t>
                      </a:r>
                    </a:p>
                    <a:p>
                      <a:pPr algn="ctr"/>
                      <a:r>
                        <a:rPr lang="en-US" dirty="0"/>
                        <a:t>Mean # New, Unique words/100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53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10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09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Repetition of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9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Singletons BOY - EOY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  -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/>
                        <a:t>5  - 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  - 41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  - 42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85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60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53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34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37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263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17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20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997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17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20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85452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88292E5-F95E-9349-C1F8-E9E0028FC697}"/>
              </a:ext>
            </a:extLst>
          </p:cNvPr>
          <p:cNvSpPr txBox="1"/>
          <p:nvPr/>
        </p:nvSpPr>
        <p:spPr>
          <a:xfrm>
            <a:off x="685800" y="5112026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trend for word repetition in Scott Foresman G1-End text over time?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9A34DE-0150-B0F9-DEF6-2B6E2BD6AEBC}"/>
              </a:ext>
            </a:extLst>
          </p:cNvPr>
          <p:cNvSpPr txBox="1"/>
          <p:nvPr/>
        </p:nvSpPr>
        <p:spPr>
          <a:xfrm>
            <a:off x="3276600" y="6053021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trend for singleton words over time? </a:t>
            </a:r>
          </a:p>
        </p:txBody>
      </p:sp>
    </p:spTree>
    <p:extLst>
      <p:ext uri="{BB962C8B-B14F-4D97-AF65-F5344CB8AC3E}">
        <p14:creationId xmlns:p14="http://schemas.microsoft.com/office/powerpoint/2010/main" val="136083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1825751"/>
            <a:ext cx="9144000" cy="149860"/>
          </a:xfrm>
          <a:custGeom>
            <a:avLst/>
            <a:gdLst/>
            <a:ahLst/>
            <a:cxnLst/>
            <a:rect l="l" t="t" r="r" b="b"/>
            <a:pathLst>
              <a:path w="9144000" h="149860">
                <a:moveTo>
                  <a:pt x="9144000" y="149351"/>
                </a:moveTo>
                <a:lnTo>
                  <a:pt x="9144000" y="0"/>
                </a:lnTo>
                <a:lnTo>
                  <a:pt x="0" y="0"/>
                </a:lnTo>
                <a:lnTo>
                  <a:pt x="0" y="149352"/>
                </a:lnTo>
                <a:lnTo>
                  <a:pt x="9144000" y="149351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7677" y="2309072"/>
            <a:ext cx="9684523" cy="48083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29335" indent="-342900">
              <a:lnSpc>
                <a:spcPct val="100000"/>
              </a:lnSpc>
              <a:spcBef>
                <a:spcPts val="95"/>
              </a:spcBef>
            </a:pPr>
            <a:r>
              <a:rPr lang="en-US" sz="3200" spc="-10" dirty="0">
                <a:latin typeface="Franklin Gothic Book" panose="020B0503020102020204" pitchFamily="34" charset="0"/>
                <a:cs typeface="Franklin Gothic Book"/>
              </a:rPr>
              <a:t>		Thorndike’s Laws of Learning </a:t>
            </a:r>
            <a:r>
              <a:rPr lang="en-US" sz="2800" spc="-10" dirty="0">
                <a:latin typeface="Franklin Gothic Book" panose="020B0503020102020204" pitchFamily="34" charset="0"/>
                <a:cs typeface="Franklin Gothic Book"/>
              </a:rPr>
              <a:t>(1903)</a:t>
            </a:r>
          </a:p>
          <a:p>
            <a:pPr marL="355600" marR="1029335" indent="-342900">
              <a:lnSpc>
                <a:spcPct val="100000"/>
              </a:lnSpc>
              <a:spcBef>
                <a:spcPts val="95"/>
              </a:spcBef>
            </a:pPr>
            <a:r>
              <a:rPr lang="en-US" sz="3200" spc="-10" dirty="0">
                <a:latin typeface="Franklin Gothic Book" panose="020B0503020102020204" pitchFamily="34" charset="0"/>
                <a:cs typeface="Franklin Gothic Book"/>
              </a:rPr>
              <a:t>	     </a:t>
            </a:r>
            <a:r>
              <a:rPr lang="en-US" sz="2800" spc="-10" dirty="0">
                <a:latin typeface="Franklin Gothic Book" panose="020B0503020102020204" pitchFamily="34" charset="0"/>
                <a:cs typeface="Franklin Gothic Book"/>
              </a:rPr>
              <a:t>- exercise   (</a:t>
            </a:r>
            <a:r>
              <a:rPr lang="en-US" sz="2800" i="1" spc="-10" dirty="0">
                <a:latin typeface="Franklin Gothic Book" panose="020B0503020102020204" pitchFamily="34" charset="0"/>
                <a:cs typeface="Franklin Gothic Book"/>
              </a:rPr>
              <a:t>practice</a:t>
            </a:r>
            <a:r>
              <a:rPr lang="en-US" sz="2800" spc="-10" dirty="0">
                <a:latin typeface="Franklin Gothic Book" panose="020B0503020102020204" pitchFamily="34" charset="0"/>
                <a:cs typeface="Franklin Gothic Book"/>
              </a:rPr>
              <a:t>)</a:t>
            </a:r>
          </a:p>
          <a:p>
            <a:pPr marL="355600" marR="1029335" indent="-34290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>
                <a:latin typeface="Franklin Gothic Book" panose="020B0503020102020204" pitchFamily="34" charset="0"/>
                <a:cs typeface="Franklin Gothic Book"/>
              </a:rPr>
              <a:t>	     - identical elements   (</a:t>
            </a:r>
            <a:r>
              <a:rPr lang="en-US" sz="2800" i="1" spc="-10" dirty="0">
                <a:latin typeface="Franklin Gothic Book" panose="020B0503020102020204" pitchFamily="34" charset="0"/>
                <a:cs typeface="Franklin Gothic Book"/>
              </a:rPr>
              <a:t>keep some stuff the same</a:t>
            </a:r>
            <a:r>
              <a:rPr lang="en-US" sz="2800" spc="-10" dirty="0">
                <a:latin typeface="Franklin Gothic Book" panose="020B0503020102020204" pitchFamily="34" charset="0"/>
                <a:cs typeface="Franklin Gothic Book"/>
              </a:rPr>
              <a:t>)</a:t>
            </a:r>
          </a:p>
          <a:p>
            <a:pPr marL="355600" marR="1029335" indent="-34290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>
                <a:latin typeface="Franklin Gothic Book" panose="020B0503020102020204" pitchFamily="34" charset="0"/>
                <a:cs typeface="Franklin Gothic Book"/>
              </a:rPr>
              <a:t>	     - readiness   (</a:t>
            </a:r>
            <a:r>
              <a:rPr lang="en-US" sz="2800" i="1" spc="-10" dirty="0">
                <a:latin typeface="Franklin Gothic Book" panose="020B0503020102020204" pitchFamily="34" charset="0"/>
                <a:cs typeface="Franklin Gothic Book"/>
              </a:rPr>
              <a:t>appropriate rigor/pace for new stuff</a:t>
            </a:r>
            <a:r>
              <a:rPr lang="en-US" sz="2800" spc="-10" dirty="0">
                <a:latin typeface="Franklin Gothic Book" panose="020B0503020102020204" pitchFamily="34" charset="0"/>
                <a:cs typeface="Franklin Gothic Book"/>
              </a:rPr>
              <a:t>)</a:t>
            </a:r>
          </a:p>
          <a:p>
            <a:pPr marL="355600" marR="1029335" indent="-342900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>
                <a:latin typeface="Franklin Gothic Book" panose="020B0503020102020204" pitchFamily="34" charset="0"/>
                <a:cs typeface="Franklin Gothic Book"/>
              </a:rPr>
              <a:t> 		    - effect   (</a:t>
            </a:r>
            <a:r>
              <a:rPr lang="en-US" sz="2800" i="1" spc="-10" dirty="0">
                <a:latin typeface="Franklin Gothic Book" panose="020B0503020102020204" pitchFamily="34" charset="0"/>
                <a:cs typeface="Franklin Gothic Book"/>
              </a:rPr>
              <a:t>learner appreciates outcome</a:t>
            </a:r>
            <a:r>
              <a:rPr lang="en-US" sz="2800" spc="-10" dirty="0">
                <a:latin typeface="Franklin Gothic Book" panose="020B0503020102020204" pitchFamily="34" charset="0"/>
                <a:cs typeface="Franklin Gothic Book"/>
              </a:rPr>
              <a:t>)</a:t>
            </a:r>
          </a:p>
          <a:p>
            <a:pPr marL="355600" marR="1029335" indent="-342900">
              <a:lnSpc>
                <a:spcPct val="100000"/>
              </a:lnSpc>
              <a:spcBef>
                <a:spcPts val="95"/>
              </a:spcBef>
            </a:pPr>
            <a:endParaRPr lang="en-US" sz="2800" spc="-10" dirty="0">
              <a:latin typeface="Franklin Gothic Book" panose="020B0503020102020204" pitchFamily="34" charset="0"/>
              <a:cs typeface="Franklin Gothic Book"/>
            </a:endParaRPr>
          </a:p>
          <a:p>
            <a:pPr marL="355600" marR="1029335" indent="-342900" algn="ctr">
              <a:lnSpc>
                <a:spcPct val="100000"/>
              </a:lnSpc>
              <a:spcBef>
                <a:spcPts val="95"/>
              </a:spcBef>
            </a:pPr>
            <a:r>
              <a:rPr lang="en-US" sz="2800" spc="-10" dirty="0">
                <a:latin typeface="Franklin Gothic Book" panose="020B0503020102020204" pitchFamily="34" charset="0"/>
                <a:cs typeface="Franklin Gothic Book"/>
              </a:rPr>
              <a:t>	These laws influenced </a:t>
            </a:r>
            <a:r>
              <a:rPr lang="en-US" sz="3200" b="1" spc="-10" dirty="0">
                <a:latin typeface="Franklin Gothic Book" panose="020B0503020102020204" pitchFamily="34" charset="0"/>
                <a:cs typeface="Franklin Gothic Book"/>
              </a:rPr>
              <a:t>“vocabulary control” </a:t>
            </a:r>
            <a:r>
              <a:rPr lang="en-US" sz="2800" spc="-10" dirty="0">
                <a:latin typeface="Franklin Gothic Book" panose="020B0503020102020204" pitchFamily="34" charset="0"/>
                <a:cs typeface="Franklin Gothic Book"/>
              </a:rPr>
              <a:t>aka    word choice in commercial reading programs.</a:t>
            </a:r>
          </a:p>
          <a:p>
            <a:pPr marL="355600" marR="5080" indent="-342900">
              <a:lnSpc>
                <a:spcPct val="100000"/>
              </a:lnSpc>
              <a:tabLst>
                <a:tab pos="6690995" algn="l"/>
              </a:tabLst>
            </a:pPr>
            <a:endParaRPr sz="3200" dirty="0">
              <a:latin typeface="Franklin Gothic Book"/>
              <a:cs typeface="Franklin Gothic Book"/>
            </a:endParaRPr>
          </a:p>
          <a:p>
            <a:pPr marL="755650" indent="-285750">
              <a:lnSpc>
                <a:spcPct val="100000"/>
              </a:lnSpc>
              <a:spcBef>
                <a:spcPts val="775"/>
              </a:spcBef>
              <a:buClr>
                <a:srgbClr val="9F2936"/>
              </a:buClr>
              <a:buSzPct val="84375"/>
              <a:buFont typeface="Courier New"/>
              <a:buChar char="o"/>
              <a:tabLst>
                <a:tab pos="755650" algn="l"/>
              </a:tabLst>
            </a:pPr>
            <a:endParaRPr sz="3200" dirty="0">
              <a:latin typeface="Franklin Gothic Book"/>
              <a:cs typeface="Franklin Gothic Book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AE5896-D49F-6AD3-A8AA-2D65E96DEBC9}"/>
              </a:ext>
            </a:extLst>
          </p:cNvPr>
          <p:cNvSpPr/>
          <p:nvPr/>
        </p:nvSpPr>
        <p:spPr>
          <a:xfrm>
            <a:off x="141815" y="533400"/>
            <a:ext cx="96168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 Would Do Well to Remember…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7BD77F4-F455-EC4F-B09C-8A190ACB4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331710"/>
              </p:ext>
            </p:extLst>
          </p:nvPr>
        </p:nvGraphicFramePr>
        <p:xfrm>
          <a:off x="762000" y="118318"/>
          <a:ext cx="8686800" cy="494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9268961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5405939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9462755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2306829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52741651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261254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1962</a:t>
                      </a:r>
                    </a:p>
                    <a:p>
                      <a:pPr algn="ctr"/>
                      <a:r>
                        <a:rPr lang="en-US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1983</a:t>
                      </a:r>
                    </a:p>
                    <a:p>
                      <a:pPr algn="ctr"/>
                      <a:r>
                        <a:rPr lang="en-US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1993</a:t>
                      </a:r>
                    </a:p>
                    <a:p>
                      <a:pPr algn="ctr"/>
                      <a:r>
                        <a:rPr lang="en-US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</a:t>
                      </a:r>
                    </a:p>
                    <a:p>
                      <a:pPr algn="ctr"/>
                      <a:r>
                        <a:rPr lang="en-US" dirty="0"/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2007</a:t>
                      </a:r>
                    </a:p>
                    <a:p>
                      <a:pPr algn="l"/>
                      <a:r>
                        <a:rPr lang="en-US" dirty="0"/>
                        <a:t>Kinder                  G1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895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Beginning of Year Text</a:t>
                      </a:r>
                    </a:p>
                    <a:p>
                      <a:pPr algn="ctr"/>
                      <a:r>
                        <a:rPr lang="en-US" dirty="0"/>
                        <a:t>Mean # New, Unique words/100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543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                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79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Middle of Year Text</a:t>
                      </a:r>
                    </a:p>
                    <a:p>
                      <a:pPr algn="ctr"/>
                      <a:r>
                        <a:rPr lang="en-US" dirty="0"/>
                        <a:t>Mean # New, Unique words/100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543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12                 22.9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791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End of Year Text</a:t>
                      </a:r>
                    </a:p>
                    <a:p>
                      <a:pPr algn="ctr"/>
                      <a:r>
                        <a:rPr lang="en-US" dirty="0"/>
                        <a:t>Mean # New, Unique words/100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53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10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09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Repetition of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9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Singletons BOY - EOY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  -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dirty="0"/>
                        <a:t>5  - 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  - 41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  - 42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85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006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Words in 1000 Most Frequent</a:t>
                      </a:r>
                    </a:p>
                    <a:p>
                      <a:pPr algn="ctr"/>
                      <a:r>
                        <a:rPr lang="en-US" dirty="0"/>
                        <a:t>(i.e., Zones 0-2)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60"/>
                      </a:pPr>
                      <a:r>
                        <a:rPr lang="en-US" dirty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53"/>
                      </a:pPr>
                      <a:r>
                        <a:rPr lang="en-US" dirty="0"/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34"/>
                      </a:pPr>
                      <a:r>
                        <a:rPr lang="en-US" dirty="0"/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37"/>
                      </a:pPr>
                      <a:r>
                        <a:rPr lang="en-US" dirty="0"/>
                        <a:t>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58                   82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263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decodable words in zones 0-2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17"/>
                      </a:pPr>
                      <a:r>
                        <a:rPr lang="en-US" dirty="0"/>
                        <a:t>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20"/>
                      </a:pPr>
                      <a:r>
                        <a:rPr lang="en-US" dirty="0"/>
                        <a:t>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997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 </a:t>
                      </a:r>
                      <a:r>
                        <a:rPr lang="en-US" dirty="0" err="1"/>
                        <a:t>Decodability</a:t>
                      </a:r>
                      <a:r>
                        <a:rPr lang="en-US" dirty="0"/>
                        <a:t> in Zones 0-1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17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20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4.0               5.3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85452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926BCE-4D4A-2EBA-3EE0-AEE895E282CE}"/>
              </a:ext>
            </a:extLst>
          </p:cNvPr>
          <p:cNvSpPr txBox="1"/>
          <p:nvPr/>
        </p:nvSpPr>
        <p:spPr>
          <a:xfrm>
            <a:off x="667577" y="5397787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Whole Language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ECB35652-898E-91D1-8A43-E6548FA2A371}"/>
              </a:ext>
            </a:extLst>
          </p:cNvPr>
          <p:cNvSpPr/>
          <p:nvPr/>
        </p:nvSpPr>
        <p:spPr>
          <a:xfrm>
            <a:off x="1972089" y="6102812"/>
            <a:ext cx="152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796D65-F90E-26C5-5457-075F4B41F131}"/>
              </a:ext>
            </a:extLst>
          </p:cNvPr>
          <p:cNvSpPr txBox="1"/>
          <p:nvPr/>
        </p:nvSpPr>
        <p:spPr>
          <a:xfrm>
            <a:off x="2023442" y="55626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Whole Word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E8079FE9-D57C-68D2-210B-315CE5C0C6FE}"/>
              </a:ext>
            </a:extLst>
          </p:cNvPr>
          <p:cNvSpPr/>
          <p:nvPr/>
        </p:nvSpPr>
        <p:spPr>
          <a:xfrm>
            <a:off x="1453183" y="6102812"/>
            <a:ext cx="152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E49461-A444-8930-4935-6D5ECCFD704B}"/>
              </a:ext>
            </a:extLst>
          </p:cNvPr>
          <p:cNvSpPr txBox="1"/>
          <p:nvPr/>
        </p:nvSpPr>
        <p:spPr>
          <a:xfrm>
            <a:off x="7391400" y="5116324"/>
            <a:ext cx="3429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400" dirty="0">
                <a:latin typeface="Arial Narrow" panose="020B0606020202030204" pitchFamily="34" charset="0"/>
                <a:cs typeface="Wingdings"/>
              </a:rPr>
              <a:t>1-3 graph/</a:t>
            </a:r>
            <a:r>
              <a:rPr lang="en-US" sz="1400" dirty="0" err="1">
                <a:latin typeface="Arial Narrow" panose="020B0606020202030204" pitchFamily="34" charset="0"/>
                <a:cs typeface="Wingdings"/>
              </a:rPr>
              <a:t>phon</a:t>
            </a:r>
            <a:r>
              <a:rPr lang="en-US" sz="1400" dirty="0">
                <a:latin typeface="Arial Narrow" panose="020B0606020202030204" pitchFamily="34" charset="0"/>
                <a:cs typeface="Wingdings"/>
              </a:rPr>
              <a:t> 1:1 (</a:t>
            </a:r>
            <a:r>
              <a:rPr lang="en-US" sz="1400" i="1" dirty="0">
                <a:latin typeface="Arial Narrow" panose="020B0606020202030204" pitchFamily="34" charset="0"/>
                <a:cs typeface="Wingdings"/>
              </a:rPr>
              <a:t>at, go</a:t>
            </a:r>
            <a:r>
              <a:rPr lang="en-US" sz="1400" dirty="0">
                <a:latin typeface="Arial Narrow" panose="020B0606020202030204" pitchFamily="34" charset="0"/>
                <a:cs typeface="Wingdings"/>
              </a:rPr>
              <a:t>)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400" dirty="0">
                <a:latin typeface="Arial Narrow" panose="020B0606020202030204" pitchFamily="34" charset="0"/>
                <a:cs typeface="Wingdings"/>
              </a:rPr>
              <a:t>4-5 vowel digraphs (</a:t>
            </a:r>
            <a:r>
              <a:rPr lang="en-US" sz="1400" i="1" dirty="0">
                <a:latin typeface="Arial Narrow" panose="020B0606020202030204" pitchFamily="34" charset="0"/>
                <a:cs typeface="Wingdings"/>
              </a:rPr>
              <a:t>ate, eat</a:t>
            </a:r>
            <a:r>
              <a:rPr lang="en-US" sz="1400" dirty="0">
                <a:latin typeface="Arial Narrow" panose="020B0606020202030204" pitchFamily="34" charset="0"/>
                <a:cs typeface="Wingdings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400" dirty="0">
                <a:latin typeface="Arial Narrow" panose="020B0606020202030204" pitchFamily="34" charset="0"/>
                <a:cs typeface="Wingdings"/>
              </a:rPr>
              <a:t>6-7 r-con &amp; diphthongs (</a:t>
            </a:r>
            <a:r>
              <a:rPr lang="en-US" sz="1400" i="1" dirty="0">
                <a:latin typeface="Arial Narrow" panose="020B0606020202030204" pitchFamily="34" charset="0"/>
                <a:cs typeface="Wingdings"/>
              </a:rPr>
              <a:t>oar, owl</a:t>
            </a:r>
            <a:r>
              <a:rPr lang="en-US" sz="1400" dirty="0">
                <a:latin typeface="Arial Narrow" panose="020B0606020202030204" pitchFamily="34" charset="0"/>
                <a:cs typeface="Wingdings"/>
              </a:rPr>
              <a:t>)     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400" dirty="0">
                <a:latin typeface="Arial Narrow" panose="020B0606020202030204" pitchFamily="34" charset="0"/>
                <a:cs typeface="Wingdings"/>
              </a:rPr>
              <a:t>8-9 polysyllabic</a:t>
            </a:r>
          </a:p>
          <a:p>
            <a:endParaRPr lang="en-US" dirty="0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E4A05A61-78F4-9C68-F4B7-C7B0A22CCF27}"/>
              </a:ext>
            </a:extLst>
          </p:cNvPr>
          <p:cNvSpPr/>
          <p:nvPr/>
        </p:nvSpPr>
        <p:spPr>
          <a:xfrm>
            <a:off x="2490995" y="6102812"/>
            <a:ext cx="152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64C242-AAF7-94B8-1B82-947EADD49EF5}"/>
              </a:ext>
            </a:extLst>
          </p:cNvPr>
          <p:cNvSpPr txBox="1"/>
          <p:nvPr/>
        </p:nvSpPr>
        <p:spPr>
          <a:xfrm>
            <a:off x="4800600" y="621539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kinds of </a:t>
            </a:r>
            <a:r>
              <a:rPr lang="en-US" b="1" dirty="0"/>
              <a:t>decoding tasks </a:t>
            </a:r>
            <a:r>
              <a:rPr lang="en-US" dirty="0"/>
              <a:t>do these texts pose?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72736D-F50F-B07C-23EC-0F3C5AFF082C}"/>
              </a:ext>
            </a:extLst>
          </p:cNvPr>
          <p:cNvSpPr txBox="1"/>
          <p:nvPr/>
        </p:nvSpPr>
        <p:spPr>
          <a:xfrm>
            <a:off x="3839820" y="5307278"/>
            <a:ext cx="310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Zones 0-2:  Too large a corpus?</a:t>
            </a:r>
          </a:p>
        </p:txBody>
      </p:sp>
    </p:spTree>
    <p:extLst>
      <p:ext uri="{BB962C8B-B14F-4D97-AF65-F5344CB8AC3E}">
        <p14:creationId xmlns:p14="http://schemas.microsoft.com/office/powerpoint/2010/main" val="2816059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198" y="1530558"/>
            <a:ext cx="9144000" cy="149860"/>
          </a:xfrm>
          <a:custGeom>
            <a:avLst/>
            <a:gdLst/>
            <a:ahLst/>
            <a:cxnLst/>
            <a:rect l="l" t="t" r="r" b="b"/>
            <a:pathLst>
              <a:path w="9144000" h="149860">
                <a:moveTo>
                  <a:pt x="9144000" y="149351"/>
                </a:moveTo>
                <a:lnTo>
                  <a:pt x="9144000" y="0"/>
                </a:lnTo>
                <a:lnTo>
                  <a:pt x="0" y="0"/>
                </a:lnTo>
                <a:lnTo>
                  <a:pt x="0" y="149352"/>
                </a:lnTo>
                <a:lnTo>
                  <a:pt x="9144000" y="149351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768592-E11F-EE88-3AEC-CF5A593BECAB}"/>
              </a:ext>
            </a:extLst>
          </p:cNvPr>
          <p:cNvSpPr/>
          <p:nvPr/>
        </p:nvSpPr>
        <p:spPr>
          <a:xfrm>
            <a:off x="1378711" y="304800"/>
            <a:ext cx="73009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Heibert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, 2005, </a:t>
            </a:r>
            <a:r>
              <a:rPr lang="en-US" sz="48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ESJ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; 2009 </a:t>
            </a:r>
            <a:endParaRPr lang="en-US" sz="4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708BF-B30A-288D-1C08-4ADC8ED83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4" r="303" b="28572"/>
          <a:stretch/>
        </p:blipFill>
        <p:spPr>
          <a:xfrm>
            <a:off x="1222756" y="1943100"/>
            <a:ext cx="7612888" cy="3886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47C7D4-EA41-5F8C-9A5C-EED99135281C}"/>
              </a:ext>
            </a:extLst>
          </p:cNvPr>
          <p:cNvSpPr txBox="1"/>
          <p:nvPr/>
        </p:nvSpPr>
        <p:spPr>
          <a:xfrm>
            <a:off x="1357904" y="5980232"/>
            <a:ext cx="734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457200"/>
            <a:r>
              <a:rPr lang="en-US" sz="1400" dirty="0" err="1"/>
              <a:t>Heibert</a:t>
            </a:r>
            <a:r>
              <a:rPr lang="en-US" sz="1400" dirty="0"/>
              <a:t>, E.H. (2009).  The (mis)match between texts and students.  In E.H. </a:t>
            </a:r>
            <a:r>
              <a:rPr lang="en-US" sz="1400" dirty="0" err="1"/>
              <a:t>Heibert</a:t>
            </a:r>
            <a:r>
              <a:rPr lang="en-US" sz="1400" dirty="0"/>
              <a:t> &amp; Sailors, M. </a:t>
            </a:r>
          </a:p>
          <a:p>
            <a:pPr indent="-457200"/>
            <a:r>
              <a:rPr lang="en-US" sz="1400" dirty="0"/>
              <a:t>     </a:t>
            </a:r>
            <a:r>
              <a:rPr lang="en-US" sz="1400" i="1" dirty="0"/>
              <a:t>Finding the Right Texts:  What Works for Beginning and Struggling Readers (pp. 1-20). </a:t>
            </a:r>
            <a:r>
              <a:rPr lang="en-US" sz="1400" dirty="0"/>
              <a:t>NY:  Guilford.</a:t>
            </a:r>
            <a:r>
              <a:rPr lang="en-US" sz="1400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2001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1825751"/>
            <a:ext cx="9144000" cy="149860"/>
          </a:xfrm>
          <a:custGeom>
            <a:avLst/>
            <a:gdLst/>
            <a:ahLst/>
            <a:cxnLst/>
            <a:rect l="l" t="t" r="r" b="b"/>
            <a:pathLst>
              <a:path w="9144000" h="149860">
                <a:moveTo>
                  <a:pt x="9144000" y="149351"/>
                </a:moveTo>
                <a:lnTo>
                  <a:pt x="9144000" y="0"/>
                </a:lnTo>
                <a:lnTo>
                  <a:pt x="0" y="0"/>
                </a:lnTo>
                <a:lnTo>
                  <a:pt x="0" y="149352"/>
                </a:lnTo>
                <a:lnTo>
                  <a:pt x="9144000" y="149351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7677" y="2309072"/>
            <a:ext cx="9455921" cy="34567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29335" indent="-342900">
              <a:lnSpc>
                <a:spcPct val="100000"/>
              </a:lnSpc>
              <a:spcBef>
                <a:spcPts val="95"/>
              </a:spcBef>
            </a:pPr>
            <a:r>
              <a:rPr lang="en-US" sz="2400" spc="-45" dirty="0">
                <a:solidFill>
                  <a:srgbClr val="F07E09"/>
                </a:solidFill>
                <a:latin typeface="Wingdings"/>
                <a:cs typeface="Franklin Gothic Book"/>
              </a:rPr>
              <a:t>	</a:t>
            </a:r>
            <a:r>
              <a:rPr sz="3200" spc="-45" dirty="0">
                <a:solidFill>
                  <a:srgbClr val="313131"/>
                </a:solidFill>
                <a:latin typeface="Franklin Gothic Book"/>
                <a:cs typeface="Franklin Gothic Book"/>
              </a:rPr>
              <a:t>Text</a:t>
            </a:r>
            <a:r>
              <a:rPr sz="3200" spc="-155" dirty="0">
                <a:solidFill>
                  <a:srgbClr val="313131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313131"/>
                </a:solidFill>
                <a:latin typeface="Franklin Gothic Book"/>
                <a:cs typeface="Franklin Gothic Book"/>
              </a:rPr>
              <a:t>written</a:t>
            </a:r>
            <a:r>
              <a:rPr lang="en-US" sz="3200" dirty="0">
                <a:solidFill>
                  <a:srgbClr val="313131"/>
                </a:solidFill>
                <a:latin typeface="Franklin Gothic Book"/>
                <a:cs typeface="Franklin Gothic Book"/>
              </a:rPr>
              <a:t> and produced</a:t>
            </a:r>
            <a:r>
              <a:rPr sz="3200" spc="-110" dirty="0">
                <a:solidFill>
                  <a:srgbClr val="313131"/>
                </a:solidFill>
                <a:latin typeface="Franklin Gothic Book"/>
                <a:cs typeface="Franklin Gothic Book"/>
              </a:rPr>
              <a:t> </a:t>
            </a:r>
            <a:r>
              <a:rPr sz="3200" dirty="0">
                <a:solidFill>
                  <a:srgbClr val="313131"/>
                </a:solidFill>
                <a:latin typeface="Franklin Gothic Book"/>
                <a:cs typeface="Franklin Gothic Book"/>
              </a:rPr>
              <a:t>by</a:t>
            </a:r>
            <a:r>
              <a:rPr sz="3200" spc="-10" dirty="0">
                <a:solidFill>
                  <a:srgbClr val="313131"/>
                </a:solidFill>
                <a:latin typeface="Franklin Gothic Book"/>
                <a:cs typeface="Franklin Gothic Book"/>
              </a:rPr>
              <a:t> publishers</a:t>
            </a:r>
            <a:r>
              <a:rPr lang="en-US" sz="3200" spc="-10" dirty="0">
                <a:solidFill>
                  <a:srgbClr val="313131"/>
                </a:solidFill>
                <a:latin typeface="Franklin Gothic Book"/>
                <a:cs typeface="Franklin Gothic Book"/>
              </a:rPr>
              <a:t> </a:t>
            </a:r>
          </a:p>
          <a:p>
            <a:pPr marL="355600" marR="1029335" indent="-342900">
              <a:lnSpc>
                <a:spcPct val="100000"/>
              </a:lnSpc>
              <a:spcBef>
                <a:spcPts val="95"/>
              </a:spcBef>
            </a:pPr>
            <a:r>
              <a:rPr lang="en-US" sz="3200" spc="-10" dirty="0">
                <a:solidFill>
                  <a:srgbClr val="313131"/>
                </a:solidFill>
                <a:latin typeface="Franklin Gothic Book"/>
                <a:cs typeface="Franklin Gothic Book"/>
              </a:rPr>
              <a:t>			</a:t>
            </a:r>
            <a:r>
              <a:rPr lang="en-US" sz="2800" spc="-10" dirty="0">
                <a:solidFill>
                  <a:srgbClr val="313131"/>
                </a:solidFill>
                <a:latin typeface="Franklin Gothic Book"/>
                <a:cs typeface="Franklin Gothic Book"/>
              </a:rPr>
              <a:t>(e.g., Scott Foresman, Ginn, </a:t>
            </a:r>
            <a:r>
              <a:rPr lang="en-US" sz="2400" spc="-10" dirty="0">
                <a:solidFill>
                  <a:srgbClr val="313131"/>
                </a:solidFill>
                <a:latin typeface="Franklin Gothic Book"/>
                <a:cs typeface="Franklin Gothic Book"/>
              </a:rPr>
              <a:t>1930-1985</a:t>
            </a:r>
            <a:r>
              <a:rPr lang="en-US" sz="3200" spc="-10" dirty="0">
                <a:solidFill>
                  <a:srgbClr val="313131"/>
                </a:solidFill>
                <a:latin typeface="Franklin Gothic Book"/>
                <a:cs typeface="Franklin Gothic Book"/>
              </a:rPr>
              <a:t>)</a:t>
            </a:r>
          </a:p>
          <a:p>
            <a:pPr marL="355600" marR="5080" indent="-342900">
              <a:lnSpc>
                <a:spcPct val="100000"/>
              </a:lnSpc>
              <a:tabLst>
                <a:tab pos="6690995" algn="l"/>
              </a:tabLst>
            </a:pPr>
            <a:r>
              <a:rPr lang="en-US" sz="4700" dirty="0">
                <a:latin typeface="Franklin Gothic Book"/>
                <a:cs typeface="Franklin Gothic Book"/>
              </a:rPr>
              <a:t>	</a:t>
            </a:r>
            <a:r>
              <a:rPr lang="en-US" sz="2400" dirty="0">
                <a:latin typeface="Franklin Gothic Book"/>
                <a:cs typeface="Franklin Gothic Book"/>
              </a:rPr>
              <a:t>       </a:t>
            </a:r>
            <a:r>
              <a:rPr lang="en-US" sz="2400" dirty="0">
                <a:solidFill>
                  <a:srgbClr val="313131"/>
                </a:solidFill>
                <a:latin typeface="Franklin Gothic Book"/>
                <a:cs typeface="Franklin Gothic Book"/>
              </a:rPr>
              <a:t>- emphasized Wh</a:t>
            </a:r>
            <a:r>
              <a:rPr sz="2400" dirty="0">
                <a:solidFill>
                  <a:srgbClr val="313131"/>
                </a:solidFill>
                <a:latin typeface="Franklin Gothic Book"/>
                <a:cs typeface="Franklin Gothic Book"/>
              </a:rPr>
              <a:t>ole</a:t>
            </a:r>
            <a:r>
              <a:rPr sz="2400" spc="-140" dirty="0">
                <a:solidFill>
                  <a:srgbClr val="313131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313131"/>
                </a:solidFill>
                <a:latin typeface="Franklin Gothic Book"/>
                <a:cs typeface="Franklin Gothic Book"/>
              </a:rPr>
              <a:t>Word</a:t>
            </a:r>
            <a:r>
              <a:rPr sz="2400" spc="-100" dirty="0">
                <a:solidFill>
                  <a:srgbClr val="313131"/>
                </a:solidFill>
                <a:latin typeface="Franklin Gothic Book"/>
                <a:cs typeface="Franklin Gothic Book"/>
              </a:rPr>
              <a:t> </a:t>
            </a:r>
            <a:r>
              <a:rPr sz="2400" dirty="0">
                <a:solidFill>
                  <a:srgbClr val="313131"/>
                </a:solidFill>
                <a:latin typeface="Franklin Gothic Book"/>
                <a:cs typeface="Franklin Gothic Book"/>
              </a:rPr>
              <a:t>a.k.a.</a:t>
            </a:r>
            <a:r>
              <a:rPr sz="2400" spc="-100" dirty="0">
                <a:solidFill>
                  <a:srgbClr val="313131"/>
                </a:solidFill>
                <a:latin typeface="Franklin Gothic Book"/>
                <a:cs typeface="Franklin Gothic Book"/>
              </a:rPr>
              <a:t> </a:t>
            </a:r>
            <a:r>
              <a:rPr sz="2400" spc="-30" dirty="0">
                <a:solidFill>
                  <a:srgbClr val="313131"/>
                </a:solidFill>
                <a:latin typeface="Franklin Gothic Book"/>
                <a:cs typeface="Franklin Gothic Book"/>
              </a:rPr>
              <a:t>Look-</a:t>
            </a:r>
            <a:r>
              <a:rPr sz="2400" dirty="0">
                <a:solidFill>
                  <a:srgbClr val="313131"/>
                </a:solidFill>
                <a:latin typeface="Franklin Gothic Book"/>
                <a:cs typeface="Franklin Gothic Book"/>
              </a:rPr>
              <a:t>Say</a:t>
            </a:r>
            <a:r>
              <a:rPr sz="2400" spc="-95" dirty="0">
                <a:solidFill>
                  <a:srgbClr val="313131"/>
                </a:solidFill>
                <a:latin typeface="Franklin Gothic Book"/>
                <a:cs typeface="Franklin Gothic Book"/>
              </a:rPr>
              <a:t> </a:t>
            </a:r>
            <a:r>
              <a:rPr sz="2400" spc="-10" dirty="0">
                <a:solidFill>
                  <a:srgbClr val="313131"/>
                </a:solidFill>
                <a:latin typeface="Franklin Gothic Book"/>
                <a:cs typeface="Franklin Gothic Book"/>
              </a:rPr>
              <a:t>method</a:t>
            </a:r>
            <a:r>
              <a:rPr lang="en-US" sz="2400" spc="-10" dirty="0">
                <a:solidFill>
                  <a:srgbClr val="313131"/>
                </a:solidFill>
                <a:latin typeface="Franklin Gothic Book"/>
                <a:cs typeface="Franklin Gothic Book"/>
              </a:rPr>
              <a:t> </a:t>
            </a:r>
          </a:p>
          <a:p>
            <a:pPr marL="355600" marR="5080" indent="-342900">
              <a:lnSpc>
                <a:spcPct val="100000"/>
              </a:lnSpc>
              <a:tabLst>
                <a:tab pos="6690995" algn="l"/>
              </a:tabLst>
            </a:pPr>
            <a:r>
              <a:rPr lang="en-US" sz="2400" spc="-10" dirty="0">
                <a:solidFill>
                  <a:srgbClr val="313131"/>
                </a:solidFill>
                <a:latin typeface="Franklin Gothic Book"/>
                <a:cs typeface="Franklin Gothic Book"/>
              </a:rPr>
              <a:t>	       - heavy use of high frequency words (e.g., look, said)</a:t>
            </a:r>
          </a:p>
          <a:p>
            <a:pPr marL="355600" marR="5080" indent="-342900">
              <a:lnSpc>
                <a:spcPct val="100000"/>
              </a:lnSpc>
              <a:tabLst>
                <a:tab pos="6690995" algn="l"/>
              </a:tabLst>
            </a:pPr>
            <a:endParaRPr lang="en-US" sz="2400" spc="-10" dirty="0">
              <a:solidFill>
                <a:srgbClr val="313131"/>
              </a:solidFill>
              <a:latin typeface="Franklin Gothic Book"/>
              <a:cs typeface="Franklin Gothic Book"/>
            </a:endParaRPr>
          </a:p>
          <a:p>
            <a:pPr marL="355600" marR="5080" indent="-342900" algn="ctr">
              <a:lnSpc>
                <a:spcPct val="100000"/>
              </a:lnSpc>
              <a:tabLst>
                <a:tab pos="6690995" algn="l"/>
              </a:tabLst>
            </a:pPr>
            <a:r>
              <a:rPr lang="en-US" sz="2800" spc="-10" dirty="0">
                <a:solidFill>
                  <a:srgbClr val="313131"/>
                </a:solidFill>
                <a:latin typeface="Franklin Gothic Book"/>
                <a:cs typeface="Franklin Gothic Book"/>
              </a:rPr>
              <a:t>  	</a:t>
            </a:r>
            <a:r>
              <a:rPr lang="en-US" sz="3200" spc="-10" dirty="0">
                <a:solidFill>
                  <a:srgbClr val="313131"/>
                </a:solidFill>
                <a:latin typeface="Franklin Gothic Book"/>
                <a:cs typeface="Franklin Gothic Book"/>
              </a:rPr>
              <a:t>1956 Scott Foresman </a:t>
            </a:r>
            <a:r>
              <a:rPr lang="en-US" sz="3200" spc="-10" dirty="0" err="1">
                <a:solidFill>
                  <a:srgbClr val="313131"/>
                </a:solidFill>
                <a:latin typeface="Franklin Gothic Book"/>
                <a:cs typeface="Franklin Gothic Book"/>
              </a:rPr>
              <a:t>Preprimer</a:t>
            </a:r>
            <a:r>
              <a:rPr lang="en-US" sz="3200" spc="-10" dirty="0">
                <a:solidFill>
                  <a:srgbClr val="313131"/>
                </a:solidFill>
                <a:latin typeface="Franklin Gothic Book"/>
                <a:cs typeface="Franklin Gothic Book"/>
              </a:rPr>
              <a:t> #1 used </a:t>
            </a:r>
          </a:p>
          <a:p>
            <a:pPr marL="355600" marR="5080" indent="-342900" algn="ctr">
              <a:lnSpc>
                <a:spcPct val="100000"/>
              </a:lnSpc>
              <a:tabLst>
                <a:tab pos="6690995" algn="l"/>
              </a:tabLst>
            </a:pPr>
            <a:r>
              <a:rPr lang="en-US" sz="3200" spc="-10" dirty="0">
                <a:solidFill>
                  <a:srgbClr val="313131"/>
                </a:solidFill>
                <a:latin typeface="Franklin Gothic Book"/>
                <a:cs typeface="Franklin Gothic Book"/>
              </a:rPr>
              <a:t>17 unique words at least 12x each</a:t>
            </a:r>
            <a:endParaRPr sz="3200" dirty="0">
              <a:latin typeface="Franklin Gothic Book"/>
              <a:cs typeface="Franklin Gothic Book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AE5896-D49F-6AD3-A8AA-2D65E96DEBC9}"/>
              </a:ext>
            </a:extLst>
          </p:cNvPr>
          <p:cNvSpPr/>
          <p:nvPr/>
        </p:nvSpPr>
        <p:spPr>
          <a:xfrm>
            <a:off x="596042" y="533400"/>
            <a:ext cx="8708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Applying Thorndike’s Laws</a:t>
            </a:r>
          </a:p>
        </p:txBody>
      </p:sp>
    </p:spTree>
    <p:extLst>
      <p:ext uri="{BB962C8B-B14F-4D97-AF65-F5344CB8AC3E}">
        <p14:creationId xmlns:p14="http://schemas.microsoft.com/office/powerpoint/2010/main" val="328154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9850" y="457200"/>
            <a:ext cx="4838700" cy="610895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78343" y="6592316"/>
            <a:ext cx="13728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Franklin Gothic Book"/>
                <a:cs typeface="Franklin Gothic Book"/>
              </a:rPr>
              <a:t>Scott</a:t>
            </a:r>
            <a:r>
              <a:rPr sz="1600" spc="-40" dirty="0">
                <a:latin typeface="Franklin Gothic Book"/>
                <a:cs typeface="Franklin Gothic Book"/>
              </a:rPr>
              <a:t> </a:t>
            </a:r>
            <a:r>
              <a:rPr sz="1600" spc="-10" dirty="0">
                <a:latin typeface="Franklin Gothic Book"/>
                <a:cs typeface="Franklin Gothic Book"/>
              </a:rPr>
              <a:t>Foresman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5C4BD9-D3EF-9BDD-7D66-2D7E0756308D}"/>
              </a:ext>
            </a:extLst>
          </p:cNvPr>
          <p:cNvSpPr txBox="1"/>
          <p:nvPr/>
        </p:nvSpPr>
        <p:spPr>
          <a:xfrm rot="20322005">
            <a:off x="421446" y="1549373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T’s Laws are: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exercise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identical elements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readiness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effect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C2B9D-8384-A0DF-51D8-6CA7EFC73C36}"/>
              </a:ext>
            </a:extLst>
          </p:cNvPr>
          <p:cNvSpPr txBox="1"/>
          <p:nvPr/>
        </p:nvSpPr>
        <p:spPr>
          <a:xfrm>
            <a:off x="152400" y="3886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Are T’s Laws met?  Which ones and how?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1825751"/>
            <a:ext cx="9144000" cy="149860"/>
          </a:xfrm>
          <a:custGeom>
            <a:avLst/>
            <a:gdLst/>
            <a:ahLst/>
            <a:cxnLst/>
            <a:rect l="l" t="t" r="r" b="b"/>
            <a:pathLst>
              <a:path w="9144000" h="149860">
                <a:moveTo>
                  <a:pt x="9144000" y="149351"/>
                </a:moveTo>
                <a:lnTo>
                  <a:pt x="9144000" y="0"/>
                </a:lnTo>
                <a:lnTo>
                  <a:pt x="0" y="0"/>
                </a:lnTo>
                <a:lnTo>
                  <a:pt x="0" y="149352"/>
                </a:lnTo>
                <a:lnTo>
                  <a:pt x="9144000" y="149351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7099" y="2209800"/>
            <a:ext cx="9455921" cy="63728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1029335" indent="-457200">
              <a:spcBef>
                <a:spcPts val="95"/>
              </a:spcBef>
              <a:buFontTx/>
              <a:buChar char="-"/>
            </a:pPr>
            <a:r>
              <a:rPr lang="en-US" sz="2800" spc="-40" dirty="0">
                <a:solidFill>
                  <a:srgbClr val="313131"/>
                </a:solidFill>
                <a:latin typeface="Franklin Gothic Book" panose="020B0503020102020204" pitchFamily="34" charset="0"/>
                <a:cs typeface="Franklin Gothic Book"/>
              </a:rPr>
              <a:t>phonics skills not represented in text (primarily high frequency words (e.g., Dick and Jane)</a:t>
            </a:r>
          </a:p>
          <a:p>
            <a:pPr marL="469900" marR="1029335" indent="-457200">
              <a:spcBef>
                <a:spcPts val="95"/>
              </a:spcBef>
              <a:buFontTx/>
              <a:buChar char="-"/>
            </a:pPr>
            <a:endParaRPr lang="en-US" sz="2800" dirty="0">
              <a:latin typeface="Franklin Gothic Book" panose="020B0503020102020204" pitchFamily="34" charset="0"/>
              <a:cs typeface="Franklin Gothic Book"/>
            </a:endParaRPr>
          </a:p>
          <a:p>
            <a:pPr marL="355600" marR="1029335" indent="-3429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latin typeface="Franklin Gothic Book" panose="020B0503020102020204" pitchFamily="34" charset="0"/>
                <a:cs typeface="Franklin Gothic Book"/>
              </a:rPr>
              <a:t>- 1965+ some publishers applied Thorndike’s Laws to create decodable text </a:t>
            </a:r>
          </a:p>
          <a:p>
            <a:pPr marL="355600" marR="1029335" indent="-342900">
              <a:lnSpc>
                <a:spcPct val="100000"/>
              </a:lnSpc>
              <a:spcBef>
                <a:spcPts val="95"/>
              </a:spcBef>
            </a:pPr>
            <a:r>
              <a:rPr lang="en-US" sz="3200" dirty="0">
                <a:latin typeface="Franklin Gothic Book" panose="020B0503020102020204" pitchFamily="34" charset="0"/>
                <a:cs typeface="Franklin Gothic Book"/>
              </a:rPr>
              <a:t>			</a:t>
            </a:r>
            <a:r>
              <a:rPr lang="en-US" sz="2800" dirty="0">
                <a:latin typeface="Franklin Gothic Book" panose="020B0503020102020204" pitchFamily="34" charset="0"/>
                <a:cs typeface="Franklin Gothic Book"/>
              </a:rPr>
              <a:t>- </a:t>
            </a:r>
            <a:r>
              <a:rPr lang="en-US" sz="2400" dirty="0">
                <a:latin typeface="Franklin Gothic Book" panose="020B0503020102020204" pitchFamily="34" charset="0"/>
                <a:cs typeface="Franklin Gothic Book"/>
              </a:rPr>
              <a:t>Lippincott </a:t>
            </a:r>
          </a:p>
          <a:p>
            <a:pPr marL="355600" marR="1029335" indent="-342900">
              <a:lnSpc>
                <a:spcPct val="100000"/>
              </a:lnSpc>
              <a:spcBef>
                <a:spcPts val="95"/>
              </a:spcBef>
            </a:pPr>
            <a:r>
              <a:rPr lang="en-US" sz="2400" dirty="0">
                <a:latin typeface="Franklin Gothic Book" panose="020B0503020102020204" pitchFamily="34" charset="0"/>
                <a:cs typeface="Franklin Gothic Book"/>
              </a:rPr>
              <a:t>			- Sullivan</a:t>
            </a:r>
          </a:p>
          <a:p>
            <a:pPr marL="355600" marR="1029335" indent="-342900">
              <a:lnSpc>
                <a:spcPct val="100000"/>
              </a:lnSpc>
              <a:spcBef>
                <a:spcPts val="95"/>
              </a:spcBef>
            </a:pPr>
            <a:r>
              <a:rPr lang="en-US" sz="2400" dirty="0">
                <a:latin typeface="Franklin Gothic Book" panose="020B0503020102020204" pitchFamily="34" charset="0"/>
                <a:cs typeface="Franklin Gothic Book"/>
              </a:rPr>
              <a:t>			- SRA-DISTAR</a:t>
            </a:r>
          </a:p>
          <a:p>
            <a:pPr marL="355600" marR="1029335" indent="-342900">
              <a:lnSpc>
                <a:spcPct val="100000"/>
              </a:lnSpc>
              <a:spcBef>
                <a:spcPts val="95"/>
              </a:spcBef>
            </a:pPr>
            <a:r>
              <a:rPr lang="en-US" sz="2400" dirty="0">
                <a:latin typeface="Franklin Gothic Book" panose="020B0503020102020204" pitchFamily="34" charset="0"/>
                <a:cs typeface="Franklin Gothic Book"/>
              </a:rPr>
              <a:t>	       - SRA Reading Mastery </a:t>
            </a:r>
          </a:p>
          <a:p>
            <a:pPr marL="355600" marR="1029335" indent="-342900">
              <a:lnSpc>
                <a:spcPct val="100000"/>
              </a:lnSpc>
              <a:spcBef>
                <a:spcPts val="95"/>
              </a:spcBef>
            </a:pPr>
            <a:r>
              <a:rPr lang="en-US" sz="2400" dirty="0">
                <a:latin typeface="Franklin Gothic Book" panose="020B0503020102020204" pitchFamily="34" charset="0"/>
                <a:cs typeface="Franklin Gothic Book"/>
              </a:rPr>
              <a:t>			- many of the decodable texts in use today.</a:t>
            </a:r>
          </a:p>
          <a:p>
            <a:pPr marL="355600" marR="1029335" indent="-342900">
              <a:lnSpc>
                <a:spcPct val="100000"/>
              </a:lnSpc>
              <a:spcBef>
                <a:spcPts val="95"/>
              </a:spcBef>
            </a:pPr>
            <a:endParaRPr lang="en-US" sz="3200" dirty="0">
              <a:latin typeface="Franklin Gothic Book" panose="020B0503020102020204" pitchFamily="34" charset="0"/>
              <a:cs typeface="Franklin Gothic Book"/>
            </a:endParaRPr>
          </a:p>
          <a:p>
            <a:pPr marL="355600" marR="5080" indent="-342900">
              <a:lnSpc>
                <a:spcPct val="100000"/>
              </a:lnSpc>
              <a:tabLst>
                <a:tab pos="6690995" algn="l"/>
              </a:tabLst>
            </a:pPr>
            <a:endParaRPr lang="en-US" sz="3200" dirty="0">
              <a:latin typeface="Franklin Gothic Book" panose="020B0503020102020204" pitchFamily="34" charset="0"/>
              <a:cs typeface="Franklin Gothic Book"/>
            </a:endParaRPr>
          </a:p>
          <a:p>
            <a:pPr marL="355600" marR="5080" indent="-342900">
              <a:lnSpc>
                <a:spcPct val="100000"/>
              </a:lnSpc>
              <a:tabLst>
                <a:tab pos="6690995" algn="l"/>
              </a:tabLst>
            </a:pPr>
            <a:endParaRPr sz="3200" dirty="0">
              <a:latin typeface="Franklin Gothic Book"/>
              <a:cs typeface="Franklin Gothic Book"/>
            </a:endParaRPr>
          </a:p>
          <a:p>
            <a:pPr marL="755650" indent="-285750">
              <a:lnSpc>
                <a:spcPct val="100000"/>
              </a:lnSpc>
              <a:spcBef>
                <a:spcPts val="775"/>
              </a:spcBef>
              <a:buClr>
                <a:srgbClr val="9F2936"/>
              </a:buClr>
              <a:buSzPct val="84375"/>
              <a:buFont typeface="Courier New"/>
              <a:buChar char="o"/>
              <a:tabLst>
                <a:tab pos="755650" algn="l"/>
              </a:tabLst>
            </a:pPr>
            <a:endParaRPr sz="3200" dirty="0">
              <a:latin typeface="Franklin Gothic Book"/>
              <a:cs typeface="Franklin Gothic Book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AE5896-D49F-6AD3-A8AA-2D65E96DEBC9}"/>
              </a:ext>
            </a:extLst>
          </p:cNvPr>
          <p:cNvSpPr/>
          <p:nvPr/>
        </p:nvSpPr>
        <p:spPr>
          <a:xfrm>
            <a:off x="1247460" y="152400"/>
            <a:ext cx="75634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After Indictments by </a:t>
            </a:r>
          </a:p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lesch, 1955 &amp;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Chall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1967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481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1825751"/>
            <a:ext cx="9144000" cy="149860"/>
          </a:xfrm>
          <a:custGeom>
            <a:avLst/>
            <a:gdLst/>
            <a:ahLst/>
            <a:cxnLst/>
            <a:rect l="l" t="t" r="r" b="b"/>
            <a:pathLst>
              <a:path w="9144000" h="149860">
                <a:moveTo>
                  <a:pt x="9144000" y="149351"/>
                </a:moveTo>
                <a:lnTo>
                  <a:pt x="9144000" y="0"/>
                </a:lnTo>
                <a:lnTo>
                  <a:pt x="0" y="0"/>
                </a:lnTo>
                <a:lnTo>
                  <a:pt x="0" y="149352"/>
                </a:lnTo>
                <a:lnTo>
                  <a:pt x="9144000" y="149351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3411" y="2609109"/>
            <a:ext cx="9455921" cy="2084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029335" indent="-342900">
              <a:lnSpc>
                <a:spcPct val="100000"/>
              </a:lnSpc>
              <a:spcBef>
                <a:spcPts val="95"/>
              </a:spcBef>
            </a:pPr>
            <a:endParaRPr lang="en-US" sz="3200" dirty="0">
              <a:latin typeface="Franklin Gothic Book" panose="020B0503020102020204" pitchFamily="34" charset="0"/>
              <a:cs typeface="Franklin Gothic Book"/>
            </a:endParaRPr>
          </a:p>
          <a:p>
            <a:pPr marL="355600" marR="5080" indent="-342900">
              <a:lnSpc>
                <a:spcPct val="100000"/>
              </a:lnSpc>
              <a:tabLst>
                <a:tab pos="6690995" algn="l"/>
              </a:tabLst>
            </a:pPr>
            <a:endParaRPr lang="en-US" sz="3200" dirty="0">
              <a:latin typeface="Franklin Gothic Book" panose="020B0503020102020204" pitchFamily="34" charset="0"/>
              <a:cs typeface="Franklin Gothic Book"/>
            </a:endParaRPr>
          </a:p>
          <a:p>
            <a:pPr marL="355600" marR="5080" indent="-342900">
              <a:lnSpc>
                <a:spcPct val="100000"/>
              </a:lnSpc>
              <a:tabLst>
                <a:tab pos="6690995" algn="l"/>
              </a:tabLst>
            </a:pPr>
            <a:endParaRPr sz="3200" dirty="0">
              <a:latin typeface="Franklin Gothic Book"/>
              <a:cs typeface="Franklin Gothic Book"/>
            </a:endParaRPr>
          </a:p>
          <a:p>
            <a:pPr marL="755650" indent="-285750">
              <a:lnSpc>
                <a:spcPct val="100000"/>
              </a:lnSpc>
              <a:spcBef>
                <a:spcPts val="775"/>
              </a:spcBef>
              <a:buClr>
                <a:srgbClr val="9F2936"/>
              </a:buClr>
              <a:buSzPct val="84375"/>
              <a:buFont typeface="Courier New"/>
              <a:buChar char="o"/>
              <a:tabLst>
                <a:tab pos="755650" algn="l"/>
              </a:tabLst>
            </a:pPr>
            <a:endParaRPr sz="3200" dirty="0">
              <a:latin typeface="Franklin Gothic Book"/>
              <a:cs typeface="Franklin Gothic Book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AE5896-D49F-6AD3-A8AA-2D65E96DEBC9}"/>
              </a:ext>
            </a:extLst>
          </p:cNvPr>
          <p:cNvSpPr/>
          <p:nvPr/>
        </p:nvSpPr>
        <p:spPr>
          <a:xfrm>
            <a:off x="942607" y="533400"/>
            <a:ext cx="80152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Applying Thorndike’s Laws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6EF8CAF-A2A2-6C83-6971-CEAE55892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71" y="2209800"/>
            <a:ext cx="3276600" cy="425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C68E40-FFAC-A92E-1756-64A582763F45}"/>
              </a:ext>
            </a:extLst>
          </p:cNvPr>
          <p:cNvSpPr txBox="1"/>
          <p:nvPr/>
        </p:nvSpPr>
        <p:spPr>
          <a:xfrm>
            <a:off x="1560701" y="7008167"/>
            <a:ext cx="5678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Englemann</a:t>
            </a:r>
            <a:r>
              <a:rPr lang="en-US" sz="1200" dirty="0">
                <a:solidFill>
                  <a:schemeClr val="bg1"/>
                </a:solidFill>
              </a:rPr>
              <a:t>, S. (1975). </a:t>
            </a:r>
            <a:r>
              <a:rPr lang="en-US" sz="1200" i="1" dirty="0">
                <a:solidFill>
                  <a:schemeClr val="bg1"/>
                </a:solidFill>
              </a:rPr>
              <a:t>Mat the Rat</a:t>
            </a:r>
            <a:r>
              <a:rPr lang="en-US" sz="1200" dirty="0">
                <a:solidFill>
                  <a:schemeClr val="bg1"/>
                </a:solidFill>
              </a:rPr>
              <a:t>.  DISTAR Training Program for DISTAR Reading I..  Chicago, IL:  SRA.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57BA66-DAC8-F2F0-2CD0-A61711D82F5D}"/>
              </a:ext>
            </a:extLst>
          </p:cNvPr>
          <p:cNvSpPr txBox="1"/>
          <p:nvPr/>
        </p:nvSpPr>
        <p:spPr>
          <a:xfrm rot="20322005">
            <a:off x="668531" y="2077986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T’s Laws are: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exercise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identical elements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readiness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effect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B79231-F231-79B8-33EA-BEB64FEE53BD}"/>
              </a:ext>
            </a:extLst>
          </p:cNvPr>
          <p:cNvSpPr txBox="1"/>
          <p:nvPr/>
        </p:nvSpPr>
        <p:spPr>
          <a:xfrm>
            <a:off x="592331" y="436094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Are T’s Laws met?  Which ones and how?</a:t>
            </a:r>
          </a:p>
        </p:txBody>
      </p:sp>
    </p:spTree>
    <p:extLst>
      <p:ext uri="{BB962C8B-B14F-4D97-AF65-F5344CB8AC3E}">
        <p14:creationId xmlns:p14="http://schemas.microsoft.com/office/powerpoint/2010/main" val="262372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DAFD55-3D30-C560-6CFB-6553A4066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9571"/>
            <a:ext cx="8991599" cy="6553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C53523-24C5-7DEC-D9C3-72F1E7169E92}"/>
              </a:ext>
            </a:extLst>
          </p:cNvPr>
          <p:cNvSpPr txBox="1"/>
          <p:nvPr/>
        </p:nvSpPr>
        <p:spPr>
          <a:xfrm>
            <a:off x="1448347" y="7115455"/>
            <a:ext cx="510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Rasmussen &amp; Goldberg. (1964).  </a:t>
            </a:r>
            <a:r>
              <a:rPr lang="en-US" sz="1200" i="1" dirty="0">
                <a:solidFill>
                  <a:schemeClr val="bg1"/>
                </a:solidFill>
              </a:rPr>
              <a:t>A Pig Can Jig</a:t>
            </a:r>
            <a:r>
              <a:rPr lang="en-US" sz="1200" dirty="0">
                <a:solidFill>
                  <a:schemeClr val="bg1"/>
                </a:solidFill>
              </a:rPr>
              <a:t>.  SRA Basic Reading Series-Level A.  Chicago, IL: SRA.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6BA239-8818-33BE-C095-3262B56EE4C2}"/>
              </a:ext>
            </a:extLst>
          </p:cNvPr>
          <p:cNvSpPr txBox="1"/>
          <p:nvPr/>
        </p:nvSpPr>
        <p:spPr>
          <a:xfrm rot="20322005">
            <a:off x="3851711" y="546178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T’s Laws are: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exercise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identical elements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readiness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effect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8C0A96-C10C-B626-4049-0D1E93526F40}"/>
              </a:ext>
            </a:extLst>
          </p:cNvPr>
          <p:cNvSpPr txBox="1"/>
          <p:nvPr/>
        </p:nvSpPr>
        <p:spPr>
          <a:xfrm>
            <a:off x="4343400" y="249348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Are T’s Laws met?  Which ones and how?</a:t>
            </a:r>
          </a:p>
        </p:txBody>
      </p:sp>
    </p:spTree>
    <p:extLst>
      <p:ext uri="{BB962C8B-B14F-4D97-AF65-F5344CB8AC3E}">
        <p14:creationId xmlns:p14="http://schemas.microsoft.com/office/powerpoint/2010/main" val="245371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198" y="1530558"/>
            <a:ext cx="9144000" cy="149860"/>
          </a:xfrm>
          <a:custGeom>
            <a:avLst/>
            <a:gdLst/>
            <a:ahLst/>
            <a:cxnLst/>
            <a:rect l="l" t="t" r="r" b="b"/>
            <a:pathLst>
              <a:path w="9144000" h="149860">
                <a:moveTo>
                  <a:pt x="9144000" y="149351"/>
                </a:moveTo>
                <a:lnTo>
                  <a:pt x="9144000" y="0"/>
                </a:lnTo>
                <a:lnTo>
                  <a:pt x="0" y="0"/>
                </a:lnTo>
                <a:lnTo>
                  <a:pt x="0" y="149352"/>
                </a:lnTo>
                <a:lnTo>
                  <a:pt x="9144000" y="149351"/>
                </a:lnTo>
                <a:close/>
              </a:path>
            </a:pathLst>
          </a:custGeom>
          <a:solidFill>
            <a:srgbClr val="F07F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9600" y="2075179"/>
            <a:ext cx="9347519" cy="69454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rgbClr val="313131"/>
                </a:solidFill>
                <a:latin typeface="Franklin Gothic Book"/>
                <a:cs typeface="Wingdings"/>
              </a:rPr>
              <a:t>A whiplash pendulum swing away from </a:t>
            </a:r>
            <a:r>
              <a:rPr lang="en-US" sz="3200" dirty="0" err="1">
                <a:solidFill>
                  <a:srgbClr val="313131"/>
                </a:solidFill>
                <a:latin typeface="Franklin Gothic Book"/>
                <a:cs typeface="Wingdings"/>
              </a:rPr>
              <a:t>basals</a:t>
            </a:r>
            <a:r>
              <a:rPr lang="en-US" sz="3200" dirty="0">
                <a:solidFill>
                  <a:srgbClr val="313131"/>
                </a:solidFill>
                <a:latin typeface="Franklin Gothic Book"/>
                <a:cs typeface="Wingdings"/>
              </a:rPr>
              <a:t> decodables, and phonics (i.e., stultifying, lack of respect for kids &amp; teachers’ ability, inherently evil).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3200" dirty="0">
              <a:solidFill>
                <a:srgbClr val="313131"/>
              </a:solidFill>
              <a:latin typeface="Franklin Gothic Book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rgbClr val="313131"/>
                </a:solidFill>
                <a:latin typeface="Franklin Gothic Book"/>
                <a:cs typeface="Wingdings"/>
                <a:sym typeface="Wingdings" panose="05000000000000000000" pitchFamily="2" charset="2"/>
              </a:rPr>
              <a:t>1987 </a:t>
            </a:r>
            <a:r>
              <a:rPr lang="en-US" sz="3200" dirty="0">
                <a:solidFill>
                  <a:srgbClr val="313131"/>
                </a:solidFill>
                <a:latin typeface="Franklin Gothic Book"/>
                <a:cs typeface="Wingdings"/>
              </a:rPr>
              <a:t>CA &amp; 1990 TX single adoption markets drive text re-design.  Teachers/Admins in these states were into…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solidFill>
                  <a:srgbClr val="313131"/>
                </a:solidFill>
                <a:latin typeface="Franklin Gothic Book"/>
                <a:cs typeface="Wingdings"/>
              </a:rPr>
              <a:t>	</a:t>
            </a:r>
            <a:r>
              <a:rPr lang="en-US" sz="2800" dirty="0">
                <a:solidFill>
                  <a:srgbClr val="313131"/>
                </a:solidFill>
                <a:latin typeface="Franklin Gothic Book"/>
                <a:cs typeface="Wingdings"/>
              </a:rPr>
              <a:t>- whole language</a:t>
            </a:r>
            <a:r>
              <a:rPr lang="en-US" sz="2800" dirty="0">
                <a:solidFill>
                  <a:srgbClr val="313131"/>
                </a:solidFill>
                <a:latin typeface="Franklin Gothic Book"/>
                <a:cs typeface="Wingdings"/>
                <a:sym typeface="Wingdings" panose="05000000000000000000" pitchFamily="2" charset="2"/>
              </a:rPr>
              <a:t> unabridged </a:t>
            </a:r>
            <a:r>
              <a:rPr lang="en-US" sz="2800" dirty="0">
                <a:solidFill>
                  <a:srgbClr val="313131"/>
                </a:solidFill>
                <a:latin typeface="Franklin Gothic Book"/>
                <a:cs typeface="Wingdings"/>
              </a:rPr>
              <a:t>literature &amp;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solidFill>
                  <a:srgbClr val="313131"/>
                </a:solidFill>
                <a:latin typeface="Franklin Gothic Book"/>
                <a:cs typeface="Wingdings"/>
              </a:rPr>
              <a:t>								predictable text for K-G2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3200" dirty="0">
              <a:solidFill>
                <a:srgbClr val="313131"/>
              </a:solidFill>
              <a:latin typeface="Franklin Gothic Book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3200" dirty="0">
              <a:solidFill>
                <a:srgbClr val="313131"/>
              </a:solidFill>
              <a:latin typeface="Franklin Gothic Book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600" dirty="0">
              <a:solidFill>
                <a:srgbClr val="313131"/>
              </a:solidFill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solidFill>
                  <a:srgbClr val="313131"/>
                </a:solidFill>
                <a:latin typeface="Franklin Gothic Book"/>
                <a:cs typeface="Franklin Gothic Book"/>
              </a:rPr>
              <a:t>	</a:t>
            </a:r>
            <a:endParaRPr sz="16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30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 dirty="0">
              <a:latin typeface="Franklin Gothic Book"/>
              <a:cs typeface="Franklin Gothic Book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768592-E11F-EE88-3AEC-CF5A593BECAB}"/>
              </a:ext>
            </a:extLst>
          </p:cNvPr>
          <p:cNvSpPr/>
          <p:nvPr/>
        </p:nvSpPr>
        <p:spPr>
          <a:xfrm>
            <a:off x="284502" y="304800"/>
            <a:ext cx="94893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Thorn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dike Who?  Phonics What?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l="17046" t="6863" r="-2042" b="5882"/>
          <a:stretch/>
        </p:blipFill>
        <p:spPr>
          <a:xfrm>
            <a:off x="2551329" y="76200"/>
            <a:ext cx="5104853" cy="6781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06E702-5D5A-47E8-0310-0B9F25A3FB71}"/>
              </a:ext>
            </a:extLst>
          </p:cNvPr>
          <p:cNvSpPr txBox="1"/>
          <p:nvPr/>
        </p:nvSpPr>
        <p:spPr>
          <a:xfrm>
            <a:off x="7672747" y="4514998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Are T’s Laws met?  Which ones and how?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1D0F5-2C3A-E4AF-8DD9-0D0B1DBCF9A5}"/>
              </a:ext>
            </a:extLst>
          </p:cNvPr>
          <p:cNvSpPr txBox="1"/>
          <p:nvPr/>
        </p:nvSpPr>
        <p:spPr>
          <a:xfrm rot="1440056">
            <a:off x="7887267" y="1071354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T’s Laws are: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exercise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identical elements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readiness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effect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A5BDC-438C-8743-58A2-3C696A62A1A5}"/>
              </a:ext>
            </a:extLst>
          </p:cNvPr>
          <p:cNvSpPr txBox="1"/>
          <p:nvPr/>
        </p:nvSpPr>
        <p:spPr>
          <a:xfrm>
            <a:off x="1448347" y="7115455"/>
            <a:ext cx="6476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Martin, B.  &amp; Carle, E. (1967).  </a:t>
            </a:r>
            <a:r>
              <a:rPr lang="en-US" sz="1200" i="1" dirty="0">
                <a:solidFill>
                  <a:schemeClr val="bg1"/>
                </a:solidFill>
              </a:rPr>
              <a:t>Brown Bear, Brown Bear, What Do You See? </a:t>
            </a:r>
            <a:r>
              <a:rPr lang="en-US" sz="1200" dirty="0">
                <a:solidFill>
                  <a:schemeClr val="bg1"/>
                </a:solidFill>
              </a:rPr>
              <a:t>NY: </a:t>
            </a:r>
            <a:r>
              <a:rPr lang="en-US" sz="1200" i="1" dirty="0">
                <a:solidFill>
                  <a:schemeClr val="bg1"/>
                </a:solidFill>
              </a:rPr>
              <a:t>  </a:t>
            </a:r>
            <a:r>
              <a:rPr lang="en-US" sz="1200" dirty="0">
                <a:solidFill>
                  <a:schemeClr val="bg1"/>
                </a:solidFill>
              </a:rPr>
              <a:t>Henry Holt &amp; Company.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12564</TotalTime>
  <Words>2119</Words>
  <Application>Microsoft Office PowerPoint</Application>
  <PresentationFormat>Custom</PresentationFormat>
  <Paragraphs>328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Narrow</vt:lpstr>
      <vt:lpstr>Calibri</vt:lpstr>
      <vt:lpstr>Courier New</vt:lpstr>
      <vt:lpstr>Franklin Gothic Book</vt:lpstr>
      <vt:lpstr>Gill Sans MT</vt:lpstr>
      <vt:lpstr>Harlow Solid Italic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brown</dc:creator>
  <cp:lastModifiedBy>Kathleen Brown</cp:lastModifiedBy>
  <cp:revision>20</cp:revision>
  <dcterms:created xsi:type="dcterms:W3CDTF">2023-01-04T17:32:09Z</dcterms:created>
  <dcterms:modified xsi:type="dcterms:W3CDTF">2023-04-30T17:15:24Z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2015-04-28T00:00:00Z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2023-01-04T00:00:00Z</vt:filetime>
  </property>
  <property fmtid="{D5CDD505-2E9C-101B-9397-08002B2CF9AE}" pid="5" name="Producer">
    <vt:lpwstr>Acrobat Distiller 9.5.5 (Windows)</vt:lpwstr>
  </property>
</Properties>
</file>