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48"/>
  </p:notesMasterIdLst>
  <p:sldIdLst>
    <p:sldId id="313" r:id="rId5"/>
    <p:sldId id="358" r:id="rId6"/>
    <p:sldId id="359" r:id="rId7"/>
    <p:sldId id="259" r:id="rId8"/>
    <p:sldId id="260" r:id="rId9"/>
    <p:sldId id="261" r:id="rId10"/>
    <p:sldId id="287" r:id="rId11"/>
    <p:sldId id="263" r:id="rId12"/>
    <p:sldId id="289" r:id="rId13"/>
    <p:sldId id="264" r:id="rId14"/>
    <p:sldId id="266" r:id="rId15"/>
    <p:sldId id="267" r:id="rId16"/>
    <p:sldId id="268" r:id="rId17"/>
    <p:sldId id="275" r:id="rId18"/>
    <p:sldId id="269" r:id="rId19"/>
    <p:sldId id="270" r:id="rId20"/>
    <p:sldId id="272" r:id="rId21"/>
    <p:sldId id="273" r:id="rId22"/>
    <p:sldId id="276" r:id="rId23"/>
    <p:sldId id="277" r:id="rId24"/>
    <p:sldId id="279" r:id="rId25"/>
    <p:sldId id="282" r:id="rId26"/>
    <p:sldId id="284" r:id="rId27"/>
    <p:sldId id="306" r:id="rId28"/>
    <p:sldId id="286" r:id="rId29"/>
    <p:sldId id="290" r:id="rId30"/>
    <p:sldId id="292" r:id="rId31"/>
    <p:sldId id="303" r:id="rId32"/>
    <p:sldId id="294" r:id="rId33"/>
    <p:sldId id="307" r:id="rId34"/>
    <p:sldId id="295" r:id="rId35"/>
    <p:sldId id="296" r:id="rId36"/>
    <p:sldId id="297" r:id="rId37"/>
    <p:sldId id="309" r:id="rId38"/>
    <p:sldId id="300" r:id="rId39"/>
    <p:sldId id="311" r:id="rId40"/>
    <p:sldId id="301" r:id="rId41"/>
    <p:sldId id="302" r:id="rId42"/>
    <p:sldId id="304" r:id="rId43"/>
    <p:sldId id="305" r:id="rId44"/>
    <p:sldId id="308" r:id="rId45"/>
    <p:sldId id="310" r:id="rId46"/>
    <p:sldId id="314" r:id="rId4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6ADC22-77BD-B15E-C49F-82462FA336D9}" v="4" dt="2024-10-17T16:18:51.6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viewProps" Target="view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51" Type="http://schemas.openxmlformats.org/officeDocument/2006/relationships/theme" Target="theme/theme1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NDALEE MARTIN WITTWER" userId="S::u0594444@umail.utah.edu::9fb0da18-f57d-4bac-a28f-413510cf2b5e" providerId="AD" clId="Web-{9D76E32E-3CF3-BBA1-70AF-C078418529AC}"/>
    <pc:docChg chg="addSld delSld modSld">
      <pc:chgData name="WENDALEE MARTIN WITTWER" userId="S::u0594444@umail.utah.edu::9fb0da18-f57d-4bac-a28f-413510cf2b5e" providerId="AD" clId="Web-{9D76E32E-3CF3-BBA1-70AF-C078418529AC}" dt="2024-09-10T21:02:50.353" v="5"/>
      <pc:docMkLst>
        <pc:docMk/>
      </pc:docMkLst>
      <pc:sldChg chg="add">
        <pc:chgData name="WENDALEE MARTIN WITTWER" userId="S::u0594444@umail.utah.edu::9fb0da18-f57d-4bac-a28f-413510cf2b5e" providerId="AD" clId="Web-{9D76E32E-3CF3-BBA1-70AF-C078418529AC}" dt="2024-09-10T21:02:18.774" v="3"/>
        <pc:sldMkLst>
          <pc:docMk/>
          <pc:sldMk cId="419166669" sldId="257"/>
        </pc:sldMkLst>
      </pc:sldChg>
      <pc:sldChg chg="del">
        <pc:chgData name="WENDALEE MARTIN WITTWER" userId="S::u0594444@umail.utah.edu::9fb0da18-f57d-4bac-a28f-413510cf2b5e" providerId="AD" clId="Web-{9D76E32E-3CF3-BBA1-70AF-C078418529AC}" dt="2024-09-10T21:02:50.353" v="5"/>
        <pc:sldMkLst>
          <pc:docMk/>
          <pc:sldMk cId="3148424748" sldId="258"/>
        </pc:sldMkLst>
      </pc:sldChg>
      <pc:sldChg chg="modSp add">
        <pc:chgData name="WENDALEE MARTIN WITTWER" userId="S::u0594444@umail.utah.edu::9fb0da18-f57d-4bac-a28f-413510cf2b5e" providerId="AD" clId="Web-{9D76E32E-3CF3-BBA1-70AF-C078418529AC}" dt="2024-09-10T21:02:41.056" v="4" actId="20577"/>
        <pc:sldMkLst>
          <pc:docMk/>
          <pc:sldMk cId="1819067435" sldId="357"/>
        </pc:sldMkLst>
        <pc:spChg chg="mod">
          <ac:chgData name="WENDALEE MARTIN WITTWER" userId="S::u0594444@umail.utah.edu::9fb0da18-f57d-4bac-a28f-413510cf2b5e" providerId="AD" clId="Web-{9D76E32E-3CF3-BBA1-70AF-C078418529AC}" dt="2024-09-10T21:02:41.056" v="4" actId="20577"/>
          <ac:spMkLst>
            <pc:docMk/>
            <pc:sldMk cId="1819067435" sldId="357"/>
            <ac:spMk id="3" creationId="{00000000-0000-0000-0000-000000000000}"/>
          </ac:spMkLst>
        </pc:spChg>
      </pc:sldChg>
      <pc:sldChg chg="add del">
        <pc:chgData name="WENDALEE MARTIN WITTWER" userId="S::u0594444@umail.utah.edu::9fb0da18-f57d-4bac-a28f-413510cf2b5e" providerId="AD" clId="Web-{9D76E32E-3CF3-BBA1-70AF-C078418529AC}" dt="2024-09-10T21:02:00.836" v="2"/>
        <pc:sldMkLst>
          <pc:docMk/>
          <pc:sldMk cId="3795902198" sldId="358"/>
        </pc:sldMkLst>
      </pc:sldChg>
    </pc:docChg>
  </pc:docChgLst>
  <pc:docChgLst>
    <pc:chgData name="WENDALEE MARTIN WITTWER" userId="S::u0594444@umail.utah.edu::9fb0da18-f57d-4bac-a28f-413510cf2b5e" providerId="AD" clId="Web-{E16ADC22-77BD-B15E-C49F-82462FA336D9}"/>
    <pc:docChg chg="addSld delSld">
      <pc:chgData name="WENDALEE MARTIN WITTWER" userId="S::u0594444@umail.utah.edu::9fb0da18-f57d-4bac-a28f-413510cf2b5e" providerId="AD" clId="Web-{E16ADC22-77BD-B15E-C49F-82462FA336D9}" dt="2024-10-17T16:18:51.679" v="3"/>
      <pc:docMkLst>
        <pc:docMk/>
      </pc:docMkLst>
      <pc:sldChg chg="del">
        <pc:chgData name="WENDALEE MARTIN WITTWER" userId="S::u0594444@umail.utah.edu::9fb0da18-f57d-4bac-a28f-413510cf2b5e" providerId="AD" clId="Web-{E16ADC22-77BD-B15E-C49F-82462FA336D9}" dt="2024-10-17T16:18:49.288" v="2"/>
        <pc:sldMkLst>
          <pc:docMk/>
          <pc:sldMk cId="419166669" sldId="257"/>
        </pc:sldMkLst>
      </pc:sldChg>
      <pc:sldChg chg="del">
        <pc:chgData name="WENDALEE MARTIN WITTWER" userId="S::u0594444@umail.utah.edu::9fb0da18-f57d-4bac-a28f-413510cf2b5e" providerId="AD" clId="Web-{E16ADC22-77BD-B15E-C49F-82462FA336D9}" dt="2024-10-17T16:18:51.679" v="3"/>
        <pc:sldMkLst>
          <pc:docMk/>
          <pc:sldMk cId="1819067435" sldId="357"/>
        </pc:sldMkLst>
      </pc:sldChg>
      <pc:sldChg chg="add">
        <pc:chgData name="WENDALEE MARTIN WITTWER" userId="S::u0594444@umail.utah.edu::9fb0da18-f57d-4bac-a28f-413510cf2b5e" providerId="AD" clId="Web-{E16ADC22-77BD-B15E-C49F-82462FA336D9}" dt="2024-10-17T16:18:45.085" v="0"/>
        <pc:sldMkLst>
          <pc:docMk/>
          <pc:sldMk cId="2718557144" sldId="358"/>
        </pc:sldMkLst>
      </pc:sldChg>
      <pc:sldChg chg="add">
        <pc:chgData name="WENDALEE MARTIN WITTWER" userId="S::u0594444@umail.utah.edu::9fb0da18-f57d-4bac-a28f-413510cf2b5e" providerId="AD" clId="Web-{E16ADC22-77BD-B15E-C49F-82462FA336D9}" dt="2024-10-17T16:18:45.116" v="1"/>
        <pc:sldMkLst>
          <pc:docMk/>
          <pc:sldMk cId="3057142336" sldId="35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35D16C-B69F-49D0-8AD6-D18E9BBDFEB7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C88912-A1D9-4FF2-9546-7B3811107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255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ad.dress</a:t>
            </a:r>
            <a:endParaRPr lang="en-US" dirty="0"/>
          </a:p>
          <a:p>
            <a:endParaRPr lang="en-US" dirty="0"/>
          </a:p>
          <a:p>
            <a:r>
              <a:rPr lang="en-US" dirty="0"/>
              <a:t>*</a:t>
            </a:r>
            <a:r>
              <a:rPr lang="en-US" dirty="0" err="1"/>
              <a:t>dr</a:t>
            </a:r>
            <a:r>
              <a:rPr lang="en-US" dirty="0"/>
              <a:t> blend stays together</a:t>
            </a:r>
          </a:p>
          <a:p>
            <a:endParaRPr lang="en-US" dirty="0"/>
          </a:p>
          <a:p>
            <a:r>
              <a:rPr lang="en-US" dirty="0"/>
              <a:t>Follows syllable division rule not phonology/sound of division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76B284-E466-4F62-9217-E40A2AEDC8FA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757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13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431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847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681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083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067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167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006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369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675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542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03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112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7.4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Word Study √</a:t>
            </a:r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755297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platform</a:t>
            </a:r>
          </a:p>
        </p:txBody>
      </p:sp>
    </p:spTree>
    <p:extLst>
      <p:ext uri="{BB962C8B-B14F-4D97-AF65-F5344CB8AC3E}">
        <p14:creationId xmlns:p14="http://schemas.microsoft.com/office/powerpoint/2010/main" val="41180137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stir</a:t>
            </a:r>
          </a:p>
        </p:txBody>
      </p:sp>
    </p:spTree>
    <p:extLst>
      <p:ext uri="{BB962C8B-B14F-4D97-AF65-F5344CB8AC3E}">
        <p14:creationId xmlns:p14="http://schemas.microsoft.com/office/powerpoint/2010/main" val="23957787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  <a:cs typeface="Arial" panose="020B0604020202020204" pitchFamily="34" charset="0"/>
              </a:rPr>
              <a:t>disturb</a:t>
            </a:r>
          </a:p>
        </p:txBody>
      </p:sp>
    </p:spTree>
    <p:extLst>
      <p:ext uri="{BB962C8B-B14F-4D97-AF65-F5344CB8AC3E}">
        <p14:creationId xmlns:p14="http://schemas.microsoft.com/office/powerpoint/2010/main" val="21960425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carve</a:t>
            </a:r>
          </a:p>
        </p:txBody>
      </p:sp>
    </p:spTree>
    <p:extLst>
      <p:ext uri="{BB962C8B-B14F-4D97-AF65-F5344CB8AC3E}">
        <p14:creationId xmlns:p14="http://schemas.microsoft.com/office/powerpoint/2010/main" val="25221061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correct</a:t>
            </a:r>
          </a:p>
        </p:txBody>
      </p:sp>
    </p:spTree>
    <p:extLst>
      <p:ext uri="{BB962C8B-B14F-4D97-AF65-F5344CB8AC3E}">
        <p14:creationId xmlns:p14="http://schemas.microsoft.com/office/powerpoint/2010/main" val="22106071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nerve</a:t>
            </a:r>
          </a:p>
        </p:txBody>
      </p:sp>
    </p:spTree>
    <p:extLst>
      <p:ext uri="{BB962C8B-B14F-4D97-AF65-F5344CB8AC3E}">
        <p14:creationId xmlns:p14="http://schemas.microsoft.com/office/powerpoint/2010/main" val="11939855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warn</a:t>
            </a:r>
          </a:p>
        </p:txBody>
      </p:sp>
    </p:spTree>
    <p:extLst>
      <p:ext uri="{BB962C8B-B14F-4D97-AF65-F5344CB8AC3E}">
        <p14:creationId xmlns:p14="http://schemas.microsoft.com/office/powerpoint/2010/main" val="20790374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depart</a:t>
            </a:r>
          </a:p>
        </p:txBody>
      </p:sp>
    </p:spTree>
    <p:extLst>
      <p:ext uri="{BB962C8B-B14F-4D97-AF65-F5344CB8AC3E}">
        <p14:creationId xmlns:p14="http://schemas.microsoft.com/office/powerpoint/2010/main" val="23102798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cover</a:t>
            </a:r>
          </a:p>
        </p:txBody>
      </p:sp>
    </p:spTree>
    <p:extLst>
      <p:ext uri="{BB962C8B-B14F-4D97-AF65-F5344CB8AC3E}">
        <p14:creationId xmlns:p14="http://schemas.microsoft.com/office/powerpoint/2010/main" val="33458038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current</a:t>
            </a:r>
          </a:p>
        </p:txBody>
      </p:sp>
    </p:spTree>
    <p:extLst>
      <p:ext uri="{BB962C8B-B14F-4D97-AF65-F5344CB8AC3E}">
        <p14:creationId xmlns:p14="http://schemas.microsoft.com/office/powerpoint/2010/main" val="1700034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33798"/>
            <a:ext cx="10515600" cy="1325563"/>
          </a:xfrm>
        </p:spPr>
        <p:txBody>
          <a:bodyPr/>
          <a:lstStyle/>
          <a:p>
            <a:r>
              <a:rPr lang="en-US" dirty="0"/>
              <a:t>Word Study </a:t>
            </a:r>
            <a:r>
              <a:rPr lang="en-US" dirty="0">
                <a:sym typeface="Symbol" panose="05050102010706020507" pitchFamily="18" charset="2"/>
              </a:rPr>
              <a:t>  - </a:t>
            </a:r>
            <a:r>
              <a:rPr lang="en-US" b="1" dirty="0">
                <a:solidFill>
                  <a:srgbClr val="C00000"/>
                </a:solidFill>
                <a:sym typeface="Symbol" panose="05050102010706020507" pitchFamily="18" charset="2"/>
              </a:rPr>
              <a:t>INSTRUCTIONS</a:t>
            </a:r>
            <a:endParaRPr lang="en-US" b="1" dirty="0">
              <a:solidFill>
                <a:srgbClr val="C00000"/>
              </a:solidFill>
              <a:ea typeface="Calibri Light"/>
              <a:cs typeface="Calibri Ligh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68565"/>
            <a:ext cx="10515600" cy="435133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1800" b="1" dirty="0"/>
              <a:t>Conduct a “cold” Word Study ✓ before moving to the next module.</a:t>
            </a:r>
          </a:p>
          <a:p>
            <a:pPr marL="514350" indent="-514350">
              <a:buAutoNum type="arabicPeriod"/>
            </a:pPr>
            <a:r>
              <a:rPr lang="en-US" sz="1800" dirty="0"/>
              <a:t>Randomize a deck of 40 words from your current module. </a:t>
            </a:r>
            <a:endParaRPr lang="en-US" sz="1800" dirty="0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 sz="1800" dirty="0"/>
              <a:t>Set timer for </a:t>
            </a:r>
            <a:r>
              <a:rPr lang="en-US" sz="1800" b="1" dirty="0"/>
              <a:t>1:00 </a:t>
            </a:r>
            <a:r>
              <a:rPr lang="en-US" sz="1800" dirty="0"/>
              <a:t>!</a:t>
            </a:r>
            <a:endParaRPr lang="en-US" sz="1800" dirty="0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 sz="1800" dirty="0"/>
              <a:t>Display 1 word at a time, moving quickly to the next word. </a:t>
            </a:r>
            <a:endParaRPr lang="en-US" sz="1800" dirty="0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 sz="1800" dirty="0"/>
              <a:t>Sort into 2 piles: automatic or incorrect </a:t>
            </a:r>
            <a:r>
              <a:rPr lang="en-US" sz="1600" b="1" i="1" dirty="0"/>
              <a:t>(self-corrects count as incorrect as they are not read automatically)</a:t>
            </a:r>
            <a:r>
              <a:rPr lang="en-US" sz="1600" b="1" dirty="0"/>
              <a:t>.</a:t>
            </a:r>
            <a:endParaRPr lang="en-US" sz="1600" b="1">
              <a:ea typeface="Calibri" panose="020F0502020204030204"/>
              <a:cs typeface="Calibri" panose="020F0502020204030204"/>
            </a:endParaRPr>
          </a:p>
          <a:p>
            <a:pPr marL="514350" indent="-514350">
              <a:buAutoNum type="arabicPeriod"/>
            </a:pPr>
            <a:r>
              <a:rPr lang="en-US" sz="1800" dirty="0"/>
              <a:t>When the timer beeps, count the number of automatic words. Review errors. </a:t>
            </a:r>
          </a:p>
          <a:p>
            <a:pPr marL="514350" indent="-514350">
              <a:buAutoNum type="arabicPeriod"/>
            </a:pPr>
            <a:r>
              <a:rPr lang="en-US" sz="1800" dirty="0"/>
              <a:t>Record Word Study ✓ data on the lesson plan </a:t>
            </a:r>
            <a:r>
              <a:rPr lang="en-US" sz="1800" b="1" u="sng" dirty="0"/>
              <a:t>AND</a:t>
            </a:r>
            <a:r>
              <a:rPr lang="en-US" sz="1800" dirty="0"/>
              <a:t> appropriate log.</a:t>
            </a:r>
            <a:endParaRPr lang="en-US" sz="1800" dirty="0">
              <a:ea typeface="Calibri"/>
              <a:cs typeface="Calibri"/>
            </a:endParaRPr>
          </a:p>
          <a:p>
            <a:pPr marL="0" indent="0">
              <a:buNone/>
            </a:pPr>
            <a:endParaRPr lang="en-US" sz="1800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1800" b="1" dirty="0">
                <a:solidFill>
                  <a:srgbClr val="C00000"/>
                </a:solidFill>
                <a:ea typeface="Calibri"/>
                <a:cs typeface="Calibri"/>
              </a:rPr>
              <a:t>FOR WHOLE CLASS:</a:t>
            </a:r>
            <a:endParaRPr lang="en-US" sz="1800" b="1">
              <a:solidFill>
                <a:srgbClr val="C00000"/>
              </a:solidFill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1800" b="1" dirty="0">
                <a:ea typeface="Calibri"/>
                <a:cs typeface="Calibri"/>
              </a:rPr>
              <a:t>Choose </a:t>
            </a:r>
            <a:r>
              <a:rPr lang="en-US" sz="1800" b="1" i="1" u="sng" dirty="0">
                <a:ea typeface="Calibri"/>
                <a:cs typeface="Calibri"/>
              </a:rPr>
              <a:t>5 mid-low students</a:t>
            </a:r>
            <a:r>
              <a:rPr lang="en-US" sz="1800" b="1" dirty="0">
                <a:ea typeface="Calibri"/>
                <a:cs typeface="Calibri"/>
              </a:rPr>
              <a:t> as a sample to determine whole class movement. No need to conduct WS check with </a:t>
            </a:r>
            <a:r>
              <a:rPr lang="en-US" sz="1800" b="1" i="1" dirty="0">
                <a:ea typeface="Calibri"/>
                <a:cs typeface="Calibri"/>
              </a:rPr>
              <a:t>all</a:t>
            </a:r>
            <a:r>
              <a:rPr lang="en-US" sz="1800" b="1" dirty="0">
                <a:ea typeface="Calibri"/>
                <a:cs typeface="Calibri"/>
              </a:rPr>
              <a:t> students.</a:t>
            </a:r>
          </a:p>
        </p:txBody>
      </p:sp>
    </p:spTree>
    <p:extLst>
      <p:ext uri="{BB962C8B-B14F-4D97-AF65-F5344CB8AC3E}">
        <p14:creationId xmlns:p14="http://schemas.microsoft.com/office/powerpoint/2010/main" val="27185571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dinner</a:t>
            </a:r>
          </a:p>
        </p:txBody>
      </p:sp>
    </p:spTree>
    <p:extLst>
      <p:ext uri="{BB962C8B-B14F-4D97-AF65-F5344CB8AC3E}">
        <p14:creationId xmlns:p14="http://schemas.microsoft.com/office/powerpoint/2010/main" val="30500034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confirm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8823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insert</a:t>
            </a:r>
          </a:p>
        </p:txBody>
      </p:sp>
    </p:spTree>
    <p:extLst>
      <p:ext uri="{BB962C8B-B14F-4D97-AF65-F5344CB8AC3E}">
        <p14:creationId xmlns:p14="http://schemas.microsoft.com/office/powerpoint/2010/main" val="18174157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partner</a:t>
            </a:r>
          </a:p>
        </p:txBody>
      </p:sp>
    </p:spTree>
    <p:extLst>
      <p:ext uri="{BB962C8B-B14F-4D97-AF65-F5344CB8AC3E}">
        <p14:creationId xmlns:p14="http://schemas.microsoft.com/office/powerpoint/2010/main" val="20394210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curve</a:t>
            </a:r>
          </a:p>
        </p:txBody>
      </p:sp>
    </p:spTree>
    <p:extLst>
      <p:ext uri="{BB962C8B-B14F-4D97-AF65-F5344CB8AC3E}">
        <p14:creationId xmlns:p14="http://schemas.microsoft.com/office/powerpoint/2010/main" val="25301829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percent</a:t>
            </a:r>
          </a:p>
        </p:txBody>
      </p:sp>
    </p:spTree>
    <p:extLst>
      <p:ext uri="{BB962C8B-B14F-4D97-AF65-F5344CB8AC3E}">
        <p14:creationId xmlns:p14="http://schemas.microsoft.com/office/powerpoint/2010/main" val="3472907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transfer</a:t>
            </a:r>
          </a:p>
        </p:txBody>
      </p:sp>
    </p:spTree>
    <p:extLst>
      <p:ext uri="{BB962C8B-B14F-4D97-AF65-F5344CB8AC3E}">
        <p14:creationId xmlns:p14="http://schemas.microsoft.com/office/powerpoint/2010/main" val="4517222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category</a:t>
            </a:r>
            <a:endParaRPr lang="en-US" sz="199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73185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overlap</a:t>
            </a:r>
          </a:p>
        </p:txBody>
      </p:sp>
    </p:spTree>
    <p:extLst>
      <p:ext uri="{BB962C8B-B14F-4D97-AF65-F5344CB8AC3E}">
        <p14:creationId xmlns:p14="http://schemas.microsoft.com/office/powerpoint/2010/main" val="9386024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decorate</a:t>
            </a:r>
          </a:p>
        </p:txBody>
      </p:sp>
    </p:spTree>
    <p:extLst>
      <p:ext uri="{BB962C8B-B14F-4D97-AF65-F5344CB8AC3E}">
        <p14:creationId xmlns:p14="http://schemas.microsoft.com/office/powerpoint/2010/main" val="3586994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53"/>
            <a:ext cx="10515600" cy="894070"/>
          </a:xfrm>
        </p:spPr>
        <p:txBody>
          <a:bodyPr/>
          <a:lstStyle/>
          <a:p>
            <a:r>
              <a:rPr lang="en-US" dirty="0"/>
              <a:t>Word Study </a:t>
            </a:r>
            <a:r>
              <a:rPr lang="en-US" dirty="0">
                <a:sym typeface="Symbol" panose="05050102010706020507" pitchFamily="18" charset="2"/>
              </a:rPr>
              <a:t>  - </a:t>
            </a:r>
            <a:r>
              <a:rPr lang="en-US" b="1" dirty="0">
                <a:solidFill>
                  <a:srgbClr val="C00000"/>
                </a:solidFill>
                <a:sym typeface="Symbol" panose="05050102010706020507" pitchFamily="18" charset="2"/>
              </a:rPr>
              <a:t>WHAT'S NEXT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52"/>
            <a:ext cx="10653310" cy="514088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1600" dirty="0"/>
              <a:t>• </a:t>
            </a:r>
            <a:r>
              <a:rPr lang="en-US" sz="1600" dirty="0">
                <a:solidFill>
                  <a:schemeClr val="accent6"/>
                </a:solidFill>
              </a:rPr>
              <a:t>If S. </a:t>
            </a:r>
            <a:r>
              <a:rPr lang="en-US" sz="1600" b="1" u="sng" dirty="0">
                <a:solidFill>
                  <a:schemeClr val="accent6"/>
                </a:solidFill>
              </a:rPr>
              <a:t>MEET</a:t>
            </a:r>
            <a:r>
              <a:rPr lang="en-US" sz="1600" dirty="0">
                <a:solidFill>
                  <a:schemeClr val="accent6"/>
                </a:solidFill>
              </a:rPr>
              <a:t> the criteria</a:t>
            </a:r>
            <a:r>
              <a:rPr lang="en-US" sz="1600" dirty="0"/>
              <a:t> </a:t>
            </a:r>
            <a:r>
              <a:rPr lang="en-US" sz="1600" b="1" dirty="0"/>
              <a:t>(35 words correct, </a:t>
            </a:r>
            <a:r>
              <a:rPr lang="en-US" sz="1600" b="1" u="sng" dirty="0"/>
              <a:t>&lt;</a:t>
            </a:r>
            <a:r>
              <a:rPr lang="en-US" sz="1600" b="1" dirty="0"/>
              <a:t> 3 errors)</a:t>
            </a:r>
            <a:endParaRPr lang="en-US" sz="2400" b="1">
              <a:ea typeface="Calibri"/>
              <a:cs typeface="Calibri"/>
            </a:endParaRP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1600" i="1" dirty="0"/>
              <a:t>Move immediately into the first lesson of the next module.  </a:t>
            </a:r>
            <a:endParaRPr lang="en-US" sz="1600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1600" dirty="0"/>
              <a:t>• </a:t>
            </a:r>
            <a:r>
              <a:rPr lang="en-US" sz="1600" dirty="0">
                <a:solidFill>
                  <a:schemeClr val="accent4">
                    <a:lumMod val="76000"/>
                  </a:schemeClr>
                </a:solidFill>
              </a:rPr>
              <a:t>If S. </a:t>
            </a:r>
            <a:r>
              <a:rPr lang="en-US" sz="1600" b="1" u="sng" dirty="0">
                <a:solidFill>
                  <a:schemeClr val="accent4">
                    <a:lumMod val="76000"/>
                  </a:schemeClr>
                </a:solidFill>
              </a:rPr>
              <a:t>DON’T MEET</a:t>
            </a:r>
            <a:r>
              <a:rPr lang="en-US" sz="1600" dirty="0">
                <a:solidFill>
                  <a:schemeClr val="accent4">
                    <a:lumMod val="76000"/>
                  </a:schemeClr>
                </a:solidFill>
              </a:rPr>
              <a:t> criteria, </a:t>
            </a:r>
            <a:r>
              <a:rPr lang="en-US" sz="1600" b="1" u="sng" dirty="0">
                <a:solidFill>
                  <a:schemeClr val="accent4">
                    <a:lumMod val="76000"/>
                  </a:schemeClr>
                </a:solidFill>
              </a:rPr>
              <a:t>BUT ARE CLOSE</a:t>
            </a:r>
            <a:r>
              <a:rPr lang="en-US" sz="1600" dirty="0">
                <a:solidFill>
                  <a:schemeClr val="accent4">
                    <a:lumMod val="76000"/>
                  </a:schemeClr>
                </a:solidFill>
              </a:rPr>
              <a:t> </a:t>
            </a:r>
            <a:r>
              <a:rPr lang="en-US" sz="1600" b="1" dirty="0"/>
              <a:t>(&lt;7 errors AND &lt;10 words read below criteria)</a:t>
            </a:r>
            <a:endParaRPr lang="en-US" sz="2400" b="1" dirty="0"/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1600" dirty="0"/>
              <a:t>Review </a:t>
            </a:r>
            <a:r>
              <a:rPr lang="en-US" sz="1600" b="1" dirty="0"/>
              <a:t>and mark-up </a:t>
            </a:r>
            <a:r>
              <a:rPr lang="en-US" sz="1600" dirty="0"/>
              <a:t>errors </a:t>
            </a:r>
            <a:r>
              <a:rPr lang="en-US" sz="1600" b="1" dirty="0"/>
              <a:t>on whiteboard</a:t>
            </a:r>
            <a:r>
              <a:rPr lang="en-US" sz="1600" dirty="0"/>
              <a:t>, practice WS ✓ (2-3 times as time allows) &amp; conduct spelling. </a:t>
            </a:r>
            <a:endParaRPr lang="en-US" sz="1600" dirty="0">
              <a:ea typeface="Calibri"/>
              <a:cs typeface="Calibri"/>
            </a:endParaRP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1600" i="1" dirty="0"/>
              <a:t>Repeat word study check on your next lesson.</a:t>
            </a:r>
            <a:r>
              <a:rPr lang="en-US" sz="1600" dirty="0"/>
              <a:t> </a:t>
            </a:r>
            <a:endParaRPr lang="en-US" sz="1600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1600" dirty="0"/>
              <a:t>• </a:t>
            </a:r>
            <a:r>
              <a:rPr lang="en-US" sz="1600" dirty="0">
                <a:solidFill>
                  <a:srgbClr val="C00000"/>
                </a:solidFill>
              </a:rPr>
              <a:t>If S. </a:t>
            </a:r>
            <a:r>
              <a:rPr lang="en-US" sz="1600" b="1" u="sng" dirty="0">
                <a:solidFill>
                  <a:srgbClr val="C00000"/>
                </a:solidFill>
              </a:rPr>
              <a:t>DON'T MEET</a:t>
            </a:r>
            <a:r>
              <a:rPr lang="en-US" sz="1600" dirty="0">
                <a:solidFill>
                  <a:srgbClr val="C00000"/>
                </a:solidFill>
              </a:rPr>
              <a:t> the criteria due to an </a:t>
            </a:r>
            <a:r>
              <a:rPr lang="en-US" sz="1600" b="1" u="sng" dirty="0">
                <a:solidFill>
                  <a:srgbClr val="C00000"/>
                </a:solidFill>
              </a:rPr>
              <a:t>ACCURACY ISSUE</a:t>
            </a:r>
            <a:r>
              <a:rPr lang="en-US" sz="1600" dirty="0"/>
              <a:t> </a:t>
            </a:r>
            <a:r>
              <a:rPr lang="en-US" sz="1600" b="1" dirty="0"/>
              <a:t>(7+ errors)</a:t>
            </a:r>
            <a:endParaRPr lang="en-US" sz="2400" b="1">
              <a:ea typeface="Calibri"/>
              <a:cs typeface="Calibri"/>
            </a:endParaRP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1600" dirty="0"/>
              <a:t>Review </a:t>
            </a:r>
            <a:r>
              <a:rPr lang="en-US" sz="1600" b="1" dirty="0"/>
              <a:t>and mark-up</a:t>
            </a:r>
            <a:r>
              <a:rPr lang="en-US" sz="1600" dirty="0"/>
              <a:t> errors on </a:t>
            </a:r>
            <a:r>
              <a:rPr lang="en-US" sz="1600" b="1" dirty="0"/>
              <a:t>white board</a:t>
            </a:r>
            <a:r>
              <a:rPr lang="en-US" sz="1600" dirty="0"/>
              <a:t>; </a:t>
            </a:r>
            <a:r>
              <a:rPr lang="en-US" sz="1600" b="1" dirty="0"/>
              <a:t>complete Break, Scoop, and Read</a:t>
            </a:r>
            <a:r>
              <a:rPr lang="en-US" sz="1600" dirty="0"/>
              <a:t> or </a:t>
            </a:r>
            <a:r>
              <a:rPr lang="en-US" sz="1600" b="1" dirty="0"/>
              <a:t>Tap and Read</a:t>
            </a:r>
            <a:r>
              <a:rPr lang="en-US" sz="1600" dirty="0"/>
              <a:t> activity; &amp; conduct spelling. </a:t>
            </a:r>
            <a:endParaRPr lang="en-US" sz="1600" dirty="0">
              <a:ea typeface="Calibri"/>
              <a:cs typeface="Calibri"/>
            </a:endParaRP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1600" i="1" dirty="0">
                <a:ea typeface="Calibri"/>
                <a:cs typeface="Calibri"/>
              </a:rPr>
              <a:t>Repeat most recently taught </a:t>
            </a:r>
            <a:r>
              <a:rPr lang="en-US" sz="1600" b="1" i="1" dirty="0">
                <a:ea typeface="Calibri"/>
                <a:cs typeface="Calibri"/>
              </a:rPr>
              <a:t>accuracy</a:t>
            </a:r>
            <a:r>
              <a:rPr lang="en-US" sz="1600" i="1" dirty="0">
                <a:ea typeface="Calibri"/>
                <a:cs typeface="Calibri"/>
              </a:rPr>
              <a:t> lesson with new words in your </a:t>
            </a:r>
            <a:r>
              <a:rPr lang="en-US" sz="1600" b="1" i="1" dirty="0">
                <a:ea typeface="Calibri"/>
                <a:cs typeface="Calibri"/>
              </a:rPr>
              <a:t>next lesson. </a:t>
            </a:r>
            <a:r>
              <a:rPr lang="en-US" sz="1600" i="1" dirty="0">
                <a:ea typeface="Calibri"/>
                <a:cs typeface="Calibri"/>
              </a:rPr>
              <a:t> Continue reteaching remaining lessons in the module until the words study check lesson is reached and </a:t>
            </a:r>
            <a:r>
              <a:rPr lang="en-US" sz="1600" b="1" i="1" dirty="0">
                <a:ea typeface="Calibri"/>
                <a:cs typeface="Calibri"/>
              </a:rPr>
              <a:t>then conduct another word study check.</a:t>
            </a:r>
            <a:r>
              <a:rPr lang="en-US" sz="1600" i="1" dirty="0">
                <a:ea typeface="Calibri"/>
                <a:cs typeface="Calibri"/>
              </a:rPr>
              <a:t> </a:t>
            </a:r>
          </a:p>
          <a:p>
            <a:pPr marL="1200150" lvl="2" indent="-285750">
              <a:buFont typeface="Wingdings" panose="020B0604020202020204" pitchFamily="34" charset="0"/>
              <a:buChar char="§"/>
            </a:pPr>
            <a:r>
              <a:rPr lang="en-US" sz="1200" dirty="0">
                <a:ea typeface="Calibri"/>
                <a:cs typeface="Calibri"/>
              </a:rPr>
              <a:t>If additional </a:t>
            </a:r>
            <a:r>
              <a:rPr lang="en-US" sz="1200" b="1" dirty="0">
                <a:ea typeface="Calibri"/>
                <a:cs typeface="Calibri"/>
              </a:rPr>
              <a:t>accuracy lessons</a:t>
            </a:r>
            <a:r>
              <a:rPr lang="en-US" sz="1200" dirty="0">
                <a:ea typeface="Calibri"/>
                <a:cs typeface="Calibri"/>
              </a:rPr>
              <a:t> are needed, see </a:t>
            </a:r>
            <a:r>
              <a:rPr lang="en-US" sz="1200" b="1" i="1" dirty="0">
                <a:ea typeface="Calibri"/>
                <a:cs typeface="Calibri"/>
              </a:rPr>
              <a:t>word inventory list</a:t>
            </a:r>
            <a:r>
              <a:rPr lang="en-US" sz="1200" dirty="0">
                <a:ea typeface="Calibri"/>
                <a:cs typeface="Calibri"/>
              </a:rPr>
              <a:t> for new word study words and </a:t>
            </a:r>
            <a:r>
              <a:rPr lang="en-US" sz="1200" b="1" i="1" dirty="0">
                <a:ea typeface="Calibri"/>
                <a:cs typeface="Calibri"/>
              </a:rPr>
              <a:t>AWS Instructions and Activities</a:t>
            </a:r>
            <a:r>
              <a:rPr lang="en-US" sz="1200" dirty="0">
                <a:ea typeface="Calibri"/>
                <a:cs typeface="Calibri"/>
              </a:rPr>
              <a:t> document for other accuracy activities.</a:t>
            </a:r>
            <a:endParaRPr lang="en-US" sz="1200" i="1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1600" dirty="0"/>
              <a:t>• </a:t>
            </a:r>
            <a:r>
              <a:rPr lang="en-US" sz="1600" dirty="0">
                <a:solidFill>
                  <a:srgbClr val="C00000"/>
                </a:solidFill>
              </a:rPr>
              <a:t>If S. </a:t>
            </a:r>
            <a:r>
              <a:rPr lang="en-US" sz="1600" b="1" u="sng" dirty="0">
                <a:solidFill>
                  <a:srgbClr val="C00000"/>
                </a:solidFill>
              </a:rPr>
              <a:t>DON'T MEET</a:t>
            </a:r>
            <a:r>
              <a:rPr lang="en-US" sz="1600" dirty="0">
                <a:solidFill>
                  <a:srgbClr val="C00000"/>
                </a:solidFill>
              </a:rPr>
              <a:t> the criteria due to a </a:t>
            </a:r>
            <a:r>
              <a:rPr lang="en-US" sz="1600" b="1" u="sng" dirty="0">
                <a:solidFill>
                  <a:srgbClr val="C00000"/>
                </a:solidFill>
              </a:rPr>
              <a:t>FLUENCY ISSUE</a:t>
            </a:r>
            <a:r>
              <a:rPr lang="en-US" sz="1600" dirty="0"/>
              <a:t> </a:t>
            </a:r>
            <a:r>
              <a:rPr lang="en-US" sz="1600" b="1" dirty="0"/>
              <a:t>(10+ words read below criteria)</a:t>
            </a:r>
            <a:endParaRPr lang="en-US" sz="1600" b="1">
              <a:ea typeface="Calibri"/>
              <a:cs typeface="Calibri"/>
            </a:endParaRP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1600" dirty="0"/>
              <a:t>Review </a:t>
            </a:r>
            <a:r>
              <a:rPr lang="en-US" sz="1600" b="1" dirty="0"/>
              <a:t>and mark-up </a:t>
            </a:r>
            <a:r>
              <a:rPr lang="en-US" sz="1600" dirty="0"/>
              <a:t>errors </a:t>
            </a:r>
            <a:r>
              <a:rPr lang="en-US" sz="1600" b="1" dirty="0"/>
              <a:t>on whiteboard</a:t>
            </a:r>
            <a:r>
              <a:rPr lang="en-US" sz="1600" dirty="0"/>
              <a:t>, practice WS ✓ (2-3 times as time allows) &amp; conduct spelling. </a:t>
            </a:r>
            <a:endParaRPr lang="en-US" sz="1600" dirty="0">
              <a:ea typeface="Calibri" panose="020F0502020204030204"/>
              <a:cs typeface="Calibri" panose="020F0502020204030204"/>
            </a:endParaRP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1600" i="1" dirty="0">
                <a:ea typeface="Calibri"/>
                <a:cs typeface="Calibri"/>
              </a:rPr>
              <a:t>Repeat most recently taught </a:t>
            </a:r>
            <a:r>
              <a:rPr lang="en-US" sz="1600" b="1" i="1" dirty="0">
                <a:ea typeface="Calibri"/>
                <a:cs typeface="Calibri"/>
              </a:rPr>
              <a:t>fluency</a:t>
            </a:r>
            <a:r>
              <a:rPr lang="en-US" sz="1600" i="1" dirty="0">
                <a:ea typeface="Calibri"/>
                <a:cs typeface="Calibri"/>
              </a:rPr>
              <a:t> lesson with new words in your </a:t>
            </a:r>
            <a:r>
              <a:rPr lang="en-US" sz="1600" b="1" i="1" dirty="0">
                <a:ea typeface="Calibri"/>
                <a:cs typeface="Calibri"/>
              </a:rPr>
              <a:t>next lesson</a:t>
            </a:r>
            <a:r>
              <a:rPr lang="en-US" sz="1600" i="1" dirty="0">
                <a:ea typeface="Calibri"/>
                <a:cs typeface="Calibri"/>
              </a:rPr>
              <a:t>. Continue reteaching remaining lessons in the module until the word study check lesson is reached and </a:t>
            </a:r>
            <a:r>
              <a:rPr lang="en-US" sz="1600" b="1" i="1" dirty="0">
                <a:ea typeface="Calibri"/>
                <a:cs typeface="Calibri"/>
              </a:rPr>
              <a:t>then conduct another word study check.</a:t>
            </a:r>
            <a:r>
              <a:rPr lang="en-US" sz="1600" i="1" dirty="0">
                <a:ea typeface="Calibri"/>
                <a:cs typeface="Calibri"/>
              </a:rPr>
              <a:t> </a:t>
            </a:r>
          </a:p>
          <a:p>
            <a:pPr marL="1200150" lvl="2" indent="-285750">
              <a:buFont typeface="Wingdings" panose="020B0604020202020204" pitchFamily="34" charset="0"/>
              <a:buChar char="§"/>
            </a:pPr>
            <a:r>
              <a:rPr lang="en-US" sz="1200" b="1" dirty="0">
                <a:ea typeface="Calibri"/>
                <a:cs typeface="Calibri"/>
              </a:rPr>
              <a:t>T. </a:t>
            </a:r>
            <a:r>
              <a:rPr lang="en-US" sz="1200" b="1" i="1" dirty="0">
                <a:ea typeface="Calibri"/>
                <a:cs typeface="Calibri"/>
              </a:rPr>
              <a:t>may</a:t>
            </a:r>
            <a:r>
              <a:rPr lang="en-US" sz="1200" b="1" dirty="0">
                <a:ea typeface="Calibri"/>
                <a:cs typeface="Calibri"/>
              </a:rPr>
              <a:t> conduct a word study check prior to each repeat lesson from the module.</a:t>
            </a:r>
          </a:p>
          <a:p>
            <a:pPr marL="1200150" lvl="2" indent="-285750">
              <a:buFont typeface="Wingdings" panose="020B0604020202020204" pitchFamily="34" charset="0"/>
              <a:buChar char="§"/>
            </a:pPr>
            <a:r>
              <a:rPr lang="en-US" sz="1200" dirty="0">
                <a:ea typeface="Calibri"/>
                <a:cs typeface="Calibri"/>
              </a:rPr>
              <a:t>If additional </a:t>
            </a:r>
            <a:r>
              <a:rPr lang="en-US" sz="1200" b="1" dirty="0">
                <a:ea typeface="Calibri"/>
                <a:cs typeface="Calibri"/>
              </a:rPr>
              <a:t>fluency lessons</a:t>
            </a:r>
            <a:r>
              <a:rPr lang="en-US" sz="1200" dirty="0">
                <a:ea typeface="Calibri"/>
                <a:cs typeface="Calibri"/>
              </a:rPr>
              <a:t> are needed, see </a:t>
            </a:r>
            <a:r>
              <a:rPr lang="en-US" sz="1200" b="1" i="1" dirty="0">
                <a:ea typeface="Calibri"/>
                <a:cs typeface="Calibri"/>
              </a:rPr>
              <a:t>word inventory list</a:t>
            </a:r>
            <a:r>
              <a:rPr lang="en-US" sz="1200" dirty="0">
                <a:ea typeface="Calibri"/>
                <a:cs typeface="Calibri"/>
              </a:rPr>
              <a:t> for new word study words and </a:t>
            </a:r>
            <a:r>
              <a:rPr lang="en-US" sz="1200" b="1" i="1" dirty="0">
                <a:ea typeface="Calibri"/>
                <a:cs typeface="Calibri"/>
              </a:rPr>
              <a:t>AWS Instructions and Activities</a:t>
            </a:r>
            <a:r>
              <a:rPr lang="en-US" sz="1200" dirty="0">
                <a:ea typeface="Calibri"/>
                <a:cs typeface="Calibri"/>
              </a:rPr>
              <a:t> document for other fluency activities.</a:t>
            </a:r>
            <a:endParaRPr lang="en-US" sz="1200" b="1" dirty="0"/>
          </a:p>
          <a:p>
            <a:pPr marL="0" indent="0">
              <a:buNone/>
            </a:pP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5714233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20505" y="2676778"/>
            <a:ext cx="114748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controversy</a:t>
            </a:r>
          </a:p>
        </p:txBody>
      </p:sp>
    </p:spTree>
    <p:extLst>
      <p:ext uri="{BB962C8B-B14F-4D97-AF65-F5344CB8AC3E}">
        <p14:creationId xmlns:p14="http://schemas.microsoft.com/office/powerpoint/2010/main" val="42909451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disaster</a:t>
            </a:r>
          </a:p>
        </p:txBody>
      </p:sp>
    </p:spTree>
    <p:extLst>
      <p:ext uri="{BB962C8B-B14F-4D97-AF65-F5344CB8AC3E}">
        <p14:creationId xmlns:p14="http://schemas.microsoft.com/office/powerpoint/2010/main" val="372635454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deliver</a:t>
            </a:r>
          </a:p>
        </p:txBody>
      </p:sp>
    </p:spTree>
    <p:extLst>
      <p:ext uri="{BB962C8B-B14F-4D97-AF65-F5344CB8AC3E}">
        <p14:creationId xmlns:p14="http://schemas.microsoft.com/office/powerpoint/2010/main" val="362854845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advertise</a:t>
            </a:r>
          </a:p>
        </p:txBody>
      </p:sp>
    </p:spTree>
    <p:extLst>
      <p:ext uri="{BB962C8B-B14F-4D97-AF65-F5344CB8AC3E}">
        <p14:creationId xmlns:p14="http://schemas.microsoft.com/office/powerpoint/2010/main" val="2955374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20505" y="2676778"/>
            <a:ext cx="114748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alarm</a:t>
            </a:r>
          </a:p>
        </p:txBody>
      </p:sp>
    </p:spTree>
    <p:extLst>
      <p:ext uri="{BB962C8B-B14F-4D97-AF65-F5344CB8AC3E}">
        <p14:creationId xmlns:p14="http://schemas.microsoft.com/office/powerpoint/2010/main" val="401022845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224" y="270491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13800" dirty="0">
                <a:latin typeface="Century Gothic" panose="020B0502020202020204" pitchFamily="34" charset="0"/>
              </a:rPr>
              <a:t>different</a:t>
            </a:r>
          </a:p>
        </p:txBody>
      </p:sp>
    </p:spTree>
    <p:extLst>
      <p:ext uri="{BB962C8B-B14F-4D97-AF65-F5344CB8AC3E}">
        <p14:creationId xmlns:p14="http://schemas.microsoft.com/office/powerpoint/2010/main" val="66839256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20505" y="2676778"/>
            <a:ext cx="114748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slurp</a:t>
            </a:r>
          </a:p>
        </p:txBody>
      </p:sp>
    </p:spTree>
    <p:extLst>
      <p:ext uri="{BB962C8B-B14F-4D97-AF65-F5344CB8AC3E}">
        <p14:creationId xmlns:p14="http://schemas.microsoft.com/office/powerpoint/2010/main" val="311047456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emergency</a:t>
            </a:r>
          </a:p>
        </p:txBody>
      </p:sp>
    </p:spTree>
    <p:extLst>
      <p:ext uri="{BB962C8B-B14F-4D97-AF65-F5344CB8AC3E}">
        <p14:creationId xmlns:p14="http://schemas.microsoft.com/office/powerpoint/2010/main" val="378384325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013013" y="279904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elaborate</a:t>
            </a:r>
          </a:p>
        </p:txBody>
      </p:sp>
    </p:spTree>
    <p:extLst>
      <p:ext uri="{BB962C8B-B14F-4D97-AF65-F5344CB8AC3E}">
        <p14:creationId xmlns:p14="http://schemas.microsoft.com/office/powerpoint/2010/main" val="422655304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undertake</a:t>
            </a:r>
          </a:p>
        </p:txBody>
      </p:sp>
    </p:spTree>
    <p:extLst>
      <p:ext uri="{BB962C8B-B14F-4D97-AF65-F5344CB8AC3E}">
        <p14:creationId xmlns:p14="http://schemas.microsoft.com/office/powerpoint/2010/main" val="61344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224" y="270491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13800" dirty="0">
                <a:latin typeface="Century Gothic" panose="020B0502020202020204" pitchFamily="34" charset="0"/>
              </a:rPr>
              <a:t>bird</a:t>
            </a:r>
          </a:p>
        </p:txBody>
      </p:sp>
    </p:spTree>
    <p:extLst>
      <p:ext uri="{BB962C8B-B14F-4D97-AF65-F5344CB8AC3E}">
        <p14:creationId xmlns:p14="http://schemas.microsoft.com/office/powerpoint/2010/main" val="166073054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corner</a:t>
            </a:r>
          </a:p>
        </p:txBody>
      </p:sp>
    </p:spTree>
    <p:extLst>
      <p:ext uri="{BB962C8B-B14F-4D97-AF65-F5344CB8AC3E}">
        <p14:creationId xmlns:p14="http://schemas.microsoft.com/office/powerpoint/2010/main" val="251406908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20505" y="2676778"/>
            <a:ext cx="114748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concern</a:t>
            </a:r>
          </a:p>
        </p:txBody>
      </p:sp>
    </p:spTree>
    <p:extLst>
      <p:ext uri="{BB962C8B-B14F-4D97-AF65-F5344CB8AC3E}">
        <p14:creationId xmlns:p14="http://schemas.microsoft.com/office/powerpoint/2010/main" val="414221137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20505" y="2676778"/>
            <a:ext cx="114748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glory</a:t>
            </a:r>
          </a:p>
        </p:txBody>
      </p:sp>
    </p:spTree>
    <p:extLst>
      <p:ext uri="{BB962C8B-B14F-4D97-AF65-F5344CB8AC3E}">
        <p14:creationId xmlns:p14="http://schemas.microsoft.com/office/powerpoint/2010/main" val="383864774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20505" y="2676778"/>
            <a:ext cx="114748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sarcastic</a:t>
            </a:r>
          </a:p>
        </p:txBody>
      </p:sp>
    </p:spTree>
    <p:extLst>
      <p:ext uri="{BB962C8B-B14F-4D97-AF65-F5344CB8AC3E}">
        <p14:creationId xmlns:p14="http://schemas.microsoft.com/office/powerpoint/2010/main" val="574359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card</a:t>
            </a:r>
          </a:p>
        </p:txBody>
      </p:sp>
    </p:spTree>
    <p:extLst>
      <p:ext uri="{BB962C8B-B14F-4D97-AF65-F5344CB8AC3E}">
        <p14:creationId xmlns:p14="http://schemas.microsoft.com/office/powerpoint/2010/main" val="1127264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747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cart</a:t>
            </a:r>
          </a:p>
        </p:txBody>
      </p:sp>
    </p:spTree>
    <p:extLst>
      <p:ext uri="{BB962C8B-B14F-4D97-AF65-F5344CB8AC3E}">
        <p14:creationId xmlns:p14="http://schemas.microsoft.com/office/powerpoint/2010/main" val="1759289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discard</a:t>
            </a:r>
          </a:p>
        </p:txBody>
      </p:sp>
    </p:spTree>
    <p:extLst>
      <p:ext uri="{BB962C8B-B14F-4D97-AF65-F5344CB8AC3E}">
        <p14:creationId xmlns:p14="http://schemas.microsoft.com/office/powerpoint/2010/main" val="3198356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cord</a:t>
            </a:r>
          </a:p>
        </p:txBody>
      </p:sp>
    </p:spTree>
    <p:extLst>
      <p:ext uri="{BB962C8B-B14F-4D97-AF65-F5344CB8AC3E}">
        <p14:creationId xmlns:p14="http://schemas.microsoft.com/office/powerpoint/2010/main" val="23041366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target</a:t>
            </a:r>
            <a:endParaRPr lang="en-US" sz="199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89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DF7AE6638D2743B6C3566D625B8387" ma:contentTypeVersion="19" ma:contentTypeDescription="Create a new document." ma:contentTypeScope="" ma:versionID="d357ec50bd8a91f4a7018487b449c2e9">
  <xsd:schema xmlns:xsd="http://www.w3.org/2001/XMLSchema" xmlns:xs="http://www.w3.org/2001/XMLSchema" xmlns:p="http://schemas.microsoft.com/office/2006/metadata/properties" xmlns:ns2="d2faa762-d892-445e-8c60-a3d15e085043" xmlns:ns3="78b32b9a-ede6-4127-96eb-e984326492a6" targetNamespace="http://schemas.microsoft.com/office/2006/metadata/properties" ma:root="true" ma:fieldsID="f7238e7a4eddcf2830059ca23ea00b38" ns2:_="" ns3:_="">
    <xsd:import namespace="d2faa762-d892-445e-8c60-a3d15e085043"/>
    <xsd:import namespace="78b32b9a-ede6-4127-96eb-e98432649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Statu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faa762-d892-445e-8c60-a3d15e0850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Status" ma:index="20" nillable="true" ma:displayName="Status" ma:internalName="Status">
      <xsd:simpleType>
        <xsd:restriction base="dms:Text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4573f668-f3c2-41a3-9de5-80cf810034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b32b9a-ede6-4127-96eb-e98432649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90e15c83-951b-489c-915f-f72e9dac962b}" ma:internalName="TaxCatchAll" ma:showField="CatchAllData" ma:web="78b32b9a-ede6-4127-96eb-e984326492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d2faa762-d892-445e-8c60-a3d15e085043" xsi:nil="true"/>
    <lcf76f155ced4ddcb4097134ff3c332f xmlns="d2faa762-d892-445e-8c60-a3d15e085043">
      <Terms xmlns="http://schemas.microsoft.com/office/infopath/2007/PartnerControls"/>
    </lcf76f155ced4ddcb4097134ff3c332f>
    <TaxCatchAll xmlns="78b32b9a-ede6-4127-96eb-e984326492a6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C97B287-D866-417B-8BAC-DF0D4C91F6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faa762-d892-445e-8c60-a3d15e085043"/>
    <ds:schemaRef ds:uri="78b32b9a-ede6-4127-96eb-e984326492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781B432-326A-4E33-8EB9-675CDE9B972E}">
  <ds:schemaRefs>
    <ds:schemaRef ds:uri="http://schemas.microsoft.com/office/2006/metadata/properties"/>
    <ds:schemaRef ds:uri="http://schemas.microsoft.com/office/infopath/2007/PartnerControls"/>
    <ds:schemaRef ds:uri="d2faa762-d892-445e-8c60-a3d15e085043"/>
    <ds:schemaRef ds:uri="78b32b9a-ede6-4127-96eb-e984326492a6"/>
  </ds:schemaRefs>
</ds:datastoreItem>
</file>

<file path=customXml/itemProps3.xml><?xml version="1.0" encoding="utf-8"?>
<ds:datastoreItem xmlns:ds="http://schemas.openxmlformats.org/officeDocument/2006/customXml" ds:itemID="{F3063D4F-E687-4038-A80E-7B2A4B6C89F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241</Words>
  <Application>Microsoft Office PowerPoint</Application>
  <PresentationFormat>Widescreen</PresentationFormat>
  <Paragraphs>63</Paragraphs>
  <Slides>43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Office Theme</vt:lpstr>
      <vt:lpstr>7.4</vt:lpstr>
      <vt:lpstr>Word Study   - INSTRUCTIONS</vt:lpstr>
      <vt:lpstr>Word Study   - WHAT'S NEXT</vt:lpstr>
      <vt:lpstr>bird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different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 Study </dc:title>
  <dc:creator>Kelly Robbins</dc:creator>
  <cp:lastModifiedBy>UURC Kelly</cp:lastModifiedBy>
  <cp:revision>22</cp:revision>
  <dcterms:created xsi:type="dcterms:W3CDTF">2017-09-19T00:59:52Z</dcterms:created>
  <dcterms:modified xsi:type="dcterms:W3CDTF">2024-10-17T16:18:53Z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0x010100F6DF7AE6638D2743B6C3566D625B8387</vt:lpwstr>
  </property>
  <property fmtid="{D5CDD505-2E9C-101B-9397-08002B2CF9AE}" pid="3" name="MediaServiceImageTags">
    <vt:lpwstr/>
  </property>
</Properties>
</file>