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313" r:id="rId5"/>
    <p:sldId id="359" r:id="rId6"/>
    <p:sldId id="360" r:id="rId7"/>
    <p:sldId id="259" r:id="rId8"/>
    <p:sldId id="260" r:id="rId9"/>
    <p:sldId id="261" r:id="rId10"/>
    <p:sldId id="292" r:id="rId11"/>
    <p:sldId id="263" r:id="rId12"/>
    <p:sldId id="287" r:id="rId13"/>
    <p:sldId id="264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5" r:id="rId22"/>
    <p:sldId id="276" r:id="rId23"/>
    <p:sldId id="277" r:id="rId24"/>
    <p:sldId id="279" r:id="rId25"/>
    <p:sldId id="282" r:id="rId26"/>
    <p:sldId id="284" r:id="rId27"/>
    <p:sldId id="286" r:id="rId28"/>
    <p:sldId id="289" r:id="rId29"/>
    <p:sldId id="290" r:id="rId30"/>
    <p:sldId id="294" r:id="rId31"/>
    <p:sldId id="295" r:id="rId32"/>
    <p:sldId id="358" r:id="rId33"/>
    <p:sldId id="296" r:id="rId34"/>
    <p:sldId id="297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881FF4-35EC-11D9-E497-9D7F49C0FCB7}" v="4" dt="2024-10-17T15:53:34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31881FF4-35EC-11D9-E497-9D7F49C0FCB7}"/>
    <pc:docChg chg="addSld delSld">
      <pc:chgData name="WENDALEE MARTIN WITTWER" userId="S::u0594444@umail.utah.edu::9fb0da18-f57d-4bac-a28f-413510cf2b5e" providerId="AD" clId="Web-{31881FF4-35EC-11D9-E497-9D7F49C0FCB7}" dt="2024-10-17T15:53:34.461" v="3"/>
      <pc:docMkLst>
        <pc:docMk/>
      </pc:docMkLst>
      <pc:sldChg chg="del">
        <pc:chgData name="WENDALEE MARTIN WITTWER" userId="S::u0594444@umail.utah.edu::9fb0da18-f57d-4bac-a28f-413510cf2b5e" providerId="AD" clId="Web-{31881FF4-35EC-11D9-E497-9D7F49C0FCB7}" dt="2024-10-17T15:53:31.023" v="2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31881FF4-35EC-11D9-E497-9D7F49C0FCB7}" dt="2024-10-17T15:53:34.461" v="3"/>
        <pc:sldMkLst>
          <pc:docMk/>
          <pc:sldMk cId="1819067435" sldId="357"/>
        </pc:sldMkLst>
      </pc:sldChg>
      <pc:sldChg chg="add">
        <pc:chgData name="WENDALEE MARTIN WITTWER" userId="S::u0594444@umail.utah.edu::9fb0da18-f57d-4bac-a28f-413510cf2b5e" providerId="AD" clId="Web-{31881FF4-35EC-11D9-E497-9D7F49C0FCB7}" dt="2024-10-17T15:53:26.601" v="0"/>
        <pc:sldMkLst>
          <pc:docMk/>
          <pc:sldMk cId="3378289091" sldId="359"/>
        </pc:sldMkLst>
      </pc:sldChg>
      <pc:sldChg chg="add">
        <pc:chgData name="WENDALEE MARTIN WITTWER" userId="S::u0594444@umail.utah.edu::9fb0da18-f57d-4bac-a28f-413510cf2b5e" providerId="AD" clId="Web-{31881FF4-35EC-11D9-E497-9D7F49C0FCB7}" dt="2024-10-17T15:53:26.617" v="1"/>
        <pc:sldMkLst>
          <pc:docMk/>
          <pc:sldMk cId="1241878399" sldId="360"/>
        </pc:sldMkLst>
      </pc:sldChg>
    </pc:docChg>
  </pc:docChgLst>
  <pc:docChgLst>
    <pc:chgData name="WENDALEE MARTIN WITTWER" userId="S::u0594444@umail.utah.edu::9fb0da18-f57d-4bac-a28f-413510cf2b5e" providerId="AD" clId="Web-{2C538A3D-2C9A-EC21-D884-BF84FF6AE6A2}"/>
    <pc:docChg chg="addSld delSld modSld sldOrd">
      <pc:chgData name="WENDALEE MARTIN WITTWER" userId="S::u0594444@umail.utah.edu::9fb0da18-f57d-4bac-a28f-413510cf2b5e" providerId="AD" clId="Web-{2C538A3D-2C9A-EC21-D884-BF84FF6AE6A2}" dt="2024-09-03T22:26:35.458" v="12" actId="20577"/>
      <pc:docMkLst>
        <pc:docMk/>
      </pc:docMkLst>
      <pc:sldChg chg="add del">
        <pc:chgData name="WENDALEE MARTIN WITTWER" userId="S::u0594444@umail.utah.edu::9fb0da18-f57d-4bac-a28f-413510cf2b5e" providerId="AD" clId="Web-{2C538A3D-2C9A-EC21-D884-BF84FF6AE6A2}" dt="2024-09-03T22:22:46.173" v="4"/>
        <pc:sldMkLst>
          <pc:docMk/>
          <pc:sldMk cId="419166669" sldId="257"/>
        </pc:sldMkLst>
      </pc:sldChg>
      <pc:sldChg chg="add del">
        <pc:chgData name="WENDALEE MARTIN WITTWER" userId="S::u0594444@umail.utah.edu::9fb0da18-f57d-4bac-a28f-413510cf2b5e" providerId="AD" clId="Web-{2C538A3D-2C9A-EC21-D884-BF84FF6AE6A2}" dt="2024-09-03T22:23:12.298" v="6"/>
        <pc:sldMkLst>
          <pc:docMk/>
          <pc:sldMk cId="3148424748" sldId="258"/>
        </pc:sldMkLst>
      </pc:sldChg>
      <pc:sldChg chg="ord">
        <pc:chgData name="WENDALEE MARTIN WITTWER" userId="S::u0594444@umail.utah.edu::9fb0da18-f57d-4bac-a28f-413510cf2b5e" providerId="AD" clId="Web-{2C538A3D-2C9A-EC21-D884-BF84FF6AE6A2}" dt="2024-09-03T22:24:09.909" v="9"/>
        <pc:sldMkLst>
          <pc:docMk/>
          <pc:sldMk cId="3198356905" sldId="287"/>
        </pc:sldMkLst>
      </pc:sldChg>
      <pc:sldChg chg="ord">
        <pc:chgData name="WENDALEE MARTIN WITTWER" userId="S::u0594444@umail.utah.edu::9fb0da18-f57d-4bac-a28f-413510cf2b5e" providerId="AD" clId="Web-{2C538A3D-2C9A-EC21-D884-BF84FF6AE6A2}" dt="2024-09-03T22:24:30.784" v="10"/>
        <pc:sldMkLst>
          <pc:docMk/>
          <pc:sldMk cId="3082731855" sldId="292"/>
        </pc:sldMkLst>
      </pc:sldChg>
      <pc:sldChg chg="modSp add">
        <pc:chgData name="WENDALEE MARTIN WITTWER" userId="S::u0594444@umail.utah.edu::9fb0da18-f57d-4bac-a28f-413510cf2b5e" providerId="AD" clId="Web-{2C538A3D-2C9A-EC21-D884-BF84FF6AE6A2}" dt="2024-09-03T22:24:01.502" v="8" actId="20577"/>
        <pc:sldMkLst>
          <pc:docMk/>
          <pc:sldMk cId="1819067435" sldId="357"/>
        </pc:sldMkLst>
        <pc:spChg chg="mod">
          <ac:chgData name="WENDALEE MARTIN WITTWER" userId="S::u0594444@umail.utah.edu::9fb0da18-f57d-4bac-a28f-413510cf2b5e" providerId="AD" clId="Web-{2C538A3D-2C9A-EC21-D884-BF84FF6AE6A2}" dt="2024-09-03T22:24:01.502" v="8" actId="20577"/>
          <ac:spMkLst>
            <pc:docMk/>
            <pc:sldMk cId="1819067435" sldId="357"/>
            <ac:spMk id="3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2C538A3D-2C9A-EC21-D884-BF84FF6AE6A2}" dt="2024-09-03T22:26:35.458" v="12" actId="20577"/>
        <pc:sldMkLst>
          <pc:docMk/>
          <pc:sldMk cId="164713419" sldId="358"/>
        </pc:sldMkLst>
        <pc:spChg chg="mod">
          <ac:chgData name="WENDALEE MARTIN WITTWER" userId="S::u0594444@umail.utah.edu::9fb0da18-f57d-4bac-a28f-413510cf2b5e" providerId="AD" clId="Web-{2C538A3D-2C9A-EC21-D884-BF84FF6AE6A2}" dt="2024-09-03T22:26:35.458" v="12" actId="20577"/>
          <ac:spMkLst>
            <pc:docMk/>
            <pc:sldMk cId="164713419" sldId="3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D16C-B69F-49D0-8AD6-D18E9BBDFEB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88912-A1D9-4FF2-9546-7B38111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ad.dress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dr</a:t>
            </a:r>
            <a:r>
              <a:rPr lang="en-US" dirty="0"/>
              <a:t> blend stays together</a:t>
            </a:r>
          </a:p>
          <a:p>
            <a:endParaRPr lang="en-US" dirty="0"/>
          </a:p>
          <a:p>
            <a:r>
              <a:rPr lang="en-US" dirty="0"/>
              <a:t>Follows syllable division rule not phonology/sound of division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6B284-E466-4F62-9217-E40A2AEDC8F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5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Word Study √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52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event</a:t>
            </a:r>
          </a:p>
        </p:txBody>
      </p:sp>
    </p:spTree>
    <p:extLst>
      <p:ext uri="{BB962C8B-B14F-4D97-AF65-F5344CB8AC3E}">
        <p14:creationId xmlns:p14="http://schemas.microsoft.com/office/powerpoint/2010/main" val="4118013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elect</a:t>
            </a:r>
          </a:p>
        </p:txBody>
      </p:sp>
    </p:spTree>
    <p:extLst>
      <p:ext uri="{BB962C8B-B14F-4D97-AF65-F5344CB8AC3E}">
        <p14:creationId xmlns:p14="http://schemas.microsoft.com/office/powerpoint/2010/main" val="2395778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  <a:cs typeface="Arial" panose="020B0604020202020204" pitchFamily="34" charset="0"/>
              </a:rPr>
              <a:t>progress</a:t>
            </a:r>
          </a:p>
        </p:txBody>
      </p:sp>
    </p:spTree>
    <p:extLst>
      <p:ext uri="{BB962C8B-B14F-4D97-AF65-F5344CB8AC3E}">
        <p14:creationId xmlns:p14="http://schemas.microsoft.com/office/powerpoint/2010/main" val="2196042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robot</a:t>
            </a:r>
          </a:p>
        </p:txBody>
      </p:sp>
    </p:spTree>
    <p:extLst>
      <p:ext uri="{BB962C8B-B14F-4D97-AF65-F5344CB8AC3E}">
        <p14:creationId xmlns:p14="http://schemas.microsoft.com/office/powerpoint/2010/main" val="2522106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myself</a:t>
            </a:r>
          </a:p>
        </p:txBody>
      </p:sp>
    </p:spTree>
    <p:extLst>
      <p:ext uri="{BB962C8B-B14F-4D97-AF65-F5344CB8AC3E}">
        <p14:creationId xmlns:p14="http://schemas.microsoft.com/office/powerpoint/2010/main" val="1193985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detect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12388" y="633478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079037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logic</a:t>
            </a:r>
          </a:p>
        </p:txBody>
      </p:sp>
    </p:spTree>
    <p:extLst>
      <p:ext uri="{BB962C8B-B14F-4D97-AF65-F5344CB8AC3E}">
        <p14:creationId xmlns:p14="http://schemas.microsoft.com/office/powerpoint/2010/main" val="2310279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status</a:t>
            </a:r>
          </a:p>
        </p:txBody>
      </p:sp>
    </p:spTree>
    <p:extLst>
      <p:ext uri="{BB962C8B-B14F-4D97-AF65-F5344CB8AC3E}">
        <p14:creationId xmlns:p14="http://schemas.microsoft.com/office/powerpoint/2010/main" val="334580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legend</a:t>
            </a:r>
          </a:p>
        </p:txBody>
      </p:sp>
    </p:spTree>
    <p:extLst>
      <p:ext uri="{BB962C8B-B14F-4D97-AF65-F5344CB8AC3E}">
        <p14:creationId xmlns:p14="http://schemas.microsoft.com/office/powerpoint/2010/main" val="2210607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admit</a:t>
            </a:r>
          </a:p>
        </p:txBody>
      </p:sp>
    </p:spTree>
    <p:extLst>
      <p:ext uri="{BB962C8B-B14F-4D97-AF65-F5344CB8AC3E}">
        <p14:creationId xmlns:p14="http://schemas.microsoft.com/office/powerpoint/2010/main" val="170003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798"/>
            <a:ext cx="10515600" cy="1325563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INSTRUCTIONS</a:t>
            </a:r>
            <a:endParaRPr lang="en-US" b="1" dirty="0">
              <a:solidFill>
                <a:srgbClr val="C00000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5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/>
              <a:t>Conduct a “cold” Word Study ✓ before moving to the next module.</a:t>
            </a:r>
          </a:p>
          <a:p>
            <a:pPr marL="514350" indent="-514350">
              <a:buAutoNum type="arabicPeriod"/>
            </a:pPr>
            <a:r>
              <a:rPr lang="en-US" sz="1800" dirty="0"/>
              <a:t>Randomize a deck of 40 words from your current module.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Set timer for </a:t>
            </a:r>
            <a:r>
              <a:rPr lang="en-US" sz="1800" b="1" dirty="0"/>
              <a:t>1:00 </a:t>
            </a:r>
            <a:r>
              <a:rPr lang="en-US" sz="1800" dirty="0"/>
              <a:t>!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Display 1 word at a time, moving quickly to the next word.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Sort into 2 piles: automatic or incorrect </a:t>
            </a:r>
            <a:r>
              <a:rPr lang="en-US" sz="1600" b="1" i="1" dirty="0"/>
              <a:t>(self-corrects count as incorrect as they are not read automatically)</a:t>
            </a:r>
            <a:r>
              <a:rPr lang="en-US" sz="1600" b="1" dirty="0"/>
              <a:t>.</a:t>
            </a:r>
            <a:endParaRPr lang="en-US" sz="1600" b="1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1800" dirty="0"/>
              <a:t>When the timer beeps, count the number of automatic words. Review errors. </a:t>
            </a:r>
          </a:p>
          <a:p>
            <a:pPr marL="514350" indent="-514350">
              <a:buAutoNum type="arabicPeriod"/>
            </a:pPr>
            <a:r>
              <a:rPr lang="en-US" sz="1800" dirty="0"/>
              <a:t>Record Word Study ✓ data on the lesson plan </a:t>
            </a:r>
            <a:r>
              <a:rPr lang="en-US" sz="1800" b="1" u="sng" dirty="0"/>
              <a:t>AND</a:t>
            </a:r>
            <a:r>
              <a:rPr lang="en-US" sz="1800" dirty="0"/>
              <a:t> appropriate log.</a:t>
            </a: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ea typeface="Calibri"/>
                <a:cs typeface="Calibri"/>
              </a:rPr>
              <a:t>FOR WHOLE CLASS:</a:t>
            </a:r>
            <a:endParaRPr lang="en-US" sz="1800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/>
                <a:cs typeface="Calibri"/>
              </a:rPr>
              <a:t>Choose </a:t>
            </a:r>
            <a:r>
              <a:rPr lang="en-US" sz="1800" b="1" i="1" u="sng" dirty="0">
                <a:ea typeface="Calibri"/>
                <a:cs typeface="Calibri"/>
              </a:rPr>
              <a:t>5 mid-low students</a:t>
            </a:r>
            <a:r>
              <a:rPr lang="en-US" sz="1800" b="1" dirty="0">
                <a:ea typeface="Calibri"/>
                <a:cs typeface="Calibri"/>
              </a:rPr>
              <a:t> as a sample to determine whole class movement. No need to conduct WS check with </a:t>
            </a:r>
            <a:r>
              <a:rPr lang="en-US" sz="1800" b="1" i="1" dirty="0">
                <a:ea typeface="Calibri"/>
                <a:cs typeface="Calibri"/>
              </a:rPr>
              <a:t>all</a:t>
            </a:r>
            <a:r>
              <a:rPr lang="en-US" sz="1800" b="1" dirty="0">
                <a:ea typeface="Calibri"/>
                <a:cs typeface="Calibri"/>
              </a:rPr>
              <a:t> students.</a:t>
            </a:r>
          </a:p>
        </p:txBody>
      </p:sp>
    </p:spTree>
    <p:extLst>
      <p:ext uri="{BB962C8B-B14F-4D97-AF65-F5344CB8AC3E}">
        <p14:creationId xmlns:p14="http://schemas.microsoft.com/office/powerpoint/2010/main" val="3378289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comic</a:t>
            </a:r>
          </a:p>
        </p:txBody>
      </p:sp>
    </p:spTree>
    <p:extLst>
      <p:ext uri="{BB962C8B-B14F-4D97-AF65-F5344CB8AC3E}">
        <p14:creationId xmlns:p14="http://schemas.microsoft.com/office/powerpoint/2010/main" val="3050003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jacket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82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problem</a:t>
            </a:r>
          </a:p>
        </p:txBody>
      </p:sp>
    </p:spTree>
    <p:extLst>
      <p:ext uri="{BB962C8B-B14F-4D97-AF65-F5344CB8AC3E}">
        <p14:creationId xmlns:p14="http://schemas.microsoft.com/office/powerpoint/2010/main" val="1817415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plenty</a:t>
            </a:r>
          </a:p>
        </p:txBody>
      </p:sp>
    </p:spTree>
    <p:extLst>
      <p:ext uri="{BB962C8B-B14F-4D97-AF65-F5344CB8AC3E}">
        <p14:creationId xmlns:p14="http://schemas.microsoft.com/office/powerpoint/2010/main" val="2039421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ability</a:t>
            </a:r>
          </a:p>
        </p:txBody>
      </p:sp>
    </p:spTree>
    <p:extLst>
      <p:ext uri="{BB962C8B-B14F-4D97-AF65-F5344CB8AC3E}">
        <p14:creationId xmlns:p14="http://schemas.microsoft.com/office/powerpoint/2010/main" val="347290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document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9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4517222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abandon</a:t>
            </a:r>
          </a:p>
        </p:txBody>
      </p:sp>
    </p:spTree>
    <p:extLst>
      <p:ext uri="{BB962C8B-B14F-4D97-AF65-F5344CB8AC3E}">
        <p14:creationId xmlns:p14="http://schemas.microsoft.com/office/powerpoint/2010/main" val="3586994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exact</a:t>
            </a:r>
          </a:p>
        </p:txBody>
      </p:sp>
    </p:spTree>
    <p:extLst>
      <p:ext uri="{BB962C8B-B14F-4D97-AF65-F5344CB8AC3E}">
        <p14:creationId xmlns:p14="http://schemas.microsoft.com/office/powerpoint/2010/main" val="37263545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/>
              </a:rPr>
              <a:t>method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13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53"/>
            <a:ext cx="10515600" cy="894070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WHAT'S NEXT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52"/>
            <a:ext cx="10653310" cy="5140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6"/>
                </a:solidFill>
              </a:rPr>
              <a:t>If S. </a:t>
            </a:r>
            <a:r>
              <a:rPr lang="en-US" sz="1600" b="1" u="sng" dirty="0">
                <a:solidFill>
                  <a:schemeClr val="accent6"/>
                </a:solidFill>
              </a:rPr>
              <a:t>MEET</a:t>
            </a:r>
            <a:r>
              <a:rPr lang="en-US" sz="1600" dirty="0">
                <a:solidFill>
                  <a:schemeClr val="accent6"/>
                </a:solidFill>
              </a:rPr>
              <a:t> the criteria</a:t>
            </a:r>
            <a:r>
              <a:rPr lang="en-US" sz="1600" dirty="0"/>
              <a:t> </a:t>
            </a:r>
            <a:r>
              <a:rPr lang="en-US" sz="1600" b="1" dirty="0"/>
              <a:t>(35 words correct, </a:t>
            </a:r>
            <a:r>
              <a:rPr lang="en-US" sz="1600" b="1" u="sng" dirty="0"/>
              <a:t>&lt;</a:t>
            </a:r>
            <a:r>
              <a:rPr lang="en-US" sz="1600" b="1" dirty="0"/>
              <a:t> 3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Move immediately into the first lesson of the next module.  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If S.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DON’T MEET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criteria,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BUT ARE CLOSE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</a:t>
            </a:r>
            <a:r>
              <a:rPr lang="en-US" sz="1600" b="1" dirty="0"/>
              <a:t>(&lt;7 errors AND &lt;10 words read below criteria)</a:t>
            </a:r>
            <a:endParaRPr lang="en-US" sz="2400" b="1" dirty="0"/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Repeat word study check on your next lesson.</a:t>
            </a:r>
            <a:r>
              <a:rPr lang="en-US" sz="1600" dirty="0"/>
              <a:t> 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an </a:t>
            </a:r>
            <a:r>
              <a:rPr lang="en-US" sz="1600" b="1" u="sng" dirty="0">
                <a:solidFill>
                  <a:srgbClr val="C00000"/>
                </a:solidFill>
              </a:rPr>
              <a:t>ACCURACY ISSUE</a:t>
            </a:r>
            <a:r>
              <a:rPr lang="en-US" sz="1600" dirty="0"/>
              <a:t> </a:t>
            </a:r>
            <a:r>
              <a:rPr lang="en-US" sz="1600" b="1" dirty="0"/>
              <a:t>(7+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</a:t>
            </a:r>
            <a:r>
              <a:rPr lang="en-US" sz="1600" dirty="0"/>
              <a:t> errors on </a:t>
            </a:r>
            <a:r>
              <a:rPr lang="en-US" sz="1600" b="1" dirty="0"/>
              <a:t>white board</a:t>
            </a:r>
            <a:r>
              <a:rPr lang="en-US" sz="1600" dirty="0"/>
              <a:t>; </a:t>
            </a:r>
            <a:r>
              <a:rPr lang="en-US" sz="1600" b="1" dirty="0"/>
              <a:t>complete Break, Scoop, and Read</a:t>
            </a:r>
            <a:r>
              <a:rPr lang="en-US" sz="1600" dirty="0"/>
              <a:t> or </a:t>
            </a:r>
            <a:r>
              <a:rPr lang="en-US" sz="1600" b="1" dirty="0"/>
              <a:t>Tap and Read</a:t>
            </a:r>
            <a:r>
              <a:rPr lang="en-US" sz="1600" dirty="0"/>
              <a:t> activity;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accuracy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lesson. </a:t>
            </a:r>
            <a:r>
              <a:rPr lang="en-US" sz="1600" i="1" dirty="0">
                <a:ea typeface="Calibri"/>
                <a:cs typeface="Calibri"/>
              </a:rPr>
              <a:t> Continue reteaching remaining lessons in the module until the words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 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accuracy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accuracy activities.</a:t>
            </a:r>
            <a:endParaRPr lang="en-US" sz="1200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 </a:t>
            </a:r>
            <a:r>
              <a:rPr lang="en-US" sz="1600" b="1" u="sng" dirty="0">
                <a:solidFill>
                  <a:srgbClr val="C00000"/>
                </a:solidFill>
              </a:rPr>
              <a:t>FLUENCY ISSUE</a:t>
            </a:r>
            <a:r>
              <a:rPr lang="en-US" sz="1600" dirty="0"/>
              <a:t> </a:t>
            </a:r>
            <a:r>
              <a:rPr lang="en-US" sz="1600" b="1" dirty="0"/>
              <a:t>(10+ words read below criteria)</a:t>
            </a:r>
            <a:endParaRPr lang="en-US" sz="16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 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fluency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</a:t>
            </a:r>
            <a:r>
              <a:rPr lang="en-US" sz="1600" i="1" dirty="0">
                <a:ea typeface="Calibri"/>
                <a:cs typeface="Calibri"/>
              </a:rPr>
              <a:t>. Continue reteaching remaining lessons in the module until the word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 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b="1" dirty="0">
                <a:ea typeface="Calibri"/>
                <a:cs typeface="Calibri"/>
              </a:rPr>
              <a:t>T. </a:t>
            </a:r>
            <a:r>
              <a:rPr lang="en-US" sz="1200" b="1" i="1" dirty="0">
                <a:ea typeface="Calibri"/>
                <a:cs typeface="Calibri"/>
              </a:rPr>
              <a:t>may</a:t>
            </a:r>
            <a:r>
              <a:rPr lang="en-US" sz="1200" b="1" dirty="0">
                <a:ea typeface="Calibri"/>
                <a:cs typeface="Calibri"/>
              </a:rPr>
              <a:t> conduct a word study check prior to each repeat lesson from the module.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fluency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fluency activities.</a:t>
            </a:r>
            <a:endParaRPr lang="en-US" sz="1200" b="1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1878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dramatic</a:t>
            </a:r>
          </a:p>
        </p:txBody>
      </p:sp>
    </p:spTree>
    <p:extLst>
      <p:ext uri="{BB962C8B-B14F-4D97-AF65-F5344CB8AC3E}">
        <p14:creationId xmlns:p14="http://schemas.microsoft.com/office/powerpoint/2010/main" val="36285484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possibility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12388" y="633478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95537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practical</a:t>
            </a:r>
          </a:p>
        </p:txBody>
      </p:sp>
    </p:spTree>
    <p:extLst>
      <p:ext uri="{BB962C8B-B14F-4D97-AF65-F5344CB8AC3E}">
        <p14:creationId xmlns:p14="http://schemas.microsoft.com/office/powerpoint/2010/main" val="6683925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yoga</a:t>
            </a:r>
          </a:p>
        </p:txBody>
      </p:sp>
    </p:spTree>
    <p:extLst>
      <p:ext uri="{BB962C8B-B14F-4D97-AF65-F5344CB8AC3E}">
        <p14:creationId xmlns:p14="http://schemas.microsoft.com/office/powerpoint/2010/main" val="37838432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13013" y="27990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pony</a:t>
            </a:r>
          </a:p>
        </p:txBody>
      </p:sp>
    </p:spTree>
    <p:extLst>
      <p:ext uri="{BB962C8B-B14F-4D97-AF65-F5344CB8AC3E}">
        <p14:creationId xmlns:p14="http://schemas.microsoft.com/office/powerpoint/2010/main" val="42265530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domestic</a:t>
            </a:r>
          </a:p>
        </p:txBody>
      </p:sp>
    </p:spTree>
    <p:extLst>
      <p:ext uri="{BB962C8B-B14F-4D97-AF65-F5344CB8AC3E}">
        <p14:creationId xmlns:p14="http://schemas.microsoft.com/office/powerpoint/2010/main" val="9386024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cabin</a:t>
            </a:r>
          </a:p>
        </p:txBody>
      </p:sp>
    </p:spTree>
    <p:extLst>
      <p:ext uri="{BB962C8B-B14F-4D97-AF65-F5344CB8AC3E}">
        <p14:creationId xmlns:p14="http://schemas.microsoft.com/office/powerpoint/2010/main" val="613444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solo</a:t>
            </a:r>
          </a:p>
        </p:txBody>
      </p:sp>
    </p:spTree>
    <p:extLst>
      <p:ext uri="{BB962C8B-B14F-4D97-AF65-F5344CB8AC3E}">
        <p14:creationId xmlns:p14="http://schemas.microsoft.com/office/powerpoint/2010/main" val="25140690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fantastic</a:t>
            </a:r>
          </a:p>
        </p:txBody>
      </p:sp>
    </p:spTree>
    <p:extLst>
      <p:ext uri="{BB962C8B-B14F-4D97-AF65-F5344CB8AC3E}">
        <p14:creationId xmlns:p14="http://schemas.microsoft.com/office/powerpoint/2010/main" val="25301829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lazy</a:t>
            </a:r>
          </a:p>
        </p:txBody>
      </p:sp>
    </p:spTree>
    <p:extLst>
      <p:ext uri="{BB962C8B-B14F-4D97-AF65-F5344CB8AC3E}">
        <p14:creationId xmlns:p14="http://schemas.microsoft.com/office/powerpoint/2010/main" val="4290945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cozy</a:t>
            </a:r>
          </a:p>
        </p:txBody>
      </p:sp>
    </p:spTree>
    <p:extLst>
      <p:ext uri="{BB962C8B-B14F-4D97-AF65-F5344CB8AC3E}">
        <p14:creationId xmlns:p14="http://schemas.microsoft.com/office/powerpoint/2010/main" val="1660730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across</a:t>
            </a:r>
          </a:p>
        </p:txBody>
      </p:sp>
    </p:spTree>
    <p:extLst>
      <p:ext uri="{BB962C8B-B14F-4D97-AF65-F5344CB8AC3E}">
        <p14:creationId xmlns:p14="http://schemas.microsoft.com/office/powerpoint/2010/main" val="41422113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adopt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12072" y="6104965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40102284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12072" y="6104965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8386477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digest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12072" y="6104965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11047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candy</a:t>
            </a:r>
          </a:p>
        </p:txBody>
      </p:sp>
    </p:spTree>
    <p:extLst>
      <p:ext uri="{BB962C8B-B14F-4D97-AF65-F5344CB8AC3E}">
        <p14:creationId xmlns:p14="http://schemas.microsoft.com/office/powerpoint/2010/main" val="112726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focus</a:t>
            </a:r>
          </a:p>
        </p:txBody>
      </p:sp>
    </p:spTree>
    <p:extLst>
      <p:ext uri="{BB962C8B-B14F-4D97-AF65-F5344CB8AC3E}">
        <p14:creationId xmlns:p14="http://schemas.microsoft.com/office/powerpoint/2010/main" val="175928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implement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3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relax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712388" y="633478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0413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accident</a:t>
            </a:r>
          </a:p>
        </p:txBody>
      </p:sp>
    </p:spTree>
    <p:extLst>
      <p:ext uri="{BB962C8B-B14F-4D97-AF65-F5344CB8AC3E}">
        <p14:creationId xmlns:p14="http://schemas.microsoft.com/office/powerpoint/2010/main" val="3198356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5704DEBA-93CB-4F5C-B894-BF5BBECABE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767768-DC7A-4D11-B511-03DC1FA5BB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C4ED93-0BA8-4DE9-9FAE-6C3B376004BC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246</Words>
  <Application>Microsoft Office PowerPoint</Application>
  <PresentationFormat>Widescreen</PresentationFormat>
  <Paragraphs>68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5.10</vt:lpstr>
      <vt:lpstr>Word Study   - INSTRUCTIONS</vt:lpstr>
      <vt:lpstr>Word Study   - WHAT'S NEXT</vt:lpstr>
      <vt:lpstr>cozy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Study </dc:title>
  <dc:creator>Kelly Robbins</dc:creator>
  <cp:lastModifiedBy>Kelly Robbins</cp:lastModifiedBy>
  <cp:revision>23</cp:revision>
  <dcterms:created xsi:type="dcterms:W3CDTF">2017-09-19T00:59:52Z</dcterms:created>
  <dcterms:modified xsi:type="dcterms:W3CDTF">2024-10-17T15:53:36Z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