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7" r:id="rId1"/>
  </p:sldMasterIdLst>
  <p:notesMasterIdLst>
    <p:notesMasterId r:id="rId40"/>
  </p:notesMasterIdLst>
  <p:handoutMasterIdLst>
    <p:handoutMasterId r:id="rId41"/>
  </p:handoutMasterIdLst>
  <p:sldIdLst>
    <p:sldId id="258" r:id="rId2"/>
    <p:sldId id="265" r:id="rId3"/>
    <p:sldId id="321" r:id="rId4"/>
    <p:sldId id="263" r:id="rId5"/>
    <p:sldId id="260" r:id="rId6"/>
    <p:sldId id="264" r:id="rId7"/>
    <p:sldId id="301" r:id="rId8"/>
    <p:sldId id="262" r:id="rId9"/>
    <p:sldId id="324" r:id="rId10"/>
    <p:sldId id="336" r:id="rId11"/>
    <p:sldId id="323" r:id="rId12"/>
    <p:sldId id="325" r:id="rId13"/>
    <p:sldId id="326" r:id="rId14"/>
    <p:sldId id="327" r:id="rId15"/>
    <p:sldId id="266" r:id="rId16"/>
    <p:sldId id="328" r:id="rId17"/>
    <p:sldId id="331" r:id="rId18"/>
    <p:sldId id="302" r:id="rId19"/>
    <p:sldId id="330" r:id="rId20"/>
    <p:sldId id="303" r:id="rId21"/>
    <p:sldId id="267" r:id="rId22"/>
    <p:sldId id="333" r:id="rId23"/>
    <p:sldId id="271" r:id="rId24"/>
    <p:sldId id="335" r:id="rId25"/>
    <p:sldId id="289" r:id="rId26"/>
    <p:sldId id="275" r:id="rId27"/>
    <p:sldId id="277" r:id="rId28"/>
    <p:sldId id="332" r:id="rId29"/>
    <p:sldId id="278" r:id="rId30"/>
    <p:sldId id="279" r:id="rId31"/>
    <p:sldId id="342" r:id="rId32"/>
    <p:sldId id="294" r:id="rId33"/>
    <p:sldId id="295" r:id="rId34"/>
    <p:sldId id="296" r:id="rId35"/>
    <p:sldId id="287" r:id="rId36"/>
    <p:sldId id="297" r:id="rId37"/>
    <p:sldId id="298" r:id="rId38"/>
    <p:sldId id="32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804000"/>
    <a:srgbClr val="008040"/>
    <a:srgbClr val="4787FF"/>
    <a:srgbClr val="FF8000"/>
    <a:srgbClr val="0000FF"/>
    <a:srgbClr val="000000"/>
    <a:srgbClr val="0080FF"/>
    <a:srgbClr val="FF0000"/>
    <a:srgbClr val="B70404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0" autoAdjust="0"/>
    <p:restoredTop sz="87611" autoAdjust="0"/>
  </p:normalViewPr>
  <p:slideViewPr>
    <p:cSldViewPr>
      <p:cViewPr>
        <p:scale>
          <a:sx n="116" d="100"/>
          <a:sy n="116" d="100"/>
        </p:scale>
        <p:origin x="-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96" y="8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3416" y="14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C95096-EC90-D74B-8BC7-F1A86DB638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3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2FA7AF-CC49-9F42-8970-B0E4629E5C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6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5D325-B25C-0740-9291-AF41138AEDA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9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49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58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9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1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16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6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6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05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19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59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60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7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03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88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70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61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54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3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28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71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83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91082-3D03-8E4F-A6F8-6409D202DCA4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34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95EB0-FE45-C94D-B677-5C1E18875CE3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2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85B90-4EB3-B94C-9FA2-D6937ABBD6E4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2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9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15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80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4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2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7B63F-5E7E-A149-9824-54EC23B9AA9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E61BF-7F8F-7543-BEBE-CA91F8DA7F2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A7AF-CC49-9F42-8970-B0E4629E5C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8AA8-280E-F043-8E85-9347CD8D3442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22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14450-73FD-2948-87DC-86C0E02361A4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4CB26-667C-CC4E-825B-880719CB549A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E5AD6-A8F1-F04E-998A-EA28607039AB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7841B-7DEC-7342-9F0B-542971BF21F4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E2C6CF-F961-7046-9E1D-1D395561D706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CA43-23AB-214C-B2D6-E76B7123D8DD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47AF28-F895-DA4D-AA58-E489F1BC1724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CB634-4ADB-A04F-868E-F15AAE96AD5C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F1F15-A5CB-0A4B-A949-A242AD0BB7BB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8DEF1-9E4A-A943-99A4-E61E1853DA8A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1B6EE3-41C9-8846-8BAE-F8F364F3E864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561F5E-1976-7A4D-8322-C63B2ED31C16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55285-3941-2B45-9FB3-3A80E1DDBC49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BAE13-6F44-E14B-857A-21FCBB408E88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CC7C9C-3C1A-0047-95B8-ADC13EAE5C94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40313-4B38-8747-B9AD-2C96109576C0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7DEA3-905B-0943-99F6-8A80EC598862}" type="datetime4">
              <a:rPr lang="en-US" smtClean="0"/>
              <a:t>January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39C28-9054-D54C-A26E-839CC274FE3D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140DE2-9915-1544-BE5C-725B895B0018}" type="datetime4">
              <a:rPr lang="en-US" smtClean="0"/>
              <a:t>January 21, 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C18151-D009-E04E-A7FC-7C496DD740B6}" type="slidenum">
              <a:rPr lang="en-US" smtClean="0"/>
              <a:pPr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130-CBEB-DC4D-B145-E3FEA07EBA41}" type="slidenum">
              <a:rPr lang="en-US"/>
              <a:pPr/>
              <a:t>1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09800" y="3119437"/>
            <a:ext cx="1846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600" dirty="0">
              <a:latin typeface="Franklin Gothic Medium"/>
              <a:cs typeface="Franklin Gothic Medium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90800" y="2433637"/>
            <a:ext cx="1846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600" dirty="0">
              <a:latin typeface="Franklin Gothic Medium"/>
              <a:cs typeface="Franklin Gothic Medium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86200" y="1981200"/>
            <a:ext cx="1846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600" dirty="0">
              <a:latin typeface="Franklin Gothic Medium"/>
              <a:cs typeface="Franklin Gothic Medium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29200" y="2433637"/>
            <a:ext cx="1846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600" dirty="0">
              <a:latin typeface="Franklin Gothic Medium"/>
              <a:cs typeface="Franklin Gothic Medium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767052" y="5171182"/>
            <a:ext cx="39385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Margaret G. McKeown, Ph.D.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University of Pittsburgh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m</a:t>
            </a:r>
            <a:r>
              <a:rPr lang="en-US" sz="16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ckeown</a:t>
            </a:r>
            <a:r>
              <a:rPr lang="en-US" sz="1600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@pitt.edu</a:t>
            </a:r>
            <a:endParaRPr lang="en-US" dirty="0">
              <a:latin typeface="Franklin Gothic Medium"/>
              <a:cs typeface="Franklin Gothic Medium"/>
            </a:endParaRPr>
          </a:p>
        </p:txBody>
      </p:sp>
      <p:pic>
        <p:nvPicPr>
          <p:cNvPr id="12" name="Picture 11" descr="pile of words 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4419600" cy="26962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74320"/>
            <a:ext cx="80772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</a:rPr>
              <a:t>Keys to effective vocabulary growth</a:t>
            </a:r>
            <a:endParaRPr lang="en-US" sz="4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071852" y="5029200"/>
            <a:ext cx="393854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835E01"/>
                </a:solidFill>
                <a:latin typeface="Franklin Gothic Medium"/>
                <a:cs typeface="Franklin Gothic Medium"/>
              </a:rPr>
              <a:t>Margaret G. McKeown, Ph.D.</a:t>
            </a:r>
          </a:p>
          <a:p>
            <a:pPr algn="ctr"/>
            <a:r>
              <a:rPr lang="en-US" b="1" dirty="0">
                <a:solidFill>
                  <a:srgbClr val="835E01"/>
                </a:solidFill>
                <a:latin typeface="Franklin Gothic Medium"/>
                <a:cs typeface="Franklin Gothic Medium"/>
              </a:rPr>
              <a:t>University of Pittsburgh</a:t>
            </a:r>
          </a:p>
          <a:p>
            <a:pPr algn="ctr"/>
            <a:r>
              <a:rPr lang="en-US" sz="2000" b="1" dirty="0">
                <a:solidFill>
                  <a:srgbClr val="835E01"/>
                </a:solidFill>
                <a:latin typeface="Franklin Gothic Medium"/>
                <a:cs typeface="Franklin Gothic Medium"/>
              </a:rPr>
              <a:t>m</a:t>
            </a:r>
            <a:r>
              <a:rPr lang="en-US" sz="2000" b="1" dirty="0" smtClean="0">
                <a:solidFill>
                  <a:srgbClr val="835E01"/>
                </a:solidFill>
                <a:latin typeface="Franklin Gothic Medium"/>
                <a:cs typeface="Franklin Gothic Medium"/>
              </a:rPr>
              <a:t>ckeown</a:t>
            </a:r>
            <a:r>
              <a:rPr lang="en-US" sz="2000" b="1" dirty="0">
                <a:solidFill>
                  <a:srgbClr val="835E01"/>
                </a:solidFill>
                <a:latin typeface="Franklin Gothic Medium"/>
                <a:cs typeface="Franklin Gothic Medium"/>
              </a:rPr>
              <a:t>@pitt.edu</a:t>
            </a:r>
            <a:endParaRPr lang="en-US" sz="2000" dirty="0">
              <a:solidFill>
                <a:srgbClr val="835E0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404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10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274638"/>
            <a:ext cx="79248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400" dirty="0" smtClean="0">
                <a:solidFill>
                  <a:srgbClr val="835E01"/>
                </a:solidFill>
              </a:rPr>
              <a:t>Multiple Encounters: Getting the ball rolling</a:t>
            </a:r>
            <a:endParaRPr lang="en-US" sz="3400" dirty="0">
              <a:solidFill>
                <a:srgbClr val="835E0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3962400" cy="32766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400" dirty="0" smtClean="0">
                <a:solidFill>
                  <a:srgbClr val="4F271C"/>
                </a:solidFill>
              </a:rPr>
              <a:t>Teresa </a:t>
            </a:r>
            <a:r>
              <a:rPr lang="en-US" sz="2400" dirty="0">
                <a:solidFill>
                  <a:srgbClr val="4F271C"/>
                </a:solidFill>
              </a:rPr>
              <a:t>was disappointed when Heather was her science lab partner because she didn’t know her very well.  But it turned out that she and Heather were very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compatible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4F271C"/>
                </a:solidFill>
              </a:rPr>
              <a:t>They both were hard workers and liked to do their experiments carefully.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62600" y="17526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imes" charset="0"/>
              <a:defRPr sz="3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imes" charset="0"/>
              <a:buChar char="•"/>
              <a:defRPr sz="30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imes" charset="0"/>
              <a:buChar char="•"/>
              <a:defRPr sz="28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>
                <a:solidFill>
                  <a:srgbClr val="4F271C"/>
                </a:solidFill>
                <a:latin typeface="Franklin Gothic Medium"/>
                <a:cs typeface="Franklin Gothic Medium"/>
              </a:rPr>
              <a:t>Friendly Definition:  </a:t>
            </a:r>
          </a:p>
          <a:p>
            <a:r>
              <a:rPr lang="en-US" sz="2400" dirty="0">
                <a:solidFill>
                  <a:srgbClr val="4F271C"/>
                </a:solidFill>
                <a:latin typeface="Franklin Gothic Medium"/>
                <a:cs typeface="Franklin Gothic Medium"/>
              </a:rPr>
              <a:t>When people or things are </a:t>
            </a:r>
            <a:r>
              <a:rPr lang="en-US" sz="2400" i="1" dirty="0">
                <a:solidFill>
                  <a:srgbClr val="C58D01"/>
                </a:solidFill>
                <a:latin typeface="Franklin Gothic Medium"/>
                <a:cs typeface="Franklin Gothic Medium"/>
              </a:rPr>
              <a:t>compatible</a:t>
            </a:r>
            <a:r>
              <a:rPr lang="en-US" sz="2400" dirty="0">
                <a:solidFill>
                  <a:srgbClr val="4F271C"/>
                </a:solidFill>
                <a:latin typeface="Franklin Gothic Medium"/>
                <a:cs typeface="Franklin Gothic Medium"/>
              </a:rPr>
              <a:t>, they work well together and get along with each other</a:t>
            </a:r>
            <a:r>
              <a:rPr lang="en-US" sz="2400" dirty="0" smtClean="0">
                <a:solidFill>
                  <a:srgbClr val="4F271C"/>
                </a:solidFill>
                <a:latin typeface="Franklin Gothic Medium"/>
                <a:cs typeface="Franklin Gothic Medium"/>
              </a:rPr>
              <a:t>.</a:t>
            </a:r>
            <a:endParaRPr lang="en-US" sz="2400" dirty="0">
              <a:solidFill>
                <a:srgbClr val="4F271C"/>
              </a:solidFill>
              <a:latin typeface="Franklin Gothic Medium"/>
              <a:cs typeface="Franklin Gothic Medium"/>
            </a:endParaRPr>
          </a:p>
          <a:p>
            <a:pPr marL="458788" lvl="0" indent="-228600">
              <a:spcBef>
                <a:spcPts val="1776"/>
              </a:spcBef>
              <a:buFont typeface="Arial"/>
              <a:buChar char="•"/>
            </a:pPr>
            <a:r>
              <a:rPr lang="en-US" sz="2400" dirty="0">
                <a:solidFill>
                  <a:srgbClr val="4F271C"/>
                </a:solidFill>
                <a:latin typeface="Franklin Gothic Medium"/>
                <a:cs typeface="Franklin Gothic Medium"/>
              </a:rPr>
              <a:t>How does the meaning of </a:t>
            </a:r>
            <a:r>
              <a:rPr lang="en-US" sz="2400" i="1" dirty="0">
                <a:solidFill>
                  <a:srgbClr val="C58D01"/>
                </a:solidFill>
                <a:latin typeface="Franklin Gothic Medium"/>
                <a:cs typeface="Franklin Gothic Medium"/>
              </a:rPr>
              <a:t>compatible</a:t>
            </a:r>
            <a:r>
              <a:rPr lang="en-US" sz="2400" dirty="0">
                <a:solidFill>
                  <a:srgbClr val="C58D0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400" dirty="0">
                <a:solidFill>
                  <a:srgbClr val="4F271C"/>
                </a:solidFill>
                <a:latin typeface="Franklin Gothic Medium"/>
                <a:cs typeface="Franklin Gothic Medium"/>
              </a:rPr>
              <a:t>fit </a:t>
            </a:r>
            <a:r>
              <a:rPr lang="en-US" sz="2400" dirty="0" smtClean="0">
                <a:solidFill>
                  <a:srgbClr val="4F271C"/>
                </a:solidFill>
                <a:latin typeface="Franklin Gothic Medium"/>
                <a:cs typeface="Franklin Gothic Medium"/>
              </a:rPr>
              <a:t>the context? </a:t>
            </a:r>
          </a:p>
        </p:txBody>
      </p:sp>
    </p:spTree>
    <p:extLst>
      <p:ext uri="{BB962C8B-B14F-4D97-AF65-F5344CB8AC3E}">
        <p14:creationId xmlns:p14="http://schemas.microsoft.com/office/powerpoint/2010/main" val="13833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924800" cy="609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200" dirty="0" smtClean="0">
                <a:solidFill>
                  <a:srgbClr val="4F271C"/>
                </a:solidFill>
              </a:rPr>
              <a:t>lots and lots of interactions around words!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11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6" name="Picture 5" descr="talking head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9400"/>
            <a:ext cx="3276600" cy="27142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rgbClr val="835E01"/>
                </a:solidFill>
              </a:rPr>
              <a:t>Following up</a:t>
            </a:r>
            <a:endParaRPr lang="en-US" dirty="0">
              <a:solidFill>
                <a:srgbClr val="835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d talk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05200"/>
            <a:ext cx="2133600" cy="2761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8077200" cy="1103864"/>
          </a:xfrm>
        </p:spPr>
        <p:txBody>
          <a:bodyPr>
            <a:noAutofit/>
          </a:bodyPr>
          <a:lstStyle/>
          <a:p>
            <a:pPr marL="1725613" indent="-1674813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Teacher:	Can you use eavesdrop and gregarious in a sentence?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83" y="2362200"/>
            <a:ext cx="6777317" cy="1447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000" dirty="0">
                <a:solidFill>
                  <a:schemeClr val="tx2"/>
                </a:solidFill>
              </a:rPr>
              <a:t>“If somebody reports you for talking, they’re eavesdropping and you’re gregarious!”</a:t>
            </a: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D2CA43-23AB-214C-B2D6-E76B7123D8DD}" type="slidenum">
              <a:rPr lang="en-US" smtClean="0"/>
              <a:pPr/>
              <a:t>12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 at des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2032000" cy="260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772400" cy="3886200"/>
          </a:xfrm>
        </p:spPr>
        <p:txBody>
          <a:bodyPr>
            <a:normAutofit fontScale="77500" lnSpcReduction="2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sz="2700" dirty="0" smtClean="0">
                <a:solidFill>
                  <a:srgbClr val="4F271C"/>
                </a:solidFill>
                <a:latin typeface="Ayuthaya"/>
                <a:cs typeface="Ayuthaya"/>
              </a:rPr>
              <a:t>very </a:t>
            </a:r>
            <a:r>
              <a:rPr lang="en-US" sz="2700" i="1" dirty="0">
                <a:solidFill>
                  <a:srgbClr val="3891A7"/>
                </a:solidFill>
                <a:latin typeface="Ayuthaya"/>
                <a:cs typeface="Ayuthaya"/>
              </a:rPr>
              <a:t>complex</a:t>
            </a:r>
            <a:r>
              <a:rPr lang="en-US" sz="2700" dirty="0">
                <a:solidFill>
                  <a:srgbClr val="3891A7"/>
                </a:solidFill>
                <a:latin typeface="Ayuthaya"/>
                <a:cs typeface="Ayuthaya"/>
              </a:rPr>
              <a:t> </a:t>
            </a:r>
            <a:r>
              <a:rPr lang="en-US" sz="2700" dirty="0">
                <a:solidFill>
                  <a:srgbClr val="4F271C"/>
                </a:solidFill>
                <a:latin typeface="Ayuthaya"/>
                <a:cs typeface="Ayuthaya"/>
              </a:rPr>
              <a:t>to come up with an idea on what to spend it on.  I would adopt a </a:t>
            </a:r>
            <a:r>
              <a:rPr lang="en-US" sz="2700" i="1" dirty="0">
                <a:solidFill>
                  <a:srgbClr val="3891A7"/>
                </a:solidFill>
                <a:latin typeface="Ayuthaya"/>
                <a:cs typeface="Ayuthaya"/>
              </a:rPr>
              <a:t>diverse</a:t>
            </a:r>
            <a:r>
              <a:rPr lang="en-US" sz="2700" dirty="0">
                <a:solidFill>
                  <a:srgbClr val="3891A7"/>
                </a:solidFill>
                <a:latin typeface="Ayuthaya"/>
                <a:cs typeface="Ayuthaya"/>
              </a:rPr>
              <a:t> </a:t>
            </a:r>
            <a:r>
              <a:rPr lang="en-US" sz="2700" dirty="0">
                <a:solidFill>
                  <a:srgbClr val="4F271C"/>
                </a:solidFill>
                <a:latin typeface="Ayuthaya"/>
                <a:cs typeface="Ayuthaya"/>
              </a:rPr>
              <a:t>group of kids from Africa, Asia, Europe, and India.  I would also buy 2 </a:t>
            </a:r>
            <a:r>
              <a:rPr lang="en-US" sz="2700" i="1" dirty="0">
                <a:solidFill>
                  <a:srgbClr val="3891A7"/>
                </a:solidFill>
                <a:latin typeface="Ayuthaya"/>
                <a:cs typeface="Ayuthaya"/>
              </a:rPr>
              <a:t>domestic</a:t>
            </a:r>
            <a:r>
              <a:rPr lang="en-US" sz="2700" dirty="0">
                <a:solidFill>
                  <a:srgbClr val="3891A7"/>
                </a:solidFill>
                <a:latin typeface="Ayuthaya"/>
                <a:cs typeface="Ayuthaya"/>
              </a:rPr>
              <a:t> </a:t>
            </a:r>
            <a:r>
              <a:rPr lang="en-US" sz="2700" dirty="0">
                <a:solidFill>
                  <a:srgbClr val="4F271C"/>
                </a:solidFill>
                <a:latin typeface="Ayuthaya"/>
                <a:cs typeface="Ayuthaya"/>
              </a:rPr>
              <a:t>hedgehogs.  I would send 1,000 dollars all over the world, which would be </a:t>
            </a:r>
            <a:r>
              <a:rPr lang="en-US" sz="2700" i="1" dirty="0">
                <a:solidFill>
                  <a:srgbClr val="3891A7"/>
                </a:solidFill>
                <a:latin typeface="Ayuthaya"/>
                <a:cs typeface="Ayuthaya"/>
              </a:rPr>
              <a:t>global</a:t>
            </a:r>
            <a:r>
              <a:rPr lang="en-US" sz="2700" dirty="0">
                <a:solidFill>
                  <a:srgbClr val="4F271C"/>
                </a:solidFill>
                <a:latin typeface="Ayuthaya"/>
                <a:cs typeface="Ayuthaya"/>
              </a:rPr>
              <a:t>.  I would make an invention that </a:t>
            </a:r>
            <a:r>
              <a:rPr lang="en-US" sz="2700" i="1" dirty="0">
                <a:solidFill>
                  <a:srgbClr val="3891A7"/>
                </a:solidFill>
                <a:latin typeface="Ayuthaya"/>
                <a:cs typeface="Ayuthaya"/>
              </a:rPr>
              <a:t>integrates</a:t>
            </a:r>
            <a:r>
              <a:rPr lang="en-US" sz="2700" dirty="0">
                <a:solidFill>
                  <a:srgbClr val="3891A7"/>
                </a:solidFill>
                <a:latin typeface="Ayuthaya"/>
                <a:cs typeface="Ayuthaya"/>
              </a:rPr>
              <a:t> </a:t>
            </a:r>
            <a:r>
              <a:rPr lang="en-US" sz="2700" dirty="0">
                <a:solidFill>
                  <a:srgbClr val="4F271C"/>
                </a:solidFill>
                <a:latin typeface="Ayuthaya"/>
                <a:cs typeface="Ayuthaya"/>
              </a:rPr>
              <a:t>pizza and swimming.  I will </a:t>
            </a:r>
            <a:r>
              <a:rPr lang="en-US" sz="2700" i="1" dirty="0">
                <a:solidFill>
                  <a:srgbClr val="3891A7"/>
                </a:solidFill>
                <a:latin typeface="Ayuthaya"/>
                <a:cs typeface="Ayuthaya"/>
              </a:rPr>
              <a:t>reside</a:t>
            </a:r>
            <a:r>
              <a:rPr lang="en-US" sz="2700" dirty="0">
                <a:solidFill>
                  <a:srgbClr val="3891A7"/>
                </a:solidFill>
                <a:latin typeface="Ayuthaya"/>
                <a:cs typeface="Ayuthaya"/>
              </a:rPr>
              <a:t> </a:t>
            </a:r>
            <a:r>
              <a:rPr lang="en-US" sz="2700" dirty="0">
                <a:solidFill>
                  <a:srgbClr val="4F271C"/>
                </a:solidFill>
                <a:latin typeface="Ayuthaya"/>
                <a:cs typeface="Ayuthaya"/>
              </a:rPr>
              <a:t>in Hawaii.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D2CA43-23AB-214C-B2D6-E76B7123D8DD}" type="slidenum">
              <a:rPr lang="en-US" smtClean="0"/>
              <a:pPr/>
              <a:t>13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685800"/>
            <a:ext cx="5257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4F271C"/>
                </a:solidFill>
                <a:latin typeface="Ayuthaya"/>
                <a:cs typeface="Ayuthaya"/>
              </a:rPr>
              <a:t>If I had a trillion dollars</a:t>
            </a:r>
            <a:r>
              <a:rPr lang="en-US" sz="2300" dirty="0">
                <a:solidFill>
                  <a:srgbClr val="4F271C"/>
                </a:solidFill>
                <a:latin typeface="Ayuthaya"/>
                <a:cs typeface="Ayuthaya"/>
              </a:rPr>
              <a:t>, </a:t>
            </a:r>
            <a:endParaRPr lang="en-US" sz="2300" dirty="0">
              <a:solidFill>
                <a:srgbClr val="4F271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699285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4F271C"/>
                </a:solidFill>
                <a:latin typeface="Ayuthaya"/>
                <a:cs typeface="Ayuthaya"/>
              </a:rPr>
              <a:t>it </a:t>
            </a:r>
            <a:r>
              <a:rPr lang="en-US" sz="2200" dirty="0">
                <a:solidFill>
                  <a:srgbClr val="4F271C"/>
                </a:solidFill>
                <a:latin typeface="Ayuthaya"/>
                <a:cs typeface="Ayuthaya"/>
              </a:rPr>
              <a:t>would be </a:t>
            </a:r>
            <a:endParaRPr lang="en-US" sz="2200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7228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35E01"/>
                </a:solidFill>
              </a:rPr>
              <a:t>What’s so active?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498080" cy="4800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Write a sentence using the word </a:t>
            </a:r>
            <a:r>
              <a:rPr lang="en-US" sz="2800" i="1" dirty="0" smtClean="0">
                <a:solidFill>
                  <a:schemeClr val="tx2"/>
                </a:solidFill>
              </a:rPr>
              <a:t>cozy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i="1" dirty="0" smtClean="0">
                <a:solidFill>
                  <a:schemeClr val="tx2"/>
                </a:solidFill>
              </a:rPr>
              <a:t>“I am cozy.”</a:t>
            </a:r>
          </a:p>
          <a:p>
            <a:endParaRPr lang="en-US" sz="2800" i="1" dirty="0">
              <a:solidFill>
                <a:schemeClr val="tx2"/>
              </a:solidFill>
            </a:endParaRPr>
          </a:p>
          <a:p>
            <a:r>
              <a:rPr lang="en-US" sz="2800" i="1" dirty="0" smtClean="0">
                <a:solidFill>
                  <a:schemeClr val="tx2"/>
                </a:solidFill>
              </a:rPr>
              <a:t>My cat looks cozy when __________.</a:t>
            </a:r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14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2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Interactions With Words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772400" cy="2438400"/>
          </a:xfrm>
        </p:spPr>
        <p:txBody>
          <a:bodyPr>
            <a:normAutofit/>
          </a:bodyPr>
          <a:lstStyle/>
          <a:p>
            <a:pPr marL="457200" indent="-341313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4F271C"/>
                </a:solidFill>
              </a:rPr>
              <a:t>Generating contexts and uses</a:t>
            </a:r>
          </a:p>
          <a:p>
            <a:pPr marL="457200" indent="-341313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4F271C"/>
                </a:solidFill>
              </a:rPr>
              <a:t>Integrating word meaning into context</a:t>
            </a:r>
          </a:p>
          <a:p>
            <a:pPr marL="457200" indent="-341313">
              <a:lnSpc>
                <a:spcPct val="150000"/>
              </a:lnSpc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15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6" name="Picture 5" descr="heads tal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76600"/>
            <a:ext cx="381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Generating Contexts and Uses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772400" cy="4191000"/>
          </a:xfrm>
        </p:spPr>
        <p:txBody>
          <a:bodyPr>
            <a:normAutofit lnSpcReduction="10000"/>
          </a:bodyPr>
          <a:lstStyle/>
          <a:p>
            <a:pPr marL="365125" indent="-365125">
              <a:spcAft>
                <a:spcPts val="1200"/>
              </a:spcAf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TRIPLE THREAT:  The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goal for the class is to come up with at least three different ways to answer each question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976313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4F271C"/>
                </a:solidFill>
              </a:rPr>
              <a:t>How could you decorate your bedroom if you wanted it to have a </a:t>
            </a:r>
            <a:r>
              <a:rPr lang="en-US" i="1" dirty="0">
                <a:solidFill>
                  <a:srgbClr val="4F271C"/>
                </a:solidFill>
              </a:rPr>
              <a:t>dramatic</a:t>
            </a:r>
            <a:r>
              <a:rPr lang="en-US" dirty="0">
                <a:solidFill>
                  <a:srgbClr val="4F271C"/>
                </a:solidFill>
              </a:rPr>
              <a:t> effect? </a:t>
            </a:r>
          </a:p>
          <a:p>
            <a:pPr marL="976313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4F271C"/>
                </a:solidFill>
              </a:rPr>
              <a:t>What </a:t>
            </a:r>
            <a:r>
              <a:rPr lang="en-US" sz="3200" dirty="0">
                <a:solidFill>
                  <a:srgbClr val="4F271C"/>
                </a:solidFill>
              </a:rPr>
              <a:t>would be an </a:t>
            </a:r>
            <a:r>
              <a:rPr lang="en-US" sz="3200" i="1" dirty="0">
                <a:solidFill>
                  <a:srgbClr val="4F271C"/>
                </a:solidFill>
              </a:rPr>
              <a:t>innovative</a:t>
            </a:r>
            <a:r>
              <a:rPr lang="en-US" sz="3200" dirty="0">
                <a:solidFill>
                  <a:srgbClr val="4F271C"/>
                </a:solidFill>
              </a:rPr>
              <a:t> way to give a history report?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16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traught 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95600"/>
            <a:ext cx="2667000" cy="27761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077200" cy="3733800"/>
          </a:xfrm>
        </p:spPr>
        <p:txBody>
          <a:bodyPr>
            <a:normAutofit/>
          </a:bodyPr>
          <a:lstStyle/>
          <a:p>
            <a:pPr marL="68580" indent="0">
              <a:spcBef>
                <a:spcPts val="1224"/>
              </a:spcBef>
              <a:buNone/>
            </a:pPr>
            <a:r>
              <a:rPr lang="en-US" sz="3000" dirty="0" smtClean="0">
                <a:solidFill>
                  <a:srgbClr val="4F271C"/>
                </a:solidFill>
              </a:rPr>
              <a:t>Mrs</a:t>
            </a:r>
            <a:r>
              <a:rPr lang="en-US" sz="3000" dirty="0">
                <a:solidFill>
                  <a:srgbClr val="4F271C"/>
                </a:solidFill>
              </a:rPr>
              <a:t>. Thomas was distraught when she looked at her garden. </a:t>
            </a:r>
          </a:p>
          <a:p>
            <a:pPr marL="457200" indent="0">
              <a:spcBef>
                <a:spcPts val="1224"/>
              </a:spcBef>
              <a:buNone/>
            </a:pPr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D2CA43-23AB-214C-B2D6-E76B7123D8DD}" type="slidenum">
              <a:rPr lang="en-US" smtClean="0"/>
              <a:pPr/>
              <a:t>17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35E01"/>
                </a:solidFill>
              </a:rPr>
              <a:t>Integrating Word Meaning within Context</a:t>
            </a:r>
            <a:endParaRPr lang="en-US" sz="3600" dirty="0">
              <a:solidFill>
                <a:srgbClr val="835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35E01"/>
                </a:solidFill>
              </a:rPr>
              <a:t>How Integrating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391400" cy="4038600"/>
          </a:xfrm>
        </p:spPr>
        <p:txBody>
          <a:bodyPr/>
          <a:lstStyle/>
          <a:p>
            <a:pPr marL="573087" indent="-457200">
              <a:spcBef>
                <a:spcPts val="1320"/>
              </a:spcBef>
            </a:pPr>
            <a:r>
              <a:rPr lang="en-US" sz="3200" dirty="0" smtClean="0">
                <a:solidFill>
                  <a:srgbClr val="4F271C"/>
                </a:solidFill>
              </a:rPr>
              <a:t>bring to mind word </a:t>
            </a:r>
            <a:r>
              <a:rPr lang="en-US" sz="3200" dirty="0">
                <a:solidFill>
                  <a:srgbClr val="4F271C"/>
                </a:solidFill>
              </a:rPr>
              <a:t>meanings relevant to a context </a:t>
            </a:r>
          </a:p>
          <a:p>
            <a:pPr marL="573087" indent="-457200">
              <a:spcBef>
                <a:spcPts val="1920"/>
              </a:spcBef>
            </a:pPr>
            <a:r>
              <a:rPr lang="en-US" sz="3200" dirty="0">
                <a:solidFill>
                  <a:srgbClr val="4F271C"/>
                </a:solidFill>
              </a:rPr>
              <a:t>fit together word and context </a:t>
            </a:r>
            <a:endParaRPr lang="en-US" dirty="0">
              <a:solidFill>
                <a:srgbClr val="4F271C"/>
              </a:solidFill>
            </a:endParaRPr>
          </a:p>
          <a:p>
            <a:pPr marL="573087" indent="-457200">
              <a:spcBef>
                <a:spcPts val="1920"/>
              </a:spcBef>
            </a:pPr>
            <a:r>
              <a:rPr lang="en-US" dirty="0" smtClean="0">
                <a:solidFill>
                  <a:srgbClr val="4F271C"/>
                </a:solidFill>
              </a:rPr>
              <a:t>create an interpretation that makes sense</a:t>
            </a:r>
            <a:endParaRPr lang="en-US" sz="3200" dirty="0" smtClean="0">
              <a:solidFill>
                <a:srgbClr val="4F271C"/>
              </a:solidFill>
            </a:endParaRPr>
          </a:p>
          <a:p>
            <a:pPr marL="573087" indent="-457200">
              <a:spcBef>
                <a:spcPts val="1920"/>
              </a:spcBef>
            </a:pPr>
            <a:r>
              <a:rPr lang="en-US" sz="3200" dirty="0" smtClean="0">
                <a:solidFill>
                  <a:srgbClr val="4F271C"/>
                </a:solidFill>
              </a:rPr>
              <a:t>so </a:t>
            </a:r>
            <a:r>
              <a:rPr lang="en-US" sz="3200" dirty="0">
                <a:solidFill>
                  <a:srgbClr val="4F271C"/>
                </a:solidFill>
              </a:rPr>
              <a:t>that comprehension can proceed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18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 . . . why??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772400" cy="3886200"/>
          </a:xfrm>
        </p:spPr>
        <p:txBody>
          <a:bodyPr>
            <a:normAutofit/>
          </a:bodyPr>
          <a:lstStyle/>
          <a:p>
            <a:pPr>
              <a:spcBef>
                <a:spcPts val="3168"/>
              </a:spcBef>
            </a:pPr>
            <a:r>
              <a:rPr lang="en-US" sz="3200" dirty="0" smtClean="0">
                <a:solidFill>
                  <a:srgbClr val="4F271C"/>
                </a:solidFill>
              </a:rPr>
              <a:t>“</a:t>
            </a:r>
            <a:r>
              <a:rPr lang="en-US" sz="3200" dirty="0">
                <a:solidFill>
                  <a:srgbClr val="4F271C"/>
                </a:solidFill>
              </a:rPr>
              <a:t>Why is singing your history report </a:t>
            </a:r>
            <a:r>
              <a:rPr lang="en-US" sz="3200" i="1" dirty="0">
                <a:solidFill>
                  <a:srgbClr val="4F271C"/>
                </a:solidFill>
              </a:rPr>
              <a:t>innovative</a:t>
            </a:r>
            <a:r>
              <a:rPr lang="en-US" sz="3200" dirty="0">
                <a:solidFill>
                  <a:srgbClr val="4F271C"/>
                </a:solidFill>
              </a:rPr>
              <a:t>?”</a:t>
            </a:r>
          </a:p>
          <a:p>
            <a:pPr>
              <a:spcBef>
                <a:spcPts val="1824"/>
              </a:spcBef>
            </a:pPr>
            <a:r>
              <a:rPr lang="en-US" sz="3200" dirty="0">
                <a:solidFill>
                  <a:srgbClr val="4F271C"/>
                </a:solidFill>
              </a:rPr>
              <a:t>“Why would painting your bedroom black be </a:t>
            </a:r>
            <a:r>
              <a:rPr lang="en-US" sz="3200" i="1" dirty="0">
                <a:solidFill>
                  <a:srgbClr val="4F271C"/>
                </a:solidFill>
              </a:rPr>
              <a:t>dramatic</a:t>
            </a:r>
            <a:r>
              <a:rPr lang="en-US" sz="3200" dirty="0">
                <a:solidFill>
                  <a:srgbClr val="4F271C"/>
                </a:solidFill>
              </a:rPr>
              <a:t>?”</a:t>
            </a:r>
          </a:p>
          <a:p>
            <a:pPr marL="82296" indent="0">
              <a:buNone/>
            </a:pPr>
            <a:r>
              <a:rPr lang="en-US" sz="3200" dirty="0">
                <a:solidFill>
                  <a:srgbClr val="4F271C"/>
                </a:solidFill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19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6" name="Picture 5" descr="why gu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20" y="3536472"/>
            <a:ext cx="203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Effective Vocabulary Growth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239000" cy="1676400"/>
          </a:xfrm>
        </p:spPr>
        <p:txBody>
          <a:bodyPr/>
          <a:lstStyle/>
          <a:p>
            <a:pPr marL="457200" indent="-341313"/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4F271C"/>
                </a:solidFill>
              </a:rPr>
              <a:t>Acquiring knowledge that supports comprehension</a:t>
            </a:r>
            <a:endParaRPr lang="en-US" sz="2800" i="1" dirty="0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8" name="Picture 7" descr="Br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3962400" cy="398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Integrating Word and Context: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Words with Multiple Senses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391400" cy="3886200"/>
          </a:xfrm>
        </p:spPr>
        <p:txBody>
          <a:bodyPr/>
          <a:lstStyle/>
          <a:p>
            <a:pPr marL="455613" lvl="0" indent="-339725"/>
            <a:r>
              <a:rPr lang="en-US" dirty="0">
                <a:solidFill>
                  <a:schemeClr val="tx2"/>
                </a:solidFill>
              </a:rPr>
              <a:t>If you put solar panels on your roof to </a:t>
            </a:r>
            <a:r>
              <a:rPr lang="en-US" i="1" dirty="0">
                <a:solidFill>
                  <a:schemeClr val="tx2"/>
                </a:solidFill>
              </a:rPr>
              <a:t>generate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your </a:t>
            </a:r>
            <a:r>
              <a:rPr lang="en-US" dirty="0">
                <a:solidFill>
                  <a:schemeClr val="tx2"/>
                </a:solidFill>
              </a:rPr>
              <a:t>home’s electricity, what does that mean?</a:t>
            </a:r>
          </a:p>
          <a:p>
            <a:pPr marL="455613" lvl="0" indent="-339725">
              <a:spcBef>
                <a:spcPts val="2424"/>
              </a:spcBef>
            </a:pPr>
            <a:r>
              <a:rPr lang="en-US" dirty="0">
                <a:solidFill>
                  <a:schemeClr val="tx2"/>
                </a:solidFill>
              </a:rPr>
              <a:t>If </a:t>
            </a:r>
            <a:r>
              <a:rPr lang="en-US" dirty="0" smtClean="0">
                <a:solidFill>
                  <a:schemeClr val="tx2"/>
                </a:solidFill>
              </a:rPr>
              <a:t>the solar </a:t>
            </a:r>
            <a:r>
              <a:rPr lang="en-US" dirty="0">
                <a:solidFill>
                  <a:schemeClr val="tx2"/>
                </a:solidFill>
              </a:rPr>
              <a:t>panels </a:t>
            </a:r>
            <a:r>
              <a:rPr lang="en-US" i="1" dirty="0" smtClean="0">
                <a:solidFill>
                  <a:schemeClr val="tx2"/>
                </a:solidFill>
              </a:rPr>
              <a:t>generate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 lot of interest in your neighborhood, what does that mean?</a:t>
            </a:r>
          </a:p>
          <a:p>
            <a:pPr marL="115887" lvl="0">
              <a:spcBef>
                <a:spcPts val="132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20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382000" cy="1828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35E01"/>
                </a:solidFill>
              </a:rPr>
              <a:t>Integrating Word and Context :</a:t>
            </a:r>
            <a:br>
              <a:rPr lang="en-US" sz="4000" dirty="0">
                <a:solidFill>
                  <a:srgbClr val="835E01"/>
                </a:solidFill>
              </a:rPr>
            </a:br>
            <a:r>
              <a:rPr lang="en-US" sz="4000" dirty="0" smtClean="0">
                <a:solidFill>
                  <a:srgbClr val="835E01"/>
                </a:solidFill>
              </a:rPr>
              <a:t>How </a:t>
            </a:r>
            <a:r>
              <a:rPr lang="en-US" sz="4000" dirty="0">
                <a:solidFill>
                  <a:srgbClr val="835E01"/>
                </a:solidFill>
              </a:rPr>
              <a:t>different words affect a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343400"/>
          </a:xfrm>
        </p:spPr>
        <p:txBody>
          <a:bodyPr>
            <a:normAutofit lnSpcReduction="10000"/>
          </a:bodyPr>
          <a:lstStyle/>
          <a:p>
            <a:pPr marL="365125" indent="-365125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What’s the difference?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>
              <a:spcBef>
                <a:spcPts val="1968"/>
              </a:spcBef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Situation</a:t>
            </a:r>
            <a:r>
              <a:rPr lang="en-US" sz="3200" dirty="0">
                <a:solidFill>
                  <a:srgbClr val="4F271C"/>
                </a:solidFill>
              </a:rPr>
              <a:t>:  Michelle is going to do a hip hop routine in the student talent show.</a:t>
            </a:r>
          </a:p>
          <a:p>
            <a:pPr marL="800100" lvl="0" indent="-342900">
              <a:spcBef>
                <a:spcPts val="1200"/>
              </a:spcBef>
              <a:buFont typeface="Arial"/>
              <a:buChar char="•"/>
            </a:pPr>
            <a:r>
              <a:rPr lang="en-US" sz="3200" dirty="0">
                <a:solidFill>
                  <a:srgbClr val="4F271C"/>
                </a:solidFill>
              </a:rPr>
              <a:t>To make her hip hop routine </a:t>
            </a:r>
            <a:r>
              <a:rPr lang="en-US" sz="3200" i="1" dirty="0">
                <a:solidFill>
                  <a:srgbClr val="4F271C"/>
                </a:solidFill>
              </a:rPr>
              <a:t>dramatic</a:t>
            </a:r>
            <a:r>
              <a:rPr lang="en-US" sz="3200" dirty="0">
                <a:solidFill>
                  <a:srgbClr val="4F271C"/>
                </a:solidFill>
              </a:rPr>
              <a:t>, she ______________.</a:t>
            </a:r>
          </a:p>
          <a:p>
            <a:pPr marL="800100" lvl="0" indent="-342900">
              <a:spcBef>
                <a:spcPts val="1200"/>
              </a:spcBef>
              <a:buFont typeface="Arial"/>
              <a:buChar char="•"/>
            </a:pPr>
            <a:r>
              <a:rPr lang="en-US" sz="3200" dirty="0">
                <a:solidFill>
                  <a:srgbClr val="4F271C"/>
                </a:solidFill>
              </a:rPr>
              <a:t>If her hip hop routine is </a:t>
            </a:r>
            <a:r>
              <a:rPr lang="en-US" sz="3200" i="1" dirty="0">
                <a:solidFill>
                  <a:srgbClr val="4F271C"/>
                </a:solidFill>
              </a:rPr>
              <a:t>unique</a:t>
            </a:r>
            <a:r>
              <a:rPr lang="en-US" sz="3200" dirty="0">
                <a:solidFill>
                  <a:srgbClr val="4F271C"/>
                </a:solidFill>
              </a:rPr>
              <a:t>, it ___________________.</a:t>
            </a:r>
          </a:p>
          <a:p>
            <a:pPr marL="82296" indent="0">
              <a:buNone/>
            </a:pPr>
            <a:r>
              <a:rPr lang="en-US" sz="3200" dirty="0"/>
              <a:t> 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21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twor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67200"/>
            <a:ext cx="2844800" cy="2303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Interactions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Wingdings"/>
                <a:cs typeface="Wingdings"/>
                <a:sym typeface="Wingdings"/>
              </a:rPr>
              <a:t> effective word knowledge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3124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4F271C"/>
                </a:solidFill>
              </a:rPr>
              <a:t>Knowledge of a word grows each time you encounter it in a new </a:t>
            </a:r>
            <a:r>
              <a:rPr lang="en-US" sz="3200" dirty="0" smtClean="0">
                <a:solidFill>
                  <a:srgbClr val="4F271C"/>
                </a:solidFill>
              </a:rPr>
              <a:t>context</a:t>
            </a:r>
            <a:endParaRPr lang="en-US" sz="3200" dirty="0">
              <a:solidFill>
                <a:srgbClr val="4F271C"/>
              </a:solidFill>
            </a:endParaRPr>
          </a:p>
          <a:p>
            <a:pPr marL="685800" lvl="0" indent="-228600">
              <a:buFont typeface="Arial"/>
              <a:buChar char="•"/>
            </a:pPr>
            <a:r>
              <a:rPr lang="en-US" sz="3200" dirty="0">
                <a:solidFill>
                  <a:srgbClr val="4F271C"/>
                </a:solidFill>
              </a:rPr>
              <a:t>Connections </a:t>
            </a:r>
            <a:r>
              <a:rPr lang="en-US" sz="3200" dirty="0" smtClean="0">
                <a:solidFill>
                  <a:srgbClr val="4F271C"/>
                </a:solidFill>
              </a:rPr>
              <a:t>from word </a:t>
            </a:r>
            <a:r>
              <a:rPr lang="en-US" sz="3200" dirty="0" smtClean="0">
                <a:solidFill>
                  <a:srgbClr val="4F271C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4F271C"/>
                </a:solidFill>
              </a:rPr>
              <a:t>other </a:t>
            </a:r>
            <a:r>
              <a:rPr lang="en-US" sz="3200" dirty="0">
                <a:solidFill>
                  <a:srgbClr val="4F271C"/>
                </a:solidFill>
              </a:rPr>
              <a:t>words </a:t>
            </a:r>
            <a:r>
              <a:rPr lang="en-US" sz="3200" dirty="0" smtClean="0">
                <a:solidFill>
                  <a:srgbClr val="4F271C"/>
                </a:solidFill>
                <a:sym typeface="Wingdings"/>
              </a:rPr>
              <a:t> </a:t>
            </a:r>
            <a:r>
              <a:rPr lang="en-US" sz="3200" dirty="0" smtClean="0">
                <a:solidFill>
                  <a:srgbClr val="4F271C"/>
                </a:solidFill>
              </a:rPr>
              <a:t>familiar </a:t>
            </a:r>
            <a:r>
              <a:rPr lang="en-US" sz="3200" dirty="0">
                <a:solidFill>
                  <a:srgbClr val="4F271C"/>
                </a:solidFill>
              </a:rPr>
              <a:t>experiences </a:t>
            </a:r>
            <a:endParaRPr lang="en-US" sz="3200" dirty="0" smtClean="0">
              <a:solidFill>
                <a:srgbClr val="4F271C"/>
              </a:solidFill>
            </a:endParaRPr>
          </a:p>
          <a:p>
            <a:pPr marL="685800" lvl="0" indent="-228600">
              <a:buFont typeface="Arial"/>
              <a:buChar char="•"/>
            </a:pPr>
            <a:endParaRPr lang="en-US" dirty="0"/>
          </a:p>
          <a:p>
            <a:pPr marL="685800" lvl="0" indent="-228600">
              <a:buFont typeface="Arial"/>
              <a:buChar char="•"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22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As Network Grows Richer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086600" cy="4038600"/>
          </a:xfrm>
        </p:spPr>
        <p:txBody>
          <a:bodyPr>
            <a:noAutofit/>
          </a:bodyPr>
          <a:lstStyle/>
          <a:p>
            <a:pPr marL="512763" indent="-461963"/>
            <a:r>
              <a:rPr lang="en-US" dirty="0">
                <a:solidFill>
                  <a:srgbClr val="4F271C"/>
                </a:solidFill>
              </a:rPr>
              <a:t>A generalized understanding of the word develops</a:t>
            </a:r>
          </a:p>
          <a:p>
            <a:pPr marL="512763" indent="-461963"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4F271C"/>
                </a:solidFill>
              </a:rPr>
              <a:t>So </a:t>
            </a:r>
            <a:r>
              <a:rPr lang="en-US" dirty="0">
                <a:solidFill>
                  <a:srgbClr val="4F271C"/>
                </a:solidFill>
              </a:rPr>
              <a:t>you avoid: </a:t>
            </a:r>
          </a:p>
          <a:p>
            <a:pPr marL="914400" lvl="0" indent="-457200">
              <a:spcBef>
                <a:spcPts val="0"/>
              </a:spcBef>
              <a:buFont typeface="Wingdings" charset="2"/>
              <a:buChar char="Ø"/>
            </a:pPr>
            <a:r>
              <a:rPr lang="en-US" dirty="0">
                <a:solidFill>
                  <a:srgbClr val="4F271C"/>
                </a:solidFill>
              </a:rPr>
              <a:t>being stuck with a narrow </a:t>
            </a:r>
            <a:r>
              <a:rPr lang="en-US" dirty="0" smtClean="0">
                <a:solidFill>
                  <a:srgbClr val="4F271C"/>
                </a:solidFill>
              </a:rPr>
              <a:t>concept </a:t>
            </a:r>
            <a:r>
              <a:rPr lang="en-US" dirty="0">
                <a:solidFill>
                  <a:srgbClr val="4F271C"/>
                </a:solidFill>
              </a:rPr>
              <a:t>of </a:t>
            </a:r>
            <a:r>
              <a:rPr lang="en-US" dirty="0" smtClean="0">
                <a:solidFill>
                  <a:srgbClr val="4F271C"/>
                </a:solidFill>
              </a:rPr>
              <a:t>a word</a:t>
            </a:r>
            <a:endParaRPr lang="en-US" dirty="0">
              <a:solidFill>
                <a:srgbClr val="4F271C"/>
              </a:solidFill>
            </a:endParaRPr>
          </a:p>
          <a:p>
            <a:pPr marL="914400" lvl="0" indent="-457200">
              <a:spcBef>
                <a:spcPts val="1368"/>
              </a:spcBef>
              <a:buFont typeface="Wingdings" charset="2"/>
              <a:buChar char="Ø"/>
            </a:pPr>
            <a:r>
              <a:rPr lang="en-US" dirty="0" smtClean="0">
                <a:solidFill>
                  <a:srgbClr val="4F271C"/>
                </a:solidFill>
              </a:rPr>
              <a:t>having </a:t>
            </a:r>
            <a:r>
              <a:rPr lang="en-US" dirty="0">
                <a:solidFill>
                  <a:srgbClr val="4F271C"/>
                </a:solidFill>
              </a:rPr>
              <a:t>disconnected ideas of what a word means</a:t>
            </a:r>
          </a:p>
          <a:p>
            <a:pPr marL="82296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23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For example . . .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72400" cy="48768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rgbClr val="4F271C"/>
                </a:solidFill>
              </a:rPr>
              <a:t>a narrow concept </a:t>
            </a:r>
            <a:r>
              <a:rPr lang="en-US" sz="3200" dirty="0">
                <a:solidFill>
                  <a:srgbClr val="4F271C"/>
                </a:solidFill>
                <a:sym typeface="Wingdings"/>
              </a:rPr>
              <a:t></a:t>
            </a:r>
            <a:r>
              <a:rPr lang="en-US" sz="3200" dirty="0">
                <a:solidFill>
                  <a:srgbClr val="4F271C"/>
                </a:solidFill>
              </a:rPr>
              <a:t> </a:t>
            </a:r>
            <a:endParaRPr lang="en-US" sz="3200" dirty="0" smtClean="0">
              <a:solidFill>
                <a:srgbClr val="4F271C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rgbClr val="4F271C"/>
                </a:solidFill>
              </a:rPr>
              <a:t>“</a:t>
            </a:r>
            <a:r>
              <a:rPr lang="en-US" sz="3200" i="1" dirty="0" smtClean="0">
                <a:solidFill>
                  <a:srgbClr val="4F271C"/>
                </a:solidFill>
              </a:rPr>
              <a:t>trend”</a:t>
            </a:r>
            <a:endParaRPr lang="en-US" sz="3200" dirty="0" smtClean="0">
              <a:solidFill>
                <a:srgbClr val="4F271C"/>
              </a:solidFill>
            </a:endParaRPr>
          </a:p>
          <a:p>
            <a:pPr lvl="1">
              <a:spcBef>
                <a:spcPts val="1224"/>
              </a:spcBef>
              <a:buFont typeface="Wingdings" charset="2"/>
              <a:buChar char="§"/>
            </a:pPr>
            <a:endParaRPr lang="en-US" sz="3200" dirty="0"/>
          </a:p>
          <a:p>
            <a:pPr lvl="1">
              <a:spcBef>
                <a:spcPts val="1224"/>
              </a:spcBef>
            </a:pPr>
            <a:endParaRPr lang="en-US" sz="3200" i="1" dirty="0" smtClean="0"/>
          </a:p>
          <a:p>
            <a:pPr lvl="1">
              <a:spcBef>
                <a:spcPts val="1224"/>
              </a:spcBef>
            </a:pPr>
            <a:endParaRPr lang="en-US" sz="3200" i="1" dirty="0"/>
          </a:p>
          <a:p>
            <a:pPr lvl="1">
              <a:spcBef>
                <a:spcPts val="1224"/>
              </a:spcBef>
            </a:pPr>
            <a:endParaRPr lang="en-US" sz="3200" i="1" dirty="0" smtClean="0">
              <a:solidFill>
                <a:srgbClr val="4F271C"/>
              </a:solidFill>
            </a:endParaRPr>
          </a:p>
          <a:p>
            <a:pPr lvl="1">
              <a:spcBef>
                <a:spcPts val="1224"/>
              </a:spcBef>
            </a:pPr>
            <a:r>
              <a:rPr lang="en-US" sz="3200" i="1" dirty="0" smtClean="0">
                <a:solidFill>
                  <a:srgbClr val="4F271C"/>
                </a:solidFill>
              </a:rPr>
              <a:t>What’s a political trend?  </a:t>
            </a:r>
            <a:r>
              <a:rPr lang="en-US" sz="3200" dirty="0" smtClean="0">
                <a:solidFill>
                  <a:srgbClr val="4F271C"/>
                </a:solidFill>
              </a:rPr>
              <a:t>What </a:t>
            </a:r>
            <a:r>
              <a:rPr lang="en-US" sz="3200" dirty="0">
                <a:solidFill>
                  <a:srgbClr val="4F271C"/>
                </a:solidFill>
              </a:rPr>
              <a:t>politicians are wearing</a:t>
            </a:r>
            <a:r>
              <a:rPr lang="en-US" sz="3200" dirty="0" smtClean="0">
                <a:solidFill>
                  <a:srgbClr val="4F271C"/>
                </a:solidFill>
              </a:rPr>
              <a:t>!?</a:t>
            </a:r>
            <a:endParaRPr lang="en-US" sz="3200" dirty="0">
              <a:solidFill>
                <a:srgbClr val="4F271C"/>
              </a:solidFill>
            </a:endParaRPr>
          </a:p>
          <a:p>
            <a:pPr marL="402336" lvl="1" indent="0">
              <a:spcBef>
                <a:spcPts val="1224"/>
              </a:spcBef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24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33600"/>
            <a:ext cx="3429000" cy="27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For example . . .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772400" cy="838200"/>
          </a:xfrm>
        </p:spPr>
        <p:txBody>
          <a:bodyPr/>
          <a:lstStyle/>
          <a:p>
            <a:pPr marL="457200" lvl="0" indent="-457200">
              <a:spcBef>
                <a:spcPts val="2568"/>
              </a:spcBef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4F271C"/>
                </a:solidFill>
              </a:rPr>
              <a:t>separate</a:t>
            </a:r>
            <a:r>
              <a:rPr lang="en-US" sz="3200" dirty="0">
                <a:solidFill>
                  <a:srgbClr val="4F271C"/>
                </a:solidFill>
              </a:rPr>
              <a:t>, disconnected ideas </a:t>
            </a:r>
            <a:r>
              <a:rPr lang="en-US" sz="3200" dirty="0" smtClean="0">
                <a:solidFill>
                  <a:srgbClr val="4F271C"/>
                </a:solidFill>
                <a:sym typeface="Wingdings"/>
              </a:rPr>
              <a:t></a:t>
            </a:r>
            <a:endParaRPr lang="en-US" sz="3200" dirty="0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25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2860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imes" charset="0"/>
              <a:defRPr sz="3000" b="1">
                <a:solidFill>
                  <a:srgbClr val="000000"/>
                </a:solidFill>
                <a:latin typeface="Franklin Gothic Medium"/>
                <a:ea typeface="+mn-ea"/>
                <a:cs typeface="Franklin Gothic Medium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imes" charset="0"/>
              <a:buChar char="•"/>
              <a:defRPr sz="3000" b="1">
                <a:solidFill>
                  <a:srgbClr val="000000"/>
                </a:solidFill>
                <a:latin typeface="Franklin Gothic Medium"/>
                <a:ea typeface="+mn-ea"/>
                <a:cs typeface="Franklin Gothic Medium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imes" charset="0"/>
              <a:buChar char="•"/>
              <a:defRPr sz="2800" b="1">
                <a:solidFill>
                  <a:srgbClr val="000000"/>
                </a:solidFill>
                <a:latin typeface="Franklin Gothic Medium"/>
                <a:ea typeface="+mn-ea"/>
                <a:cs typeface="Franklin Gothic Medium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2400" b="1">
                <a:solidFill>
                  <a:srgbClr val="000000"/>
                </a:solidFill>
                <a:latin typeface="Franklin Gothic Medium"/>
                <a:ea typeface="+mn-ea"/>
                <a:cs typeface="Franklin Gothic Medium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Franklin Gothic Medium"/>
                <a:ea typeface="+mn-ea"/>
                <a:cs typeface="Franklin Gothic Medium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»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>
              <a:spcBef>
                <a:spcPts val="136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3200" b="0" dirty="0" smtClean="0">
                <a:solidFill>
                  <a:srgbClr val="4F271C"/>
                </a:solidFill>
                <a:latin typeface="+mn-lt"/>
              </a:rPr>
              <a:t>An artist seeks objects that have “</a:t>
            </a:r>
            <a:r>
              <a:rPr lang="en-US" sz="3200" b="0" i="1" dirty="0" smtClean="0">
                <a:solidFill>
                  <a:srgbClr val="4F271C"/>
                </a:solidFill>
                <a:latin typeface="+mn-lt"/>
              </a:rPr>
              <a:t>potential</a:t>
            </a:r>
            <a:r>
              <a:rPr lang="en-US" sz="3200" b="0" dirty="0" smtClean="0">
                <a:solidFill>
                  <a:srgbClr val="4F271C"/>
                </a:solidFill>
                <a:latin typeface="+mn-lt"/>
              </a:rPr>
              <a:t> to become a work of art.”  </a:t>
            </a:r>
          </a:p>
          <a:p>
            <a:pPr lvl="1">
              <a:spcBef>
                <a:spcPts val="136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3200" b="0" dirty="0" smtClean="0">
                <a:solidFill>
                  <a:srgbClr val="4F271C"/>
                </a:solidFill>
                <a:latin typeface="+mn-lt"/>
              </a:rPr>
              <a:t>Home owners seek “</a:t>
            </a:r>
            <a:r>
              <a:rPr lang="en-US" sz="3200" b="0" i="1" dirty="0" smtClean="0">
                <a:solidFill>
                  <a:srgbClr val="4F271C"/>
                </a:solidFill>
                <a:latin typeface="+mn-lt"/>
              </a:rPr>
              <a:t>potential</a:t>
            </a:r>
            <a:r>
              <a:rPr lang="en-US" sz="3200" b="0" dirty="0" smtClean="0">
                <a:solidFill>
                  <a:srgbClr val="4F271C"/>
                </a:solidFill>
                <a:latin typeface="+mn-lt"/>
              </a:rPr>
              <a:t> house-buyers.”</a:t>
            </a:r>
          </a:p>
          <a:p>
            <a:pPr lvl="1">
              <a:spcBef>
                <a:spcPts val="136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z="3200" b="0" dirty="0" smtClean="0">
                <a:solidFill>
                  <a:srgbClr val="4F271C"/>
                </a:solidFill>
                <a:latin typeface="+mn-lt"/>
              </a:rPr>
              <a:t>being able to unite those ideas of </a:t>
            </a:r>
            <a:r>
              <a:rPr lang="en-US" sz="3200" b="0" i="1" dirty="0" smtClean="0">
                <a:solidFill>
                  <a:srgbClr val="4F271C"/>
                </a:solidFill>
                <a:latin typeface="+mn-lt"/>
              </a:rPr>
              <a:t>potential</a:t>
            </a:r>
            <a:r>
              <a:rPr lang="en-US" sz="3200" b="0" dirty="0" smtClean="0">
                <a:solidFill>
                  <a:srgbClr val="4F271C"/>
                </a:solidFill>
                <a:latin typeface="+mn-lt"/>
              </a:rPr>
              <a:t> </a:t>
            </a:r>
            <a:r>
              <a:rPr lang="en-US" sz="3200" b="0" dirty="0" smtClean="0">
                <a:solidFill>
                  <a:srgbClr val="4F271C"/>
                </a:solidFill>
                <a:latin typeface="+mn-lt"/>
                <a:sym typeface="Wingdings"/>
              </a:rPr>
              <a:t></a:t>
            </a:r>
            <a:r>
              <a:rPr lang="en-US" sz="3200" b="0" dirty="0" smtClean="0">
                <a:solidFill>
                  <a:srgbClr val="4F271C"/>
                </a:solidFill>
                <a:latin typeface="+mn-lt"/>
              </a:rPr>
              <a:t> possibility of becoming or happening in the future.</a:t>
            </a:r>
            <a:endParaRPr lang="en-US" sz="3200" b="0" dirty="0">
              <a:solidFill>
                <a:srgbClr val="4F271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6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35E01"/>
                </a:solidFill>
              </a:rPr>
              <a:t>Goal: rich &amp; generalized understandings of word meaning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dirty="0">
                <a:solidFill>
                  <a:srgbClr val="4F271C"/>
                </a:solidFill>
              </a:rPr>
              <a:t>A</a:t>
            </a:r>
            <a:r>
              <a:rPr lang="en-US" sz="3200" dirty="0" smtClean="0">
                <a:solidFill>
                  <a:srgbClr val="4F271C"/>
                </a:solidFill>
              </a:rPr>
              <a:t>llows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speed</a:t>
            </a:r>
            <a:r>
              <a:rPr lang="en-US" sz="3200" dirty="0">
                <a:solidFill>
                  <a:srgbClr val="4F271C"/>
                </a:solidFill>
              </a:rPr>
              <a:t> and </a:t>
            </a:r>
            <a:r>
              <a:rPr lang="en-US" sz="3200" dirty="0">
                <a:solidFill>
                  <a:srgbClr val="967D42"/>
                </a:solidFill>
              </a:rPr>
              <a:t>flexibility</a:t>
            </a:r>
            <a:r>
              <a:rPr lang="en-US" sz="3200" dirty="0">
                <a:solidFill>
                  <a:srgbClr val="4F271C"/>
                </a:solidFill>
              </a:rPr>
              <a:t> when making sense of a new </a:t>
            </a:r>
            <a:r>
              <a:rPr lang="en-US" sz="3200" dirty="0" smtClean="0">
                <a:solidFill>
                  <a:srgbClr val="4F271C"/>
                </a:solidFill>
              </a:rPr>
              <a:t>context </a:t>
            </a:r>
          </a:p>
          <a:p>
            <a:pPr marL="750888" indent="-282575">
              <a:spcBef>
                <a:spcPts val="2400"/>
              </a:spcBef>
            </a:pPr>
            <a:r>
              <a:rPr lang="en-US" dirty="0">
                <a:solidFill>
                  <a:srgbClr val="967D42"/>
                </a:solidFill>
              </a:rPr>
              <a:t>Speed </a:t>
            </a:r>
            <a:r>
              <a:rPr lang="en-US" dirty="0">
                <a:solidFill>
                  <a:srgbClr val="4F271C"/>
                </a:solidFill>
              </a:rPr>
              <a:t>– the reading process won’t have to slow down </a:t>
            </a:r>
            <a:r>
              <a:rPr lang="en-US" dirty="0"/>
              <a:t> </a:t>
            </a:r>
          </a:p>
          <a:p>
            <a:pPr marL="750888" indent="-282575">
              <a:spcBef>
                <a:spcPts val="1800"/>
              </a:spcBef>
            </a:pPr>
            <a:r>
              <a:rPr lang="en-US" dirty="0">
                <a:solidFill>
                  <a:srgbClr val="967D42"/>
                </a:solidFill>
              </a:rPr>
              <a:t>Flexibility </a:t>
            </a:r>
            <a:r>
              <a:rPr lang="en-US" dirty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chemeClr val="tx2"/>
                </a:solidFill>
              </a:rPr>
              <a:t>you can </a:t>
            </a:r>
            <a:r>
              <a:rPr lang="en-US" dirty="0">
                <a:solidFill>
                  <a:schemeClr val="tx2"/>
                </a:solidFill>
              </a:rPr>
              <a:t>make sense of a new use of the </a:t>
            </a:r>
            <a:r>
              <a:rPr lang="en-US" dirty="0" smtClean="0">
                <a:solidFill>
                  <a:schemeClr val="tx2"/>
                </a:solidFill>
              </a:rPr>
              <a:t>word 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26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Result!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772400" cy="3886200"/>
          </a:xfrm>
        </p:spPr>
        <p:txBody>
          <a:bodyPr/>
          <a:lstStyle/>
          <a:p>
            <a:pPr marL="365125" indent="-365125"/>
            <a:r>
              <a:rPr lang="en-US" sz="3200" dirty="0">
                <a:solidFill>
                  <a:srgbClr val="4F271C"/>
                </a:solidFill>
              </a:rPr>
              <a:t>Getting to the meaning </a:t>
            </a:r>
            <a:r>
              <a:rPr lang="en-US" sz="3200" i="1" dirty="0">
                <a:solidFill>
                  <a:srgbClr val="4F271C"/>
                </a:solidFill>
              </a:rPr>
              <a:t>faster</a:t>
            </a:r>
            <a:r>
              <a:rPr lang="en-US" sz="3200" dirty="0">
                <a:solidFill>
                  <a:srgbClr val="4F271C"/>
                </a:solidFill>
              </a:rPr>
              <a:t>, and being </a:t>
            </a:r>
            <a:r>
              <a:rPr lang="en-US" sz="2800" dirty="0">
                <a:solidFill>
                  <a:srgbClr val="4F271C"/>
                </a:solidFill>
                <a:latin typeface="Lucida Handwriting"/>
                <a:cs typeface="Lucida Handwriting"/>
              </a:rPr>
              <a:t>flexible</a:t>
            </a:r>
            <a:r>
              <a:rPr lang="en-US" sz="3200" dirty="0">
                <a:solidFill>
                  <a:srgbClr val="4F271C"/>
                </a:solidFill>
              </a:rPr>
              <a:t> means that your comprehension </a:t>
            </a:r>
            <a:r>
              <a:rPr lang="en-US" sz="3200" dirty="0" smtClean="0">
                <a:solidFill>
                  <a:srgbClr val="4F271C"/>
                </a:solidFill>
              </a:rPr>
              <a:t>will be successful.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27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6" name="Picture 5" descr="reader on book pi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48000"/>
            <a:ext cx="11684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543800" cy="4038600"/>
          </a:xfrm>
        </p:spPr>
        <p:txBody>
          <a:bodyPr/>
          <a:lstStyle/>
          <a:p>
            <a:pPr marL="457200" indent="-457200">
              <a:spcBef>
                <a:spcPts val="1320"/>
              </a:spcBef>
            </a:pPr>
            <a:r>
              <a:rPr lang="en-US" dirty="0" smtClean="0">
                <a:solidFill>
                  <a:schemeClr val="tx2"/>
                </a:solidFill>
              </a:rPr>
              <a:t>Skilled </a:t>
            </a:r>
            <a:r>
              <a:rPr lang="en-US" dirty="0">
                <a:solidFill>
                  <a:schemeClr val="tx2"/>
                </a:solidFill>
              </a:rPr>
              <a:t>readers have “abundant high quality” understandings of words relative to less skilled readers 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lvl="0" indent="-457200">
              <a:spcBef>
                <a:spcPts val="1320"/>
              </a:spcBef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D2CA43-23AB-214C-B2D6-E76B7123D8DD}" type="slidenum">
              <a:rPr lang="en-US" smtClean="0"/>
              <a:pPr/>
              <a:t>28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6" name="Picture 5" descr="thinking wor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84838"/>
            <a:ext cx="2895600" cy="305211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35E01"/>
                </a:solidFill>
              </a:rPr>
              <a:t>The Evidence</a:t>
            </a:r>
          </a:p>
        </p:txBody>
      </p:sp>
    </p:spTree>
    <p:extLst>
      <p:ext uri="{BB962C8B-B14F-4D97-AF65-F5344CB8AC3E}">
        <p14:creationId xmlns:p14="http://schemas.microsoft.com/office/powerpoint/2010/main" val="28209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620000" cy="4572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smtClean="0">
                <a:solidFill>
                  <a:srgbClr val="4F271C"/>
                </a:solidFill>
              </a:rPr>
              <a:t>Skilled </a:t>
            </a:r>
            <a:r>
              <a:rPr lang="en-US" sz="3200" dirty="0">
                <a:solidFill>
                  <a:srgbClr val="4F271C"/>
                </a:solidFill>
              </a:rPr>
              <a:t>comprehenders are better at integrating word meaning and </a:t>
            </a:r>
            <a:r>
              <a:rPr lang="en-US" sz="3200" dirty="0" smtClean="0">
                <a:solidFill>
                  <a:srgbClr val="4F271C"/>
                </a:solidFill>
              </a:rPr>
              <a:t>context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29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971800"/>
            <a:ext cx="3009900" cy="316108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35E01"/>
                </a:solidFill>
              </a:rPr>
              <a:t>The Evidence</a:t>
            </a:r>
          </a:p>
        </p:txBody>
      </p:sp>
    </p:spTree>
    <p:extLst>
      <p:ext uri="{BB962C8B-B14F-4D97-AF65-F5344CB8AC3E}">
        <p14:creationId xmlns:p14="http://schemas.microsoft.com/office/powerpoint/2010/main" val="29910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835E01"/>
                </a:solidFill>
              </a:rPr>
              <a:t>What’s needed for effective</a:t>
            </a:r>
            <a:br>
              <a:rPr lang="en-US" dirty="0">
                <a:solidFill>
                  <a:srgbClr val="835E01"/>
                </a:solidFill>
              </a:rPr>
            </a:br>
            <a:r>
              <a:rPr lang="en-US" dirty="0">
                <a:solidFill>
                  <a:srgbClr val="835E01"/>
                </a:solidFill>
              </a:rPr>
              <a:t>vocabulary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6777317" cy="3318029"/>
          </a:xfrm>
        </p:spPr>
        <p:txBody>
          <a:bodyPr>
            <a:normAutofit/>
          </a:bodyPr>
          <a:lstStyle/>
          <a:p>
            <a:pPr marL="457200" indent="-457200">
              <a:buFont typeface="Wingdings 2" charset="2"/>
              <a:buChar char=""/>
            </a:pPr>
            <a:r>
              <a:rPr lang="en-US" sz="3200" dirty="0" smtClean="0">
                <a:solidFill>
                  <a:srgbClr val="4F271C"/>
                </a:solidFill>
              </a:rPr>
              <a:t>Multiple encounters – variety of contexts</a:t>
            </a:r>
            <a:endParaRPr lang="en-US" sz="3200" dirty="0">
              <a:solidFill>
                <a:srgbClr val="4F271C"/>
              </a:solidFill>
            </a:endParaRPr>
          </a:p>
          <a:p>
            <a:pPr marL="457200" indent="-457200">
              <a:spcBef>
                <a:spcPts val="1800"/>
              </a:spcBef>
              <a:buFont typeface="Wingdings 2" charset="2"/>
              <a:buChar char="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Active processing – interactions around 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3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35E01"/>
                </a:solidFill>
              </a:rPr>
              <a:t>Evidence from Instructional Interventions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5438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rgbClr val="4F271C"/>
                </a:solidFill>
              </a:rPr>
              <a:t>Interactions around multiple, varied </a:t>
            </a:r>
            <a:r>
              <a:rPr lang="en-US" sz="3500" dirty="0" smtClean="0">
                <a:solidFill>
                  <a:srgbClr val="4F271C"/>
                </a:solidFill>
              </a:rPr>
              <a:t>contexts </a:t>
            </a:r>
            <a:r>
              <a:rPr lang="en-US" sz="3500" dirty="0">
                <a:solidFill>
                  <a:srgbClr val="4F271C"/>
                </a:solidFill>
                <a:sym typeface="Wingdings"/>
              </a:rPr>
              <a:t></a:t>
            </a:r>
            <a:r>
              <a:rPr lang="en-US" sz="3500" dirty="0">
                <a:solidFill>
                  <a:srgbClr val="4F271C"/>
                </a:solidFill>
              </a:rPr>
              <a:t> comprehension gains</a:t>
            </a:r>
          </a:p>
          <a:p>
            <a:pPr marL="674688" lvl="0" indent="-228600">
              <a:spcBef>
                <a:spcPts val="1344"/>
              </a:spcBef>
              <a:buFont typeface="Arial"/>
              <a:buChar char="•"/>
            </a:pPr>
            <a:r>
              <a:rPr lang="en-US" sz="3100" dirty="0">
                <a:solidFill>
                  <a:srgbClr val="4F271C"/>
                </a:solidFill>
              </a:rPr>
              <a:t>Mezynski, 1983  </a:t>
            </a:r>
          </a:p>
          <a:p>
            <a:pPr marL="674688" lvl="0" indent="-228600">
              <a:buFont typeface="Arial"/>
              <a:buChar char="•"/>
            </a:pPr>
            <a:r>
              <a:rPr lang="en-US" sz="3100" dirty="0">
                <a:solidFill>
                  <a:srgbClr val="4F271C"/>
                </a:solidFill>
              </a:rPr>
              <a:t>Stahl &amp; Fairbanks, 1986 </a:t>
            </a:r>
          </a:p>
          <a:p>
            <a:pPr marL="674688" lvl="0" indent="-228600">
              <a:buFont typeface="Arial"/>
              <a:buChar char="•"/>
            </a:pPr>
            <a:r>
              <a:rPr lang="en-US" sz="3100" dirty="0">
                <a:solidFill>
                  <a:srgbClr val="4F271C"/>
                </a:solidFill>
              </a:rPr>
              <a:t>McKeown, Beck, Omanson, &amp; Pople, 1985</a:t>
            </a:r>
          </a:p>
          <a:p>
            <a:pPr marL="674688" lvl="0" indent="-228600">
              <a:buFont typeface="Arial"/>
              <a:buChar char="•"/>
            </a:pPr>
            <a:r>
              <a:rPr lang="en-US" sz="3100" dirty="0">
                <a:solidFill>
                  <a:srgbClr val="4F271C"/>
                </a:solidFill>
              </a:rPr>
              <a:t>Margosein, Pascarella, &amp; Pflaum, 1982 </a:t>
            </a:r>
          </a:p>
          <a:p>
            <a:pPr marL="674688" lvl="0" indent="-228600">
              <a:buFont typeface="Arial"/>
              <a:buChar char="•"/>
            </a:pPr>
            <a:r>
              <a:rPr lang="en-US" sz="3100" dirty="0">
                <a:solidFill>
                  <a:srgbClr val="4F271C"/>
                </a:solidFill>
              </a:rPr>
              <a:t>Bos &amp; Anders, 1990; 1992</a:t>
            </a:r>
          </a:p>
          <a:p>
            <a:pPr marL="674688" lvl="0" indent="-228600">
              <a:buFont typeface="Arial"/>
              <a:buChar char="•"/>
            </a:pPr>
            <a:r>
              <a:rPr lang="en-US" sz="3100" dirty="0">
                <a:solidFill>
                  <a:srgbClr val="4F271C"/>
                </a:solidFill>
              </a:rPr>
              <a:t>Medo &amp; Ryder, 1993</a:t>
            </a:r>
          </a:p>
          <a:p>
            <a:pPr marL="674688" lvl="0" indent="-228600">
              <a:buFont typeface="Arial"/>
              <a:buChar char="•"/>
            </a:pPr>
            <a:r>
              <a:rPr lang="en-US" sz="3100" dirty="0">
                <a:solidFill>
                  <a:srgbClr val="4F271C"/>
                </a:solidFill>
              </a:rPr>
              <a:t>Dole, Sloan, &amp; Trathen, 1995</a:t>
            </a:r>
          </a:p>
          <a:p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30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620000" cy="762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35E01"/>
                </a:solidFill>
              </a:rPr>
              <a:t>Interaction is powerful</a:t>
            </a:r>
            <a:endParaRPr lang="en-US" sz="3600" dirty="0">
              <a:solidFill>
                <a:srgbClr val="4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D2CA43-23AB-214C-B2D6-E76B7123D8DD}" type="slidenum">
              <a:rPr lang="en-US" smtClean="0"/>
              <a:pPr/>
              <a:t>31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752600"/>
            <a:ext cx="7467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4843" lvl="1" indent="-347663">
              <a:spcBef>
                <a:spcPts val="2520"/>
              </a:spcBef>
            </a:pPr>
            <a:r>
              <a:rPr lang="en-US" sz="11200" dirty="0"/>
              <a:t>It takes a lot of effort learn a new word – </a:t>
            </a:r>
            <a:r>
              <a:rPr lang="en-US" sz="11200" i="1" dirty="0"/>
              <a:t>incremental</a:t>
            </a:r>
          </a:p>
          <a:p>
            <a:pPr marL="644843" lvl="1" indent="-347663">
              <a:spcBef>
                <a:spcPts val="2520"/>
              </a:spcBef>
            </a:pPr>
            <a:r>
              <a:rPr lang="en-US" sz="11200" dirty="0" smtClean="0"/>
              <a:t>Encourage robust talk in classrooms</a:t>
            </a:r>
            <a:endParaRPr lang="en-US" sz="11200" dirty="0"/>
          </a:p>
          <a:p>
            <a:pPr marL="644843" lvl="1" indent="-347663">
              <a:spcBef>
                <a:spcPts val="2520"/>
              </a:spcBef>
            </a:pPr>
            <a:endParaRPr lang="en-US" sz="8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T&amp;kids tab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81400"/>
            <a:ext cx="3251200" cy="25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35E01"/>
                </a:solidFill>
              </a:rPr>
              <a:t>Find opportunities to keep attention on new vocabulary 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idx="1"/>
          </p:nvPr>
        </p:nvSpPr>
        <p:spPr>
          <a:xfrm>
            <a:off x="1131414" y="2362200"/>
            <a:ext cx="8001000" cy="2133600"/>
          </a:xfrm>
        </p:spPr>
        <p:txBody>
          <a:bodyPr>
            <a:normAutofit lnSpcReduction="10000"/>
          </a:bodyPr>
          <a:lstStyle/>
          <a:p>
            <a:pPr marL="461963" indent="-346075">
              <a:spcAft>
                <a:spcPct val="60000"/>
              </a:spcAft>
            </a:pPr>
            <a:r>
              <a:rPr lang="en-US" sz="3200" dirty="0" smtClean="0">
                <a:solidFill>
                  <a:srgbClr val="4F271C"/>
                </a:solidFill>
              </a:rPr>
              <a:t>“Today is Tuesday.  Let’s get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inspired</a:t>
            </a:r>
            <a:r>
              <a:rPr lang="en-US" sz="3200" dirty="0" smtClean="0">
                <a:solidFill>
                  <a:srgbClr val="4F271C"/>
                </a:solidFill>
              </a:rPr>
              <a:t>!”</a:t>
            </a:r>
          </a:p>
          <a:p>
            <a:pPr marL="461963" indent="-346075">
              <a:spcBef>
                <a:spcPts val="0"/>
              </a:spcBef>
              <a:spcAft>
                <a:spcPct val="60000"/>
              </a:spcAft>
            </a:pPr>
            <a:r>
              <a:rPr lang="en-US" sz="3200" dirty="0" smtClean="0">
                <a:solidFill>
                  <a:srgbClr val="4F271C"/>
                </a:solidFill>
              </a:rPr>
              <a:t>“Was anyone </a:t>
            </a:r>
            <a:r>
              <a:rPr lang="en-US" sz="3200" dirty="0" smtClean="0">
                <a:solidFill>
                  <a:srgbClr val="2A6D7D"/>
                </a:solidFill>
              </a:rPr>
              <a:t>reluctant</a:t>
            </a:r>
            <a:r>
              <a:rPr lang="en-US" sz="3200" dirty="0" smtClean="0">
                <a:solidFill>
                  <a:srgbClr val="4F271C"/>
                </a:solidFill>
              </a:rPr>
              <a:t> to get out of bed this morning?”</a:t>
            </a:r>
          </a:p>
          <a:p>
            <a:pPr marL="53975" indent="0">
              <a:spcAft>
                <a:spcPct val="60000"/>
              </a:spcAft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32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752600"/>
            <a:ext cx="27751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35E01"/>
                </a:solidFill>
                <a:latin typeface="+mn-lt"/>
                <a:cs typeface="Franklin Gothic Medium"/>
              </a:rPr>
              <a:t>Start the day</a:t>
            </a:r>
            <a:r>
              <a:rPr lang="en-US" sz="3200" b="1" dirty="0" smtClean="0">
                <a:solidFill>
                  <a:srgbClr val="660066"/>
                </a:solidFill>
                <a:latin typeface="+mn-lt"/>
                <a:cs typeface="Franklin Gothic Medium"/>
              </a:rPr>
              <a:t>:</a:t>
            </a:r>
            <a:endParaRPr lang="en-US" sz="3200" b="1" dirty="0">
              <a:solidFill>
                <a:srgbClr val="660066"/>
              </a:solidFill>
              <a:latin typeface="+mn-lt"/>
              <a:cs typeface="Franklin Gothic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0292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-1588">
              <a:spcAft>
                <a:spcPct val="60000"/>
              </a:spcAft>
            </a:pPr>
            <a:r>
              <a:rPr lang="en-US" sz="3000" dirty="0">
                <a:solidFill>
                  <a:srgbClr val="4F271C"/>
                </a:solidFill>
                <a:latin typeface="+mn-lt"/>
                <a:cs typeface="Franklin Gothic Medium"/>
              </a:rPr>
              <a:t>“Do you see any of the characters in the story as </a:t>
            </a:r>
            <a:r>
              <a:rPr lang="en-US" sz="3000" dirty="0">
                <a:solidFill>
                  <a:srgbClr val="2A6D7D"/>
                </a:solidFill>
                <a:latin typeface="+mn-lt"/>
                <a:cs typeface="Franklin Gothic Medium"/>
              </a:rPr>
              <a:t>manipulative</a:t>
            </a:r>
            <a:r>
              <a:rPr lang="en-US" sz="3000" dirty="0">
                <a:solidFill>
                  <a:srgbClr val="4F271C"/>
                </a:solidFill>
                <a:latin typeface="+mn-lt"/>
                <a:cs typeface="Franklin Gothic Medium"/>
              </a:rPr>
              <a:t>?”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4290" y="4267200"/>
            <a:ext cx="489108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35E01"/>
                </a:solidFill>
                <a:latin typeface="+mn-lt"/>
                <a:cs typeface="Franklin Gothic Medium"/>
              </a:rPr>
              <a:t>Incorporate into lessons:</a:t>
            </a:r>
            <a:endParaRPr lang="en-US" sz="3200" b="1" dirty="0">
              <a:solidFill>
                <a:srgbClr val="835E01"/>
              </a:solidFill>
              <a:latin typeface="+mn-lt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99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build="p"/>
      <p:bldP spid="2" grpId="0"/>
      <p:bldP spid="3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382000" cy="1143000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itchFamily="27" charset="0"/>
              <a:buNone/>
            </a:pPr>
            <a:r>
              <a:rPr lang="en-US" dirty="0">
                <a:solidFill>
                  <a:srgbClr val="835E01"/>
                </a:solidFill>
              </a:rPr>
              <a:t>Pictures That are Worth 1,000 Words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4A52-01A0-6644-92F5-583D1A907B49}" type="slidenum">
              <a:rPr lang="en-US"/>
              <a:pPr/>
              <a:t>33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025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7" y="1523999"/>
            <a:ext cx="3509963" cy="4673459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24400" y="1447800"/>
            <a:ext cx="41910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Rex had an </a:t>
            </a:r>
            <a:r>
              <a:rPr lang="en-US" dirty="0" smtClean="0">
                <a:solidFill>
                  <a:schemeClr val="accent1"/>
                </a:solidFill>
              </a:rPr>
              <a:t>uncanny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way of letting his owners know he didn’t want canned dog food.</a:t>
            </a:r>
          </a:p>
          <a:p>
            <a:pPr marL="82296" indent="0">
              <a:buNone/>
            </a:pPr>
            <a:endParaRPr lang="en-US" b="1" dirty="0" smtClean="0">
              <a:solidFill>
                <a:srgbClr val="804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43434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n-US" sz="3200" dirty="0">
                <a:solidFill>
                  <a:srgbClr val="4F271C"/>
                </a:solidFill>
                <a:latin typeface="+mn-lt"/>
              </a:rPr>
              <a:t>Rex’s </a:t>
            </a:r>
            <a:r>
              <a:rPr lang="en-US" sz="3200" dirty="0">
                <a:solidFill>
                  <a:srgbClr val="3891A7"/>
                </a:solidFill>
                <a:latin typeface="+mn-lt"/>
              </a:rPr>
              <a:t>hapless</a:t>
            </a:r>
            <a:r>
              <a:rPr lang="en-US" sz="3200" dirty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4F271C"/>
                </a:solidFill>
                <a:latin typeface="+mn-lt"/>
              </a:rPr>
              <a:t>owner had forgotten to buy dog food—again.</a:t>
            </a:r>
          </a:p>
        </p:txBody>
      </p:sp>
    </p:spTree>
    <p:extLst>
      <p:ext uri="{BB962C8B-B14F-4D97-AF65-F5344CB8AC3E}">
        <p14:creationId xmlns:p14="http://schemas.microsoft.com/office/powerpoint/2010/main" val="42883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itchFamily="27" charset="0"/>
              <a:buNone/>
            </a:pPr>
            <a:r>
              <a:rPr lang="en-US" dirty="0">
                <a:solidFill>
                  <a:srgbClr val="835E01"/>
                </a:solidFill>
              </a:rPr>
              <a:t>Pictures That are Worth 1,000 Words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1828800"/>
            <a:ext cx="4114800" cy="3810000"/>
          </a:xfrm>
        </p:spPr>
        <p:txBody>
          <a:bodyPr/>
          <a:lstStyle/>
          <a:p>
            <a:pPr marL="82296" indent="0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4F271C"/>
                </a:solidFill>
              </a:rPr>
              <a:t>Have you heard?  The latest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trend</a:t>
            </a:r>
            <a:r>
              <a:rPr lang="en-US" sz="3200" dirty="0" smtClean="0">
                <a:solidFill>
                  <a:srgbClr val="4F271C"/>
                </a:solidFill>
              </a:rPr>
              <a:t> is taking your cat on vacation.</a:t>
            </a:r>
            <a:endParaRPr lang="en-US" sz="3200" dirty="0">
              <a:solidFill>
                <a:srgbClr val="4F271C"/>
              </a:solidFill>
            </a:endParaRP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40E0-8B68-4D42-9D09-B61F968F9A74}" type="slidenum">
              <a:rPr lang="en-US"/>
              <a:pPr/>
              <a:t>34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027077" name="Rectangle 5"/>
          <p:cNvSpPr>
            <a:spLocks noChangeArrowheads="1"/>
          </p:cNvSpPr>
          <p:nvPr/>
        </p:nvSpPr>
        <p:spPr bwMode="auto">
          <a:xfrm>
            <a:off x="4953000" y="39624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  <a:cs typeface="Franklin Gothic Medium"/>
              </a:rPr>
              <a:t>My </a:t>
            </a:r>
            <a:r>
              <a:rPr lang="en-US" sz="3200" dirty="0" smtClean="0">
                <a:solidFill>
                  <a:srgbClr val="2A6D7D"/>
                </a:solidFill>
                <a:latin typeface="+mn-lt"/>
                <a:cs typeface="Franklin Gothic Medium"/>
              </a:rPr>
              <a:t>definitive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Franklin Gothic Medium"/>
              </a:rPr>
              <a:t> answer is – You’re not going anywhere.</a:t>
            </a:r>
            <a:endParaRPr lang="en-US" sz="3200" dirty="0">
              <a:solidFill>
                <a:schemeClr val="tx2"/>
              </a:solidFill>
              <a:latin typeface="+mn-lt"/>
              <a:cs typeface="Franklin Gothic Medium"/>
            </a:endParaRPr>
          </a:p>
        </p:txBody>
      </p:sp>
      <p:pic>
        <p:nvPicPr>
          <p:cNvPr id="2" name="Picture 1" descr="Bighouse 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52" y="1905000"/>
            <a:ext cx="340214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8302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5" grpId="0" build="p"/>
      <p:bldP spid="10270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Beyond the Classroom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tx2"/>
                </a:solidFill>
              </a:rPr>
              <a:t>Challenge students to find their words outside of school:</a:t>
            </a:r>
          </a:p>
          <a:p>
            <a:pPr marL="914400" lvl="0" indent="-457200">
              <a:buFont typeface="Wingdings" charset="2"/>
              <a:buChar char="Ø"/>
            </a:pPr>
            <a:r>
              <a:rPr lang="en-US" sz="3500" dirty="0">
                <a:solidFill>
                  <a:schemeClr val="tx2"/>
                </a:solidFill>
              </a:rPr>
              <a:t>in books, websites, newspapers, billboards, bus ads, radio, television, video games, magazines, menus, music, etc.</a:t>
            </a:r>
          </a:p>
          <a:p>
            <a:pPr>
              <a:spcBef>
                <a:spcPts val="2424"/>
              </a:spcBef>
            </a:pPr>
            <a:r>
              <a:rPr lang="en-US" sz="3500" dirty="0" smtClean="0">
                <a:solidFill>
                  <a:schemeClr val="tx2"/>
                </a:solidFill>
              </a:rPr>
              <a:t>Tally </a:t>
            </a:r>
            <a:r>
              <a:rPr lang="en-US" sz="3500" dirty="0">
                <a:solidFill>
                  <a:schemeClr val="tx2"/>
                </a:solidFill>
              </a:rPr>
              <a:t>points on a classroom chart – make it public and motivating!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35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Effects of Extending Vocabulary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953000"/>
          </a:xfrm>
        </p:spPr>
        <p:txBody>
          <a:bodyPr/>
          <a:lstStyle/>
          <a:p>
            <a:pPr>
              <a:spcBef>
                <a:spcPts val="1920"/>
              </a:spcBef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Word Wizard </a:t>
            </a:r>
            <a:r>
              <a:rPr lang="en-US" sz="3200" dirty="0" smtClean="0">
                <a:solidFill>
                  <a:srgbClr val="4F271C"/>
                </a:solidFill>
              </a:rPr>
              <a:t>– greater advantage for comprehension (4</a:t>
            </a:r>
            <a:r>
              <a:rPr lang="en-US" sz="3200" baseline="30000" dirty="0" smtClean="0">
                <a:solidFill>
                  <a:srgbClr val="4F271C"/>
                </a:solidFill>
              </a:rPr>
              <a:t>th</a:t>
            </a:r>
            <a:r>
              <a:rPr lang="en-US" sz="3200" dirty="0" smtClean="0">
                <a:solidFill>
                  <a:srgbClr val="4F271C"/>
                </a:solidFill>
              </a:rPr>
              <a:t> graders)</a:t>
            </a:r>
          </a:p>
          <a:p>
            <a:pPr>
              <a:spcBef>
                <a:spcPts val="3120"/>
              </a:spcBef>
            </a:pPr>
            <a:r>
              <a:rPr lang="en-US" sz="3200" dirty="0" smtClean="0">
                <a:solidFill>
                  <a:srgbClr val="835E01"/>
                </a:solidFill>
              </a:rPr>
              <a:t>In </a:t>
            </a:r>
            <a:r>
              <a:rPr lang="en-US" sz="3200" dirty="0">
                <a:solidFill>
                  <a:srgbClr val="835E01"/>
                </a:solidFill>
              </a:rPr>
              <a:t>the Media </a:t>
            </a:r>
            <a:r>
              <a:rPr lang="en-US" sz="3200" dirty="0" smtClean="0">
                <a:solidFill>
                  <a:srgbClr val="835E01"/>
                </a:solidFill>
              </a:rPr>
              <a:t> </a:t>
            </a:r>
            <a:r>
              <a:rPr lang="en-US" sz="3200" dirty="0" smtClean="0">
                <a:solidFill>
                  <a:srgbClr val="4F271C"/>
                </a:solidFill>
              </a:rPr>
              <a:t>- A </a:t>
            </a:r>
            <a:r>
              <a:rPr lang="en-US" sz="3200" dirty="0">
                <a:solidFill>
                  <a:srgbClr val="4F271C"/>
                </a:solidFill>
              </a:rPr>
              <a:t>significant, positive relationship between taking part </a:t>
            </a:r>
            <a:r>
              <a:rPr lang="en-US" sz="3200" dirty="0" smtClean="0">
                <a:solidFill>
                  <a:srgbClr val="4F271C"/>
                </a:solidFill>
              </a:rPr>
              <a:t>and </a:t>
            </a:r>
            <a:r>
              <a:rPr lang="en-US" sz="3200" dirty="0">
                <a:solidFill>
                  <a:srgbClr val="4F271C"/>
                </a:solidFill>
              </a:rPr>
              <a:t>students’ gain scores from pretest to </a:t>
            </a:r>
            <a:r>
              <a:rPr lang="en-US" sz="3200" dirty="0" smtClean="0">
                <a:solidFill>
                  <a:srgbClr val="4F271C"/>
                </a:solidFill>
              </a:rPr>
              <a:t>posttest (6</a:t>
            </a:r>
            <a:r>
              <a:rPr lang="en-US" sz="3200" baseline="30000" dirty="0" smtClean="0">
                <a:solidFill>
                  <a:srgbClr val="4F271C"/>
                </a:solidFill>
              </a:rPr>
              <a:t>th</a:t>
            </a:r>
            <a:r>
              <a:rPr lang="en-US" sz="3200" dirty="0" smtClean="0">
                <a:solidFill>
                  <a:srgbClr val="4F271C"/>
                </a:solidFill>
              </a:rPr>
              <a:t> graders)</a:t>
            </a:r>
            <a:endParaRPr lang="en-US" sz="3200" dirty="0">
              <a:solidFill>
                <a:srgbClr val="4F271C"/>
              </a:solidFill>
            </a:endParaRP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9FD0-F9B4-C642-8FA8-EC3170382DF2}" type="slidenum">
              <a:rPr lang="en-US" smtClean="0"/>
              <a:pPr/>
              <a:t>36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Take Home Message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81800" cy="4114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F271C"/>
                </a:solidFill>
              </a:rPr>
              <a:t>For successful vocabulary growth: </a:t>
            </a:r>
            <a:r>
              <a:rPr lang="en-US" sz="3200" dirty="0" smtClean="0">
                <a:solidFill>
                  <a:srgbClr val="4F271C"/>
                </a:solidFill>
              </a:rPr>
              <a:t> Give students – </a:t>
            </a:r>
          </a:p>
          <a:p>
            <a:pPr marL="917575" indent="-457200">
              <a:spcBef>
                <a:spcPts val="1368"/>
              </a:spcBef>
              <a:buFont typeface="Wingdings" charset="2"/>
              <a:buChar char="Ø"/>
            </a:pPr>
            <a:r>
              <a:rPr lang="en-US" sz="3200" dirty="0" smtClean="0">
                <a:solidFill>
                  <a:srgbClr val="4F271C"/>
                </a:solidFill>
              </a:rPr>
              <a:t>lots </a:t>
            </a:r>
            <a:r>
              <a:rPr lang="en-US" dirty="0">
                <a:solidFill>
                  <a:srgbClr val="4F271C"/>
                </a:solidFill>
              </a:rPr>
              <a:t>of ways to interact with </a:t>
            </a:r>
            <a:r>
              <a:rPr lang="en-US" dirty="0" smtClean="0">
                <a:solidFill>
                  <a:srgbClr val="4F271C"/>
                </a:solidFill>
              </a:rPr>
              <a:t>words </a:t>
            </a:r>
            <a:endParaRPr lang="en-US" sz="3200" dirty="0" smtClean="0">
              <a:solidFill>
                <a:srgbClr val="4F271C"/>
              </a:solidFill>
            </a:endParaRPr>
          </a:p>
          <a:p>
            <a:pPr marL="917575" indent="-457200">
              <a:spcBef>
                <a:spcPts val="1368"/>
              </a:spcBef>
              <a:buFont typeface="Wingdings" charset="2"/>
              <a:buChar char="Ø"/>
            </a:pPr>
            <a:r>
              <a:rPr lang="en-US" sz="3200" dirty="0" smtClean="0">
                <a:solidFill>
                  <a:srgbClr val="4F271C"/>
                </a:solidFill>
              </a:rPr>
              <a:t>in </a:t>
            </a:r>
            <a:r>
              <a:rPr lang="en-US" sz="3200" dirty="0">
                <a:solidFill>
                  <a:srgbClr val="4F271C"/>
                </a:solidFill>
              </a:rPr>
              <a:t>and out of the classroom!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37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3886200"/>
          </a:xfrm>
        </p:spPr>
        <p:txBody>
          <a:bodyPr/>
          <a:lstStyle/>
          <a:p>
            <a:pPr marL="82296" indent="0" algn="ctr"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Lucida Handwriting"/>
                <a:cs typeface="Lucida Handwriting"/>
              </a:rPr>
              <a:t>Thank you!</a:t>
            </a:r>
          </a:p>
          <a:p>
            <a:pPr algn="ctr"/>
            <a:endParaRPr lang="en-US" sz="4400" dirty="0" smtClean="0">
              <a:latin typeface="Lucida Handwriting"/>
              <a:cs typeface="Lucida Handwriting"/>
            </a:endParaRPr>
          </a:p>
          <a:p>
            <a:pPr algn="ctr"/>
            <a:endParaRPr lang="en-US" sz="4400" dirty="0">
              <a:latin typeface="Lucida Handwriting"/>
              <a:cs typeface="Lucida Handwriting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9FD0-F9B4-C642-8FA8-EC3170382DF2}" type="slidenum">
              <a:rPr lang="en-US" smtClean="0"/>
              <a:pPr/>
              <a:t>38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4179297" cy="28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35E01"/>
                </a:solidFill>
              </a:rPr>
              <a:t>Focus: Interactions around words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620000" cy="4648200"/>
          </a:xfrm>
        </p:spPr>
        <p:txBody>
          <a:bodyPr>
            <a:noAutofit/>
          </a:bodyPr>
          <a:lstStyle/>
          <a:p>
            <a:pPr marL="573087" indent="-457200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Which words?</a:t>
            </a:r>
          </a:p>
          <a:p>
            <a:pPr marL="573087" indent="-457200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Examples of interactions </a:t>
            </a:r>
          </a:p>
          <a:p>
            <a:pPr marL="573087" indent="-457200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How interactions contribute to effective word knowledge</a:t>
            </a:r>
          </a:p>
          <a:p>
            <a:pPr marL="573087" indent="-457200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Evidence</a:t>
            </a:r>
          </a:p>
          <a:p>
            <a:pPr marL="573087" indent="-457200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Ideas for the classroom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4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Starting point:  Which Words?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7543800" cy="4419600"/>
          </a:xfrm>
        </p:spPr>
        <p:txBody>
          <a:bodyPr>
            <a:normAutofit/>
          </a:bodyPr>
          <a:lstStyle/>
          <a:p>
            <a:pPr marL="1373188" indent="-1373188">
              <a:buNone/>
            </a:pPr>
            <a:r>
              <a:rPr lang="en-US" sz="3200" dirty="0">
                <a:solidFill>
                  <a:srgbClr val="4F271C"/>
                </a:solidFill>
              </a:rPr>
              <a:t>Fact 1: </a:t>
            </a:r>
            <a:r>
              <a:rPr lang="en-US" sz="3200" dirty="0" smtClean="0">
                <a:solidFill>
                  <a:srgbClr val="4F271C"/>
                </a:solidFill>
              </a:rPr>
              <a:t>	There </a:t>
            </a:r>
            <a:r>
              <a:rPr lang="en-US" sz="3200" dirty="0">
                <a:solidFill>
                  <a:srgbClr val="4F271C"/>
                </a:solidFill>
              </a:rPr>
              <a:t>are too many words to teach them all directly</a:t>
            </a:r>
          </a:p>
          <a:p>
            <a:pPr marL="1373188" indent="-1373188">
              <a:spcBef>
                <a:spcPts val="2568"/>
              </a:spcBef>
              <a:buNone/>
            </a:pPr>
            <a:r>
              <a:rPr lang="en-US" sz="3200" dirty="0">
                <a:solidFill>
                  <a:srgbClr val="4F271C"/>
                </a:solidFill>
              </a:rPr>
              <a:t>Fact 2: </a:t>
            </a:r>
            <a:r>
              <a:rPr lang="en-US" sz="3200" dirty="0" smtClean="0">
                <a:solidFill>
                  <a:srgbClr val="4F271C"/>
                </a:solidFill>
              </a:rPr>
              <a:t>	Not </a:t>
            </a:r>
            <a:r>
              <a:rPr lang="en-US" sz="3200" dirty="0">
                <a:solidFill>
                  <a:srgbClr val="4F271C"/>
                </a:solidFill>
              </a:rPr>
              <a:t>all words in a language have the same </a:t>
            </a:r>
            <a:r>
              <a:rPr lang="en-US" sz="3200" dirty="0" smtClean="0">
                <a:solidFill>
                  <a:srgbClr val="4F271C"/>
                </a:solidFill>
              </a:rPr>
              <a:t>utility</a:t>
            </a:r>
            <a:endParaRPr lang="en-US" sz="3200" i="1" dirty="0" smtClean="0">
              <a:solidFill>
                <a:srgbClr val="4F271C"/>
              </a:solidFill>
            </a:endParaRPr>
          </a:p>
          <a:p>
            <a:pPr marL="0" indent="0">
              <a:spcBef>
                <a:spcPts val="2568"/>
              </a:spcBef>
              <a:buNone/>
            </a:pPr>
            <a:r>
              <a:rPr lang="en-US" sz="3200" i="1" dirty="0" smtClean="0">
                <a:solidFill>
                  <a:srgbClr val="4F271C"/>
                </a:solidFill>
              </a:rPr>
              <a:t>So – which words are most useful? 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sz="3200" dirty="0">
                <a:solidFill>
                  <a:srgbClr val="4F271C"/>
                </a:solidFill>
              </a:rPr>
              <a:t> </a:t>
            </a:r>
            <a:r>
              <a:rPr lang="en-US" sz="3200" dirty="0" smtClean="0">
                <a:solidFill>
                  <a:srgbClr val="4F271C"/>
                </a:solidFill>
              </a:rPr>
              <a:t>. . . </a:t>
            </a:r>
            <a:r>
              <a:rPr lang="en-US" sz="3200" dirty="0">
                <a:solidFill>
                  <a:srgbClr val="4F271C"/>
                </a:solidFill>
              </a:rPr>
              <a:t>Focus on </a:t>
            </a:r>
            <a:r>
              <a:rPr lang="en-US" sz="3200" dirty="0" smtClean="0">
                <a:solidFill>
                  <a:srgbClr val="4F271C"/>
                </a:solidFill>
              </a:rPr>
              <a:t>words needed for text comprehension </a:t>
            </a:r>
            <a:r>
              <a:rPr lang="en-US" sz="3200" dirty="0">
                <a:solidFill>
                  <a:srgbClr val="4F271C"/>
                </a:solidFill>
              </a:rPr>
              <a:t>– Tier 2 words</a:t>
            </a:r>
          </a:p>
          <a:p>
            <a:pPr marL="347663" indent="-347663"/>
            <a:endParaRPr lang="en-US" sz="3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560-02B4-F84F-9578-45686C36006F}" type="slidenum">
              <a:rPr lang="en-US"/>
              <a:pPr/>
              <a:t>5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Word Tiers:  Tier 1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ier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One:</a:t>
            </a:r>
            <a:r>
              <a:rPr lang="en-US" sz="3200" dirty="0"/>
              <a:t> </a:t>
            </a:r>
          </a:p>
          <a:p>
            <a:pPr marL="461963" indent="-461963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4F271C"/>
                </a:solidFill>
              </a:rPr>
              <a:t>the most basic words</a:t>
            </a:r>
          </a:p>
          <a:p>
            <a:pPr marL="461963" indent="-461963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sz="3200" i="1" dirty="0">
                <a:solidFill>
                  <a:srgbClr val="4F271C"/>
                </a:solidFill>
              </a:rPr>
              <a:t>mother, big, run, </a:t>
            </a:r>
            <a:r>
              <a:rPr lang="en-US" sz="3200" i="1" dirty="0" smtClean="0">
                <a:solidFill>
                  <a:srgbClr val="4F271C"/>
                </a:solidFill>
              </a:rPr>
              <a:t>pull</a:t>
            </a:r>
          </a:p>
          <a:p>
            <a:pPr marL="461963" indent="-461963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i="1" dirty="0" smtClean="0">
                <a:solidFill>
                  <a:srgbClr val="4F271C"/>
                </a:solidFill>
              </a:rPr>
              <a:t>words are concrete</a:t>
            </a:r>
            <a:endParaRPr lang="en-US" sz="3200" dirty="0">
              <a:solidFill>
                <a:srgbClr val="4F271C"/>
              </a:solidFill>
            </a:endParaRPr>
          </a:p>
          <a:p>
            <a:pPr marL="461963" indent="-461963">
              <a:spcBef>
                <a:spcPts val="1800"/>
              </a:spcBef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rgbClr val="4F271C"/>
                </a:solidFill>
              </a:rPr>
              <a:t>children acquire them from conversation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6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35E01"/>
                </a:solidFill>
              </a:rPr>
              <a:t>Word Tiers:  Tier 3</a:t>
            </a:r>
            <a:endParaRPr lang="en-US" dirty="0">
              <a:solidFill>
                <a:srgbClr val="835E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hree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r>
              <a:rPr lang="en-US" sz="3200" dirty="0"/>
              <a:t> </a:t>
            </a:r>
          </a:p>
          <a:p>
            <a:pPr marL="461963" indent="-461963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Font typeface="Times" pitchFamily="-107" charset="0"/>
              <a:buChar char="•"/>
            </a:pPr>
            <a:r>
              <a:rPr lang="en-US" sz="3200" dirty="0">
                <a:solidFill>
                  <a:srgbClr val="4F271C"/>
                </a:solidFill>
              </a:rPr>
              <a:t>v</a:t>
            </a:r>
            <a:r>
              <a:rPr lang="en-US" sz="3200" dirty="0" smtClean="0">
                <a:solidFill>
                  <a:srgbClr val="4F271C"/>
                </a:solidFill>
              </a:rPr>
              <a:t>ery </a:t>
            </a:r>
            <a:r>
              <a:rPr lang="en-US" sz="3200" dirty="0">
                <a:solidFill>
                  <a:srgbClr val="4F271C"/>
                </a:solidFill>
              </a:rPr>
              <a:t>low-frequency words, often limited to specific domains</a:t>
            </a:r>
          </a:p>
          <a:p>
            <a:pPr marL="461963" indent="-461963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Font typeface="Times" pitchFamily="-107" charset="0"/>
              <a:buChar char="•"/>
            </a:pPr>
            <a:r>
              <a:rPr lang="en-US" sz="3200" i="1" dirty="0">
                <a:solidFill>
                  <a:srgbClr val="4F271C"/>
                </a:solidFill>
              </a:rPr>
              <a:t>molecule, tundra, </a:t>
            </a:r>
            <a:r>
              <a:rPr lang="en-US" sz="3200" i="1" dirty="0" smtClean="0">
                <a:solidFill>
                  <a:srgbClr val="4F271C"/>
                </a:solidFill>
              </a:rPr>
              <a:t>axle</a:t>
            </a:r>
          </a:p>
          <a:p>
            <a:pPr marL="461963" indent="-461963">
              <a:lnSpc>
                <a:spcPct val="90000"/>
              </a:lnSpc>
              <a:spcBef>
                <a:spcPts val="1800"/>
              </a:spcBef>
              <a:spcAft>
                <a:spcPct val="20000"/>
              </a:spcAft>
              <a:buFont typeface="Times" pitchFamily="-107" charset="0"/>
              <a:buChar char="•"/>
            </a:pPr>
            <a:r>
              <a:rPr lang="en-US" sz="3200" dirty="0" smtClean="0">
                <a:solidFill>
                  <a:srgbClr val="4F271C"/>
                </a:solidFill>
              </a:rPr>
              <a:t>best taught within a content area</a:t>
            </a:r>
            <a:endParaRPr lang="en-US" sz="3200" dirty="0">
              <a:solidFill>
                <a:srgbClr val="4F271C"/>
              </a:solidFill>
            </a:endParaRPr>
          </a:p>
          <a:p>
            <a:pPr marL="223837"/>
            <a:endParaRPr lang="en-US" sz="3200" dirty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7</a:t>
            </a:fld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05000"/>
            <a:ext cx="8153400" cy="3886200"/>
          </a:xfrm>
        </p:spPr>
        <p:txBody>
          <a:bodyPr>
            <a:normAutofit/>
          </a:bodyPr>
          <a:lstStyle/>
          <a:p>
            <a:pPr marL="466725" indent="-466725">
              <a:lnSpc>
                <a:spcPct val="90000"/>
              </a:lnSpc>
              <a:spcBef>
                <a:spcPct val="30000"/>
              </a:spcBef>
              <a:buFont typeface="Times" pitchFamily="-107" charset="0"/>
              <a:buChar char="•"/>
            </a:pPr>
            <a:r>
              <a:rPr lang="en-US" sz="3200" dirty="0" smtClean="0">
                <a:solidFill>
                  <a:srgbClr val="4F271C"/>
                </a:solidFill>
              </a:rPr>
              <a:t>general words that go across domains</a:t>
            </a:r>
          </a:p>
          <a:p>
            <a:pPr marL="466725" indent="-466725">
              <a:lnSpc>
                <a:spcPct val="90000"/>
              </a:lnSpc>
              <a:spcBef>
                <a:spcPts val="1800"/>
              </a:spcBef>
              <a:buFont typeface="Times" pitchFamily="-107" charset="0"/>
              <a:buChar char="•"/>
            </a:pPr>
            <a:r>
              <a:rPr lang="en-US" sz="3200" i="1" dirty="0" smtClean="0">
                <a:solidFill>
                  <a:srgbClr val="4F271C"/>
                </a:solidFill>
              </a:rPr>
              <a:t>consistent, function, </a:t>
            </a:r>
            <a:r>
              <a:rPr lang="en-US" sz="3200" i="1" dirty="0">
                <a:solidFill>
                  <a:srgbClr val="4F271C"/>
                </a:solidFill>
              </a:rPr>
              <a:t>supportive</a:t>
            </a:r>
            <a:endParaRPr lang="en-US" sz="3200" dirty="0" smtClean="0">
              <a:solidFill>
                <a:srgbClr val="4F271C"/>
              </a:solidFill>
            </a:endParaRPr>
          </a:p>
          <a:p>
            <a:pPr marL="466725" indent="-466725">
              <a:lnSpc>
                <a:spcPct val="90000"/>
              </a:lnSpc>
              <a:spcBef>
                <a:spcPts val="1800"/>
              </a:spcBef>
              <a:buFont typeface="Times" pitchFamily="-107" charset="0"/>
              <a:buChar char="•"/>
            </a:pPr>
            <a:r>
              <a:rPr lang="en-US" sz="3200" dirty="0">
                <a:solidFill>
                  <a:srgbClr val="4F271C"/>
                </a:solidFill>
              </a:rPr>
              <a:t>c</a:t>
            </a:r>
            <a:r>
              <a:rPr lang="en-US" sz="3200" dirty="0" smtClean="0">
                <a:solidFill>
                  <a:srgbClr val="4F271C"/>
                </a:solidFill>
              </a:rPr>
              <a:t>haracteristic of written language, i.e., text</a:t>
            </a:r>
          </a:p>
          <a:p>
            <a:pPr marL="461963" indent="0">
              <a:lnSpc>
                <a:spcPct val="90000"/>
              </a:lnSpc>
              <a:spcBef>
                <a:spcPts val="3036"/>
              </a:spcBef>
              <a:buNone/>
            </a:pPr>
            <a:r>
              <a:rPr lang="en-US" sz="3200" dirty="0" smtClean="0">
                <a:solidFill>
                  <a:srgbClr val="4F271C"/>
                </a:solidFill>
              </a:rPr>
              <a:t> Academic Word List (Coxhead, 2000)</a:t>
            </a:r>
          </a:p>
          <a:p>
            <a:pPr marL="912813" indent="-460375">
              <a:lnSpc>
                <a:spcPct val="90000"/>
              </a:lnSpc>
              <a:spcAft>
                <a:spcPct val="20000"/>
              </a:spcAft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1866-DD90-4145-8CAB-9C6EF27D36C2}" type="slidenum">
              <a:rPr lang="en-US"/>
              <a:pPr/>
              <a:t>8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Word Tiers:  Tier 2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439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38862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600" i="1" spc="300" dirty="0" smtClean="0">
                <a:solidFill>
                  <a:srgbClr val="4F271C"/>
                </a:solidFill>
              </a:rPr>
              <a:t>Academic/Tier 2 words </a:t>
            </a:r>
            <a:r>
              <a:rPr lang="en-US" sz="3600" dirty="0" smtClean="0">
                <a:solidFill>
                  <a:srgbClr val="4F271C"/>
                </a:solidFill>
                <a:sym typeface="Wingdings"/>
              </a:rPr>
              <a:t></a:t>
            </a:r>
            <a:endParaRPr lang="en-US" sz="3600" dirty="0">
              <a:solidFill>
                <a:srgbClr val="4F271C"/>
              </a:solidFill>
            </a:endParaRPr>
          </a:p>
          <a:p>
            <a:pPr marL="68580" indent="0" algn="ctr" defTabSz="912813">
              <a:spcBef>
                <a:spcPts val="1224"/>
              </a:spcBef>
              <a:buNone/>
            </a:pPr>
            <a:r>
              <a:rPr lang="en-US" sz="3600" dirty="0">
                <a:solidFill>
                  <a:srgbClr val="4F271C"/>
                </a:solidFill>
              </a:rPr>
              <a:t>analyze</a:t>
            </a:r>
          </a:p>
          <a:p>
            <a:pPr marL="68580" indent="0" algn="ctr" defTabSz="912813">
              <a:buNone/>
            </a:pPr>
            <a:r>
              <a:rPr lang="en-US" sz="3600" dirty="0">
                <a:solidFill>
                  <a:srgbClr val="4F271C"/>
                </a:solidFill>
              </a:rPr>
              <a:t>fluctuate</a:t>
            </a:r>
          </a:p>
          <a:p>
            <a:pPr marL="68580" indent="0" algn="ctr" defTabSz="912813">
              <a:buNone/>
            </a:pPr>
            <a:r>
              <a:rPr lang="en-US" sz="3600" dirty="0">
                <a:solidFill>
                  <a:srgbClr val="4F271C"/>
                </a:solidFill>
              </a:rPr>
              <a:t>inherent</a:t>
            </a:r>
          </a:p>
          <a:p>
            <a:pPr marL="68580" indent="0" algn="ctr" defTabSz="912813">
              <a:buNone/>
            </a:pPr>
            <a:r>
              <a:rPr lang="en-US" sz="3600" dirty="0">
                <a:solidFill>
                  <a:srgbClr val="4F271C"/>
                </a:solidFill>
              </a:rPr>
              <a:t>consistent</a:t>
            </a:r>
          </a:p>
          <a:p>
            <a:pPr marL="68580" indent="0" algn="ctr" defTabSz="912813">
              <a:buNone/>
            </a:pPr>
            <a:r>
              <a:rPr lang="en-US" sz="3600" dirty="0">
                <a:solidFill>
                  <a:srgbClr val="4F271C"/>
                </a:solidFill>
              </a:rPr>
              <a:t>duration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Salt Lake City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2CA43-23AB-214C-B2D6-E76B7123D8DD}" type="slidenum">
              <a:rPr lang="en-US" smtClean="0"/>
              <a:pPr/>
              <a:t>9</a:t>
            </a:fld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rgbClr val="835E01"/>
                </a:solidFill>
              </a:rPr>
              <a:t>A few examples</a:t>
            </a:r>
            <a:endParaRPr lang="en-US" dirty="0">
              <a:solidFill>
                <a:srgbClr val="835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3417</TotalTime>
  <Words>1406</Words>
  <Application>Microsoft Macintosh PowerPoint</Application>
  <PresentationFormat>On-screen Show (4:3)</PresentationFormat>
  <Paragraphs>281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Solstice</vt:lpstr>
      <vt:lpstr>Keys to effective vocabulary growth</vt:lpstr>
      <vt:lpstr>Effective Vocabulary Growth</vt:lpstr>
      <vt:lpstr>What’s needed for effective vocabulary growth</vt:lpstr>
      <vt:lpstr>Focus: Interactions around words</vt:lpstr>
      <vt:lpstr>Starting point:  Which Words?</vt:lpstr>
      <vt:lpstr>Word Tiers:  Tier 1</vt:lpstr>
      <vt:lpstr>Word Tiers:  Tier 3</vt:lpstr>
      <vt:lpstr>PowerPoint Presentation</vt:lpstr>
      <vt:lpstr>PowerPoint Presentation</vt:lpstr>
      <vt:lpstr>PowerPoint Presentation</vt:lpstr>
      <vt:lpstr>PowerPoint Presentation</vt:lpstr>
      <vt:lpstr>Teacher: Can you use eavesdrop and gregarious in a sentence?</vt:lpstr>
      <vt:lpstr>PowerPoint Presentation</vt:lpstr>
      <vt:lpstr>What’s so active?</vt:lpstr>
      <vt:lpstr>Interactions With Words</vt:lpstr>
      <vt:lpstr>Generating Contexts and Uses</vt:lpstr>
      <vt:lpstr>Integrating Word Meaning within Context</vt:lpstr>
      <vt:lpstr>How Integrating Works</vt:lpstr>
      <vt:lpstr> . . . why??</vt:lpstr>
      <vt:lpstr>Integrating Word and Context: Words with Multiple Senses</vt:lpstr>
      <vt:lpstr>Integrating Word and Context : How different words affect a context</vt:lpstr>
      <vt:lpstr>Interactions  effective word knowledge</vt:lpstr>
      <vt:lpstr>As Network Grows Richer</vt:lpstr>
      <vt:lpstr>For example . . .</vt:lpstr>
      <vt:lpstr>For example . . .</vt:lpstr>
      <vt:lpstr>Goal: rich &amp; generalized understandings of word meaning</vt:lpstr>
      <vt:lpstr>Result!</vt:lpstr>
      <vt:lpstr>The Evidence</vt:lpstr>
      <vt:lpstr>The Evidence</vt:lpstr>
      <vt:lpstr>Evidence from Instructional Interventions</vt:lpstr>
      <vt:lpstr>Interaction is powerful</vt:lpstr>
      <vt:lpstr>Find opportunities to keep attention on new vocabulary </vt:lpstr>
      <vt:lpstr>Pictures That are Worth 1,000 Words</vt:lpstr>
      <vt:lpstr>Pictures That are Worth 1,000 Words</vt:lpstr>
      <vt:lpstr>Beyond the Classroom</vt:lpstr>
      <vt:lpstr>Effects of Extending Vocabulary</vt:lpstr>
      <vt:lpstr>Take Home Message</vt:lpstr>
      <vt:lpstr>PowerPoint Presentation</vt:lpstr>
    </vt:vector>
  </TitlesOfParts>
  <Company>Shelley Tavis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Tavis</dc:creator>
  <cp:lastModifiedBy>Moddy McKeown</cp:lastModifiedBy>
  <cp:revision>335</cp:revision>
  <cp:lastPrinted>2015-10-12T17:34:41Z</cp:lastPrinted>
  <dcterms:created xsi:type="dcterms:W3CDTF">2007-09-07T14:11:38Z</dcterms:created>
  <dcterms:modified xsi:type="dcterms:W3CDTF">2016-01-21T15:00:37Z</dcterms:modified>
</cp:coreProperties>
</file>