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5" r:id="rId5"/>
    <p:sldId id="260" r:id="rId6"/>
    <p:sldId id="270" r:id="rId7"/>
    <p:sldId id="272" r:id="rId8"/>
    <p:sldId id="259" r:id="rId9"/>
    <p:sldId id="273" r:id="rId10"/>
    <p:sldId id="267" r:id="rId11"/>
    <p:sldId id="261" r:id="rId12"/>
    <p:sldId id="262" r:id="rId13"/>
    <p:sldId id="274" r:id="rId14"/>
    <p:sldId id="266" r:id="rId15"/>
    <p:sldId id="263" r:id="rId16"/>
    <p:sldId id="268" r:id="rId17"/>
    <p:sldId id="269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Repeated readings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can we learn from eye movements?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31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99" y="186029"/>
            <a:ext cx="10364451" cy="1596177"/>
          </a:xfrm>
        </p:spPr>
        <p:txBody>
          <a:bodyPr/>
          <a:lstStyle/>
          <a:p>
            <a:r>
              <a:rPr lang="en-US" dirty="0" smtClean="0"/>
              <a:t>Methods – measures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48335" y="2199503"/>
            <a:ext cx="11128471" cy="3954162"/>
          </a:xfrm>
        </p:spPr>
        <p:txBody>
          <a:bodyPr>
            <a:normAutofit/>
          </a:bodyPr>
          <a:lstStyle/>
          <a:p>
            <a:r>
              <a:rPr lang="en-US" sz="2800" cap="none" dirty="0" smtClean="0">
                <a:solidFill>
                  <a:schemeClr val="accent6">
                    <a:lumMod val="75000"/>
                  </a:schemeClr>
                </a:solidFill>
              </a:rPr>
              <a:t>First fixation duration time</a:t>
            </a:r>
          </a:p>
          <a:p>
            <a:r>
              <a:rPr lang="en-US" sz="2800" cap="none" dirty="0" smtClean="0">
                <a:solidFill>
                  <a:schemeClr val="accent6">
                    <a:lumMod val="75000"/>
                  </a:schemeClr>
                </a:solidFill>
              </a:rPr>
              <a:t>Gaze duration time </a:t>
            </a:r>
            <a:r>
              <a:rPr lang="en-US" sz="2800" cap="none" dirty="0" smtClean="0"/>
              <a:t>   </a:t>
            </a:r>
          </a:p>
          <a:p>
            <a:r>
              <a:rPr lang="en-US" sz="2800" cap="none" dirty="0">
                <a:solidFill>
                  <a:schemeClr val="accent6">
                    <a:lumMod val="75000"/>
                  </a:schemeClr>
                </a:solidFill>
              </a:rPr>
              <a:t>Number of </a:t>
            </a:r>
            <a:r>
              <a:rPr lang="en-US" sz="2800" cap="none" dirty="0" err="1">
                <a:solidFill>
                  <a:schemeClr val="accent6">
                    <a:lumMod val="75000"/>
                  </a:schemeClr>
                </a:solidFill>
              </a:rPr>
              <a:t>intraword</a:t>
            </a:r>
            <a:r>
              <a:rPr lang="en-US" sz="2800" cap="none" dirty="0">
                <a:solidFill>
                  <a:schemeClr val="accent6">
                    <a:lumMod val="75000"/>
                  </a:schemeClr>
                </a:solidFill>
              </a:rPr>
              <a:t> regressions</a:t>
            </a:r>
          </a:p>
          <a:p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Total fixation time</a:t>
            </a:r>
          </a:p>
          <a:p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Number of </a:t>
            </a:r>
            <a:r>
              <a:rPr lang="en-US" sz="2800" cap="none" dirty="0" err="1" smtClean="0">
                <a:solidFill>
                  <a:schemeClr val="accent4">
                    <a:lumMod val="75000"/>
                  </a:schemeClr>
                </a:solidFill>
              </a:rPr>
              <a:t>interword</a:t>
            </a:r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 regressions</a:t>
            </a:r>
          </a:p>
          <a:p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Average fixation count per word</a:t>
            </a:r>
          </a:p>
          <a:p>
            <a:endParaRPr lang="en-US" sz="2800" cap="none" dirty="0">
              <a:solidFill>
                <a:srgbClr val="339933"/>
              </a:solidFill>
            </a:endParaRPr>
          </a:p>
        </p:txBody>
      </p:sp>
      <p:pic>
        <p:nvPicPr>
          <p:cNvPr id="1028" name="Picture 4" descr="c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94" y="817511"/>
            <a:ext cx="165735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V="1">
            <a:off x="5552237" y="3309375"/>
            <a:ext cx="1136887" cy="483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172486" y="2524545"/>
            <a:ext cx="4489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HYPOTHESIS:  all measures should </a:t>
            </a:r>
            <a:r>
              <a:rPr lang="en-US" sz="3200" b="1" dirty="0" smtClean="0"/>
              <a:t>decrease</a:t>
            </a:r>
            <a:r>
              <a:rPr lang="en-US" sz="3200" dirty="0" smtClean="0"/>
              <a:t> across re-readings.</a:t>
            </a:r>
            <a:endParaRPr lang="en-US" sz="32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700345" y="3860730"/>
            <a:ext cx="1199469" cy="1859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418703" y="3708984"/>
            <a:ext cx="3270421" cy="805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72000" y="2559768"/>
            <a:ext cx="2223083" cy="31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 flipV="1">
            <a:off x="3707934" y="3076922"/>
            <a:ext cx="2852257" cy="164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 flipV="1">
            <a:off x="5421320" y="3793189"/>
            <a:ext cx="1373763" cy="1120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536" y="1"/>
            <a:ext cx="10364451" cy="1260388"/>
          </a:xfrm>
        </p:spPr>
        <p:txBody>
          <a:bodyPr/>
          <a:lstStyle/>
          <a:p>
            <a:r>
              <a:rPr lang="en-US" dirty="0" smtClean="0"/>
              <a:t>Methods - materials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725" y="1005016"/>
            <a:ext cx="9605318" cy="5708821"/>
          </a:xfrm>
        </p:spPr>
      </p:pic>
    </p:spTree>
    <p:extLst>
      <p:ext uri="{BB962C8B-B14F-4D97-AF65-F5344CB8AC3E}">
        <p14:creationId xmlns:p14="http://schemas.microsoft.com/office/powerpoint/2010/main" val="4144086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408451"/>
            <a:ext cx="10364451" cy="1596177"/>
          </a:xfrm>
        </p:spPr>
        <p:txBody>
          <a:bodyPr/>
          <a:lstStyle/>
          <a:p>
            <a:r>
              <a:rPr lang="en-US" dirty="0" smtClean="0"/>
              <a:t>Methods -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4628"/>
            <a:ext cx="10693339" cy="3885427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Each student read same passage 4x in 1 session.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Answered comprehension question (encourage attention to meaning)</a:t>
            </a:r>
          </a:p>
          <a:p>
            <a:r>
              <a:rPr lang="en-US" sz="2800" cap="none" dirty="0" smtClean="0"/>
              <a:t>Received feedback about reading time (encourage motivation)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No time limit (breaks allowed for fatigue)</a:t>
            </a:r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141354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408451"/>
            <a:ext cx="10364451" cy="1596177"/>
          </a:xfrm>
        </p:spPr>
        <p:txBody>
          <a:bodyPr/>
          <a:lstStyle/>
          <a:p>
            <a:r>
              <a:rPr lang="en-US" dirty="0" smtClean="0"/>
              <a:t>Methods – effects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4628"/>
            <a:ext cx="10693339" cy="3885427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Cohen’s </a:t>
            </a:r>
            <a:r>
              <a:rPr lang="en-US" sz="2800" b="1" i="1" cap="none" dirty="0" smtClean="0"/>
              <a:t>d</a:t>
            </a:r>
            <a:r>
              <a:rPr lang="en-US" sz="2800" i="1" cap="none" dirty="0" smtClean="0"/>
              <a:t> </a:t>
            </a:r>
            <a:r>
              <a:rPr lang="en-US" sz="2800" cap="none" dirty="0" smtClean="0"/>
              <a:t>indicates the standardized effect size between two means—in this study between pairs of readings </a:t>
            </a:r>
            <a:endParaRPr lang="en-US" sz="2800" i="1" cap="none" dirty="0" smtClean="0"/>
          </a:p>
          <a:p>
            <a:pPr lvl="1"/>
            <a:r>
              <a:rPr lang="en-US" sz="2600" cap="none" dirty="0" smtClean="0"/>
              <a:t>small = .2</a:t>
            </a:r>
          </a:p>
          <a:p>
            <a:pPr lvl="1"/>
            <a:r>
              <a:rPr lang="en-US" sz="2600" cap="none" dirty="0"/>
              <a:t>m</a:t>
            </a:r>
            <a:r>
              <a:rPr lang="en-US" sz="2600" cap="none" dirty="0" smtClean="0"/>
              <a:t>edium = .5</a:t>
            </a:r>
          </a:p>
          <a:p>
            <a:pPr lvl="1"/>
            <a:r>
              <a:rPr lang="en-US" sz="2600" cap="none" dirty="0"/>
              <a:t>l</a:t>
            </a:r>
            <a:r>
              <a:rPr lang="en-US" sz="2600" cap="none" dirty="0" smtClean="0"/>
              <a:t>arge = .8</a:t>
            </a:r>
            <a:endParaRPr lang="en-US" sz="2600" cap="none" dirty="0"/>
          </a:p>
        </p:txBody>
      </p:sp>
    </p:spTree>
    <p:extLst>
      <p:ext uri="{BB962C8B-B14F-4D97-AF65-F5344CB8AC3E}">
        <p14:creationId xmlns:p14="http://schemas.microsoft.com/office/powerpoint/2010/main" val="2904029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1272"/>
            <a:ext cx="10364451" cy="1596177"/>
          </a:xfrm>
        </p:spPr>
        <p:txBody>
          <a:bodyPr/>
          <a:lstStyle/>
          <a:p>
            <a:r>
              <a:rPr lang="en-US" dirty="0" smtClean="0"/>
              <a:t>Results -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17449"/>
            <a:ext cx="10693339" cy="4841016"/>
          </a:xfrm>
        </p:spPr>
        <p:txBody>
          <a:bodyPr>
            <a:normAutofit fontScale="92500"/>
          </a:bodyPr>
          <a:lstStyle/>
          <a:p>
            <a:r>
              <a:rPr lang="en-US" sz="2800" cap="none" dirty="0" smtClean="0"/>
              <a:t>HP readers consistently outperformed AP readers.</a:t>
            </a:r>
          </a:p>
          <a:p>
            <a:endParaRPr lang="en-US" sz="2800" cap="none" dirty="0"/>
          </a:p>
          <a:p>
            <a:r>
              <a:rPr lang="en-US" sz="2800" cap="none" dirty="0" smtClean="0"/>
              <a:t>RR benefited HP (</a:t>
            </a:r>
            <a:r>
              <a:rPr lang="en-US" sz="2800" i="1" cap="none" dirty="0" smtClean="0"/>
              <a:t>d</a:t>
            </a:r>
            <a:r>
              <a:rPr lang="en-US" sz="2800" cap="none" dirty="0" smtClean="0"/>
              <a:t> = 1.58)  </a:t>
            </a:r>
            <a:r>
              <a:rPr lang="en-US" sz="2800" b="1" i="1" u="sng" cap="none" dirty="0" smtClean="0"/>
              <a:t>and</a:t>
            </a:r>
            <a:r>
              <a:rPr lang="en-US" sz="2800" cap="none" dirty="0" smtClean="0"/>
              <a:t>  AP readers (</a:t>
            </a:r>
            <a:r>
              <a:rPr lang="en-US" sz="2800" i="1" cap="none" dirty="0" smtClean="0"/>
              <a:t>d</a:t>
            </a:r>
            <a:r>
              <a:rPr lang="en-US" sz="2800" cap="none" dirty="0" smtClean="0"/>
              <a:t> = 1.08) from R#1 </a:t>
            </a:r>
            <a:r>
              <a:rPr lang="en-US" sz="2800" cap="none" dirty="0" smtClean="0">
                <a:sym typeface="Wingdings" panose="05000000000000000000" pitchFamily="2" charset="2"/>
              </a:rPr>
              <a:t> R#4.</a:t>
            </a:r>
          </a:p>
          <a:p>
            <a:endParaRPr lang="en-US" sz="2800" cap="none" dirty="0">
              <a:sym typeface="Wingdings" panose="05000000000000000000" pitchFamily="2" charset="2"/>
            </a:endParaRPr>
          </a:p>
          <a:p>
            <a:r>
              <a:rPr lang="en-US" sz="2800" cap="none" dirty="0" smtClean="0">
                <a:sym typeface="Wingdings" panose="05000000000000000000" pitchFamily="2" charset="2"/>
              </a:rPr>
              <a:t>R#2 benefited HP readers (</a:t>
            </a:r>
            <a:r>
              <a:rPr lang="en-US" sz="2800" i="1" cap="none" dirty="0" smtClean="0">
                <a:sym typeface="Wingdings" panose="05000000000000000000" pitchFamily="2" charset="2"/>
              </a:rPr>
              <a:t>d</a:t>
            </a:r>
            <a:r>
              <a:rPr lang="en-US" sz="2800" cap="none" dirty="0" smtClean="0">
                <a:sym typeface="Wingdings" panose="05000000000000000000" pitchFamily="2" charset="2"/>
              </a:rPr>
              <a:t> = 1.05) more than AP readers (</a:t>
            </a:r>
            <a:r>
              <a:rPr lang="en-US" sz="2800" i="1" cap="none" dirty="0" smtClean="0">
                <a:sym typeface="Wingdings" panose="05000000000000000000" pitchFamily="2" charset="2"/>
              </a:rPr>
              <a:t>d</a:t>
            </a:r>
            <a:r>
              <a:rPr lang="en-US" sz="2800" cap="none" dirty="0" smtClean="0">
                <a:sym typeface="Wingdings" panose="05000000000000000000" pitchFamily="2" charset="2"/>
              </a:rPr>
              <a:t> = .60).</a:t>
            </a:r>
          </a:p>
          <a:p>
            <a:r>
              <a:rPr lang="en-US" sz="2800" cap="none" dirty="0" smtClean="0">
                <a:sym typeface="Wingdings" panose="05000000000000000000" pitchFamily="2" charset="2"/>
              </a:rPr>
              <a:t>R#3 benefited AP readers (</a:t>
            </a:r>
            <a:r>
              <a:rPr lang="en-US" sz="2800" i="1" cap="none" dirty="0" smtClean="0">
                <a:sym typeface="Wingdings" panose="05000000000000000000" pitchFamily="2" charset="2"/>
              </a:rPr>
              <a:t>d</a:t>
            </a:r>
            <a:r>
              <a:rPr lang="en-US" sz="2800" cap="none" dirty="0" smtClean="0">
                <a:sym typeface="Wingdings" panose="05000000000000000000" pitchFamily="2" charset="2"/>
              </a:rPr>
              <a:t> </a:t>
            </a:r>
            <a:r>
              <a:rPr lang="en-US" sz="2800" cap="none" dirty="0">
                <a:sym typeface="Wingdings" panose="05000000000000000000" pitchFamily="2" charset="2"/>
              </a:rPr>
              <a:t>= </a:t>
            </a:r>
            <a:r>
              <a:rPr lang="en-US" sz="2800" cap="none" dirty="0" smtClean="0">
                <a:sym typeface="Wingdings" panose="05000000000000000000" pitchFamily="2" charset="2"/>
              </a:rPr>
              <a:t>.83) </a:t>
            </a:r>
            <a:r>
              <a:rPr lang="en-US" sz="2800" cap="none" dirty="0">
                <a:sym typeface="Wingdings" panose="05000000000000000000" pitchFamily="2" charset="2"/>
              </a:rPr>
              <a:t>more than </a:t>
            </a:r>
            <a:r>
              <a:rPr lang="en-US" sz="2800" cap="none" dirty="0" smtClean="0">
                <a:sym typeface="Wingdings" panose="05000000000000000000" pitchFamily="2" charset="2"/>
              </a:rPr>
              <a:t>HP readers </a:t>
            </a:r>
            <a:r>
              <a:rPr lang="en-US" sz="2800" cap="none" dirty="0">
                <a:sym typeface="Wingdings" panose="05000000000000000000" pitchFamily="2" charset="2"/>
              </a:rPr>
              <a:t>(</a:t>
            </a:r>
            <a:r>
              <a:rPr lang="en-US" sz="2800" i="1" cap="none" dirty="0">
                <a:sym typeface="Wingdings" panose="05000000000000000000" pitchFamily="2" charset="2"/>
              </a:rPr>
              <a:t>d</a:t>
            </a:r>
            <a:r>
              <a:rPr lang="en-US" sz="2800" cap="none" dirty="0">
                <a:sym typeface="Wingdings" panose="05000000000000000000" pitchFamily="2" charset="2"/>
              </a:rPr>
              <a:t> = </a:t>
            </a:r>
            <a:r>
              <a:rPr lang="en-US" sz="2800" cap="none" dirty="0" smtClean="0">
                <a:sym typeface="Wingdings" panose="05000000000000000000" pitchFamily="2" charset="2"/>
              </a:rPr>
              <a:t>.46).</a:t>
            </a:r>
          </a:p>
          <a:p>
            <a:endParaRPr lang="en-US" sz="2800" cap="none" dirty="0">
              <a:sym typeface="Wingdings" panose="05000000000000000000" pitchFamily="2" charset="2"/>
            </a:endParaRPr>
          </a:p>
          <a:p>
            <a:r>
              <a:rPr lang="en-US" sz="2800" cap="none" dirty="0" smtClean="0">
                <a:sym typeface="Wingdings" panose="05000000000000000000" pitchFamily="2" charset="2"/>
              </a:rPr>
              <a:t>R#4 was not significant on any measure for either group.</a:t>
            </a:r>
            <a:endParaRPr lang="en-US" sz="2800" cap="none" dirty="0">
              <a:sym typeface="Wingdings" panose="05000000000000000000" pitchFamily="2" charset="2"/>
            </a:endParaRPr>
          </a:p>
          <a:p>
            <a:endParaRPr lang="en-US" sz="2800" cap="none" dirty="0" smtClean="0">
              <a:sym typeface="Wingdings" panose="05000000000000000000" pitchFamily="2" charset="2"/>
            </a:endParaRPr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237025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408451"/>
            <a:ext cx="10364451" cy="1596177"/>
          </a:xfrm>
        </p:spPr>
        <p:txBody>
          <a:bodyPr/>
          <a:lstStyle/>
          <a:p>
            <a:r>
              <a:rPr lang="en-US" dirty="0" smtClean="0"/>
              <a:t>Results –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4628"/>
            <a:ext cx="10693339" cy="4124323"/>
          </a:xfrm>
        </p:spPr>
        <p:txBody>
          <a:bodyPr>
            <a:normAutofit lnSpcReduction="10000"/>
          </a:bodyPr>
          <a:lstStyle/>
          <a:p>
            <a:r>
              <a:rPr lang="en-US" sz="2800" cap="none" dirty="0" smtClean="0"/>
              <a:t>RR positively impacted </a:t>
            </a:r>
            <a:r>
              <a:rPr lang="en-US" sz="2800" b="1" i="1" cap="none" dirty="0" smtClean="0">
                <a:solidFill>
                  <a:schemeClr val="accent6">
                    <a:lumMod val="75000"/>
                  </a:schemeClr>
                </a:solidFill>
              </a:rPr>
              <a:t>early processing </a:t>
            </a:r>
            <a:r>
              <a:rPr lang="en-US" sz="2800" cap="none" dirty="0" smtClean="0">
                <a:solidFill>
                  <a:schemeClr val="accent6">
                    <a:lumMod val="75000"/>
                  </a:schemeClr>
                </a:solidFill>
              </a:rPr>
              <a:t>(word id) </a:t>
            </a:r>
            <a:r>
              <a:rPr lang="en-US" sz="2800" cap="none" dirty="0" smtClean="0"/>
              <a:t>and </a:t>
            </a:r>
            <a:r>
              <a:rPr lang="en-US" sz="2800" b="1" i="1" cap="none" dirty="0" smtClean="0">
                <a:solidFill>
                  <a:schemeClr val="accent4">
                    <a:lumMod val="75000"/>
                  </a:schemeClr>
                </a:solidFill>
              </a:rPr>
              <a:t>late processing </a:t>
            </a:r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(comprehension)</a:t>
            </a:r>
            <a:r>
              <a:rPr lang="en-US" sz="2800" cap="none" dirty="0" smtClean="0"/>
              <a:t> of text for both HP and AP readers.</a:t>
            </a:r>
          </a:p>
          <a:p>
            <a:endParaRPr lang="en-US" sz="2800" cap="none" dirty="0"/>
          </a:p>
          <a:p>
            <a:r>
              <a:rPr lang="en-US" sz="2800" cap="none" dirty="0" smtClean="0"/>
              <a:t>HP and AP readers improved on </a:t>
            </a:r>
            <a:r>
              <a:rPr lang="en-US" sz="2800" cap="none" dirty="0" smtClean="0">
                <a:solidFill>
                  <a:schemeClr val="accent6">
                    <a:lumMod val="75000"/>
                  </a:schemeClr>
                </a:solidFill>
              </a:rPr>
              <a:t>early</a:t>
            </a:r>
            <a:r>
              <a:rPr lang="en-US" sz="2800" cap="none" dirty="0" smtClean="0"/>
              <a:t>  </a:t>
            </a:r>
            <a:r>
              <a:rPr lang="en-US" sz="2800" b="1" i="1" u="sng" cap="none" dirty="0" smtClean="0"/>
              <a:t>and</a:t>
            </a:r>
            <a:r>
              <a:rPr lang="en-US" sz="2800" cap="none" dirty="0" smtClean="0"/>
              <a:t>  </a:t>
            </a:r>
            <a:r>
              <a:rPr lang="en-US" sz="2800" cap="none" dirty="0" smtClean="0">
                <a:solidFill>
                  <a:schemeClr val="accent4">
                    <a:lumMod val="75000"/>
                  </a:schemeClr>
                </a:solidFill>
              </a:rPr>
              <a:t>late</a:t>
            </a:r>
            <a:r>
              <a:rPr lang="en-US" sz="2800" cap="none" dirty="0" smtClean="0"/>
              <a:t> processing from R#1</a:t>
            </a:r>
            <a:r>
              <a:rPr lang="en-US" sz="2800" cap="none" dirty="0" smtClean="0">
                <a:sym typeface="Wingdings" panose="05000000000000000000" pitchFamily="2" charset="2"/>
              </a:rPr>
              <a:t></a:t>
            </a:r>
            <a:r>
              <a:rPr lang="en-US" sz="2800" cap="none" dirty="0" smtClean="0"/>
              <a:t>R#2. 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Both groups continued to improve on </a:t>
            </a:r>
            <a:r>
              <a:rPr lang="en-US" sz="2800" b="1" i="1" cap="none" dirty="0" smtClean="0">
                <a:solidFill>
                  <a:schemeClr val="accent4">
                    <a:lumMod val="75000"/>
                  </a:schemeClr>
                </a:solidFill>
              </a:rPr>
              <a:t>late processing </a:t>
            </a:r>
            <a:r>
              <a:rPr lang="en-US" sz="2800" cap="none" dirty="0" smtClean="0"/>
              <a:t>from R#2</a:t>
            </a:r>
            <a:r>
              <a:rPr lang="en-US" sz="2800" cap="none" dirty="0" smtClean="0">
                <a:sym typeface="Wingdings" panose="05000000000000000000" pitchFamily="2" charset="2"/>
              </a:rPr>
              <a:t>R#3.  </a:t>
            </a:r>
            <a:endParaRPr lang="en-US" sz="2800" cap="none" dirty="0" smtClean="0"/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328708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86029"/>
            <a:ext cx="10364451" cy="1596177"/>
          </a:xfrm>
        </p:spPr>
        <p:txBody>
          <a:bodyPr/>
          <a:lstStyle/>
          <a:p>
            <a:r>
              <a:rPr lang="en-US" dirty="0" smtClean="0"/>
              <a:t>Results – Target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17449"/>
            <a:ext cx="10693339" cy="4429124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RR helped both HP and AP readers reduce time spent on </a:t>
            </a:r>
            <a:r>
              <a:rPr lang="en-US" sz="2800" b="1" i="1" cap="none" dirty="0" smtClean="0"/>
              <a:t>low-frequency</a:t>
            </a:r>
            <a:r>
              <a:rPr lang="en-US" sz="2800" cap="none" dirty="0" smtClean="0"/>
              <a:t> words.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RR also helped AP readers reduce time spent on </a:t>
            </a:r>
            <a:r>
              <a:rPr lang="en-US" sz="2800" b="1" i="1" cap="none" dirty="0" smtClean="0"/>
              <a:t>high-frequency</a:t>
            </a:r>
            <a:r>
              <a:rPr lang="en-US" sz="2800" cap="none" dirty="0" smtClean="0"/>
              <a:t> words.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Floor effect for HP readers on </a:t>
            </a:r>
            <a:r>
              <a:rPr lang="en-US" sz="2800" b="1" i="1" cap="none" dirty="0" smtClean="0"/>
              <a:t>high-frequency</a:t>
            </a:r>
            <a:r>
              <a:rPr lang="en-US" sz="2800" cap="none" dirty="0" smtClean="0"/>
              <a:t> words from R#1</a:t>
            </a:r>
            <a:r>
              <a:rPr lang="en-US" sz="2800" cap="none" dirty="0" smtClean="0">
                <a:sym typeface="Wingdings" panose="05000000000000000000" pitchFamily="2" charset="2"/>
              </a:rPr>
              <a:t>R#4.</a:t>
            </a:r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3707404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86029"/>
            <a:ext cx="10364451" cy="1596177"/>
          </a:xfrm>
        </p:spPr>
        <p:txBody>
          <a:bodyPr/>
          <a:lstStyle/>
          <a:p>
            <a:r>
              <a:rPr lang="en-US" dirty="0" smtClean="0"/>
              <a:t>Implications for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17449"/>
            <a:ext cx="10693339" cy="4429124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Repeated Readings benefit both Higher-Performing and Average-Performing Readers.</a:t>
            </a:r>
          </a:p>
          <a:p>
            <a:endParaRPr lang="en-US" sz="2800" cap="none" dirty="0"/>
          </a:p>
          <a:p>
            <a:r>
              <a:rPr lang="en-US" sz="2800" cap="none" dirty="0" smtClean="0"/>
              <a:t>Reading a text 3x may be enough for these students </a:t>
            </a:r>
            <a:r>
              <a:rPr lang="en-US" sz="2800" b="1" cap="none" dirty="0" smtClean="0"/>
              <a:t>during 1 session</a:t>
            </a:r>
            <a:r>
              <a:rPr lang="en-US" sz="2800" cap="none" dirty="0" smtClean="0"/>
              <a:t>.  </a:t>
            </a:r>
          </a:p>
          <a:p>
            <a:endParaRPr lang="en-US" sz="2800" cap="none" dirty="0">
              <a:sym typeface="Wingdings" panose="05000000000000000000" pitchFamily="2" charset="2"/>
            </a:endParaRPr>
          </a:p>
          <a:p>
            <a:r>
              <a:rPr lang="en-US" sz="2800" cap="none" dirty="0" smtClean="0">
                <a:sym typeface="Wingdings" panose="05000000000000000000" pitchFamily="2" charset="2"/>
              </a:rPr>
              <a:t>It took 3x for AP readers to match HP readers’ 1</a:t>
            </a:r>
            <a:r>
              <a:rPr lang="en-US" sz="2800" cap="none" baseline="30000" dirty="0" smtClean="0">
                <a:sym typeface="Wingdings" panose="05000000000000000000" pitchFamily="2" charset="2"/>
              </a:rPr>
              <a:t>st</a:t>
            </a:r>
            <a:r>
              <a:rPr lang="en-US" sz="2800" cap="none" dirty="0" smtClean="0">
                <a:sym typeface="Wingdings" panose="05000000000000000000" pitchFamily="2" charset="2"/>
              </a:rPr>
              <a:t> trial. (Need for scaffolding, such as listening?)</a:t>
            </a:r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1051479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86029"/>
            <a:ext cx="10364451" cy="1596177"/>
          </a:xfrm>
        </p:spPr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17449"/>
            <a:ext cx="10693339" cy="4429124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This study’s “lower-performing” readers are really “close-to-benchmark” readers. </a:t>
            </a:r>
            <a:r>
              <a:rPr lang="en-US" sz="2800" cap="none" dirty="0"/>
              <a:t> </a:t>
            </a:r>
            <a:r>
              <a:rPr lang="en-US" sz="2800" b="1" i="1" cap="none" dirty="0" smtClean="0">
                <a:solidFill>
                  <a:schemeClr val="accent3">
                    <a:lumMod val="75000"/>
                  </a:schemeClr>
                </a:solidFill>
              </a:rPr>
              <a:t>Need to conduct study in Title I schools!</a:t>
            </a:r>
          </a:p>
          <a:p>
            <a:endParaRPr lang="en-US" sz="2800" cap="none" dirty="0"/>
          </a:p>
          <a:p>
            <a:r>
              <a:rPr lang="en-US" sz="2800" cap="none" dirty="0" smtClean="0"/>
              <a:t>Passage was at lowest kids’ instructional level. </a:t>
            </a:r>
            <a:r>
              <a:rPr lang="en-US" sz="2800" b="1" i="1" cap="none" dirty="0">
                <a:solidFill>
                  <a:schemeClr val="accent3">
                    <a:lumMod val="75000"/>
                  </a:schemeClr>
                </a:solidFill>
              </a:rPr>
              <a:t>Need to </a:t>
            </a:r>
            <a:r>
              <a:rPr lang="en-US" sz="2800" b="1" i="1" cap="none" dirty="0" smtClean="0">
                <a:solidFill>
                  <a:schemeClr val="accent3">
                    <a:lumMod val="75000"/>
                  </a:schemeClr>
                </a:solidFill>
              </a:rPr>
              <a:t>vary text difficulty levels!</a:t>
            </a:r>
          </a:p>
          <a:p>
            <a:endParaRPr lang="en-US" sz="2800" b="1" i="1" cap="none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800" cap="none" dirty="0" smtClean="0"/>
              <a:t> RR only occurred during 1 session.  </a:t>
            </a:r>
            <a:r>
              <a:rPr lang="en-US" sz="2800" b="1" i="1" cap="none" dirty="0" smtClean="0">
                <a:solidFill>
                  <a:schemeClr val="accent3">
                    <a:lumMod val="75000"/>
                  </a:schemeClr>
                </a:solidFill>
              </a:rPr>
              <a:t>Need </a:t>
            </a:r>
            <a:r>
              <a:rPr lang="en-US" sz="2800" b="1" i="1" cap="none" dirty="0">
                <a:solidFill>
                  <a:schemeClr val="accent3">
                    <a:lumMod val="75000"/>
                  </a:schemeClr>
                </a:solidFill>
              </a:rPr>
              <a:t>to vary </a:t>
            </a:r>
            <a:r>
              <a:rPr lang="en-US" sz="2800" b="1" i="1" cap="none" dirty="0" smtClean="0">
                <a:solidFill>
                  <a:schemeClr val="accent3">
                    <a:lumMod val="75000"/>
                  </a:schemeClr>
                </a:solidFill>
              </a:rPr>
              <a:t>number of sessions!</a:t>
            </a:r>
            <a:endParaRPr lang="en-US" sz="2800" cap="none" dirty="0"/>
          </a:p>
          <a:p>
            <a:endParaRPr lang="en-US" sz="2800" b="1" i="1" cap="none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800" b="1" i="1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2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kathleen j. brown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</a:t>
            </a:r>
            <a:r>
              <a:rPr lang="en-US" dirty="0" err="1" smtClean="0"/>
              <a:t>utah</a:t>
            </a:r>
            <a:r>
              <a:rPr lang="en-US" dirty="0" smtClean="0"/>
              <a:t> reading clinic</a:t>
            </a:r>
          </a:p>
          <a:p>
            <a:r>
              <a:rPr lang="en-US" dirty="0" smtClean="0"/>
              <a:t>www.uurc.org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readings: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 smtClean="0"/>
              <a:t>Multiple readings of same text, either to a criterion or 4x</a:t>
            </a:r>
          </a:p>
          <a:p>
            <a:r>
              <a:rPr lang="en-US" sz="2800" cap="none" dirty="0" smtClean="0"/>
              <a:t>Goal = to improve fluency, with end goal of improving comprehension</a:t>
            </a:r>
          </a:p>
          <a:p>
            <a:r>
              <a:rPr lang="en-US" sz="2800" cap="none" dirty="0" smtClean="0"/>
              <a:t>Grounded in decades of theoretical &amp; empirical research:  Huey, 1908; </a:t>
            </a:r>
            <a:r>
              <a:rPr lang="en-US" sz="2800" cap="none" dirty="0" err="1" smtClean="0"/>
              <a:t>LaBerge</a:t>
            </a:r>
            <a:r>
              <a:rPr lang="en-US" sz="2800" cap="none" dirty="0" smtClean="0"/>
              <a:t> &amp; Samuels, 1974; NRP, 2000; </a:t>
            </a:r>
            <a:r>
              <a:rPr lang="en-US" sz="2800" cap="none" dirty="0" err="1" smtClean="0"/>
              <a:t>Zawoyski</a:t>
            </a:r>
            <a:r>
              <a:rPr lang="en-US" sz="2800" cap="none" dirty="0" smtClean="0"/>
              <a:t>, </a:t>
            </a:r>
            <a:r>
              <a:rPr lang="en-US" sz="2800" cap="none" dirty="0" err="1" smtClean="0"/>
              <a:t>Ardoin</a:t>
            </a:r>
            <a:r>
              <a:rPr lang="en-US" sz="2800" cap="none" dirty="0" smtClean="0"/>
              <a:t>, &amp; Binder (2015), </a:t>
            </a:r>
            <a:r>
              <a:rPr lang="en-US" sz="2800" i="1" cap="none" dirty="0" smtClean="0"/>
              <a:t>Reading Research Quarterly</a:t>
            </a:r>
            <a:r>
              <a:rPr lang="en-US" sz="2800" cap="none" dirty="0" smtClean="0"/>
              <a:t>, </a:t>
            </a:r>
            <a:r>
              <a:rPr lang="en-US" sz="2800" i="1" cap="none" dirty="0" smtClean="0"/>
              <a:t>50</a:t>
            </a:r>
            <a:r>
              <a:rPr lang="en-US" sz="2800" cap="none" dirty="0" smtClean="0"/>
              <a:t>. 171-184. 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422215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readings: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734529" cy="3424107"/>
          </a:xfrm>
        </p:spPr>
        <p:txBody>
          <a:bodyPr>
            <a:normAutofit/>
          </a:bodyPr>
          <a:lstStyle/>
          <a:p>
            <a:r>
              <a:rPr lang="en-US" sz="2800" cap="none" dirty="0"/>
              <a:t>Multiple readings of same text benefit:</a:t>
            </a:r>
          </a:p>
          <a:p>
            <a:pPr lvl="1"/>
            <a:r>
              <a:rPr lang="en-US" sz="2600" cap="none" dirty="0" smtClean="0"/>
              <a:t>Skilled </a:t>
            </a:r>
            <a:r>
              <a:rPr lang="en-US" sz="2600" cap="none" dirty="0"/>
              <a:t>readers (children </a:t>
            </a:r>
            <a:r>
              <a:rPr lang="en-US" sz="2600" b="1" cap="none" dirty="0"/>
              <a:t>&amp;</a:t>
            </a:r>
            <a:r>
              <a:rPr lang="en-US" sz="2600" cap="none" dirty="0"/>
              <a:t> adults)</a:t>
            </a:r>
          </a:p>
          <a:p>
            <a:pPr lvl="1"/>
            <a:r>
              <a:rPr lang="en-US" sz="2600" cap="none" dirty="0"/>
              <a:t>Readers with learning disabilities </a:t>
            </a:r>
          </a:p>
          <a:p>
            <a:pPr lvl="1"/>
            <a:r>
              <a:rPr lang="en-US" sz="2600" cap="none" dirty="0"/>
              <a:t>All students through G4 (</a:t>
            </a:r>
            <a:r>
              <a:rPr lang="en-US" sz="2600" i="1" cap="none" dirty="0"/>
              <a:t>d </a:t>
            </a:r>
            <a:r>
              <a:rPr lang="en-US" sz="2600" cap="none" dirty="0"/>
              <a:t>= .83 for fluency; </a:t>
            </a:r>
            <a:r>
              <a:rPr lang="en-US" sz="2600" i="1" cap="none" dirty="0"/>
              <a:t>d</a:t>
            </a:r>
            <a:r>
              <a:rPr lang="en-US" sz="2600" cap="none" dirty="0"/>
              <a:t> = .67 for comprehension</a:t>
            </a:r>
            <a:r>
              <a:rPr lang="en-US" sz="2600" cap="none" dirty="0" smtClean="0"/>
              <a:t>)</a:t>
            </a:r>
          </a:p>
          <a:p>
            <a:pPr lvl="1"/>
            <a:endParaRPr lang="en-US" sz="2600" cap="none" dirty="0"/>
          </a:p>
          <a:p>
            <a:r>
              <a:rPr lang="en-US" sz="2800" cap="none" dirty="0" smtClean="0">
                <a:solidFill>
                  <a:srgbClr val="CC0000"/>
                </a:solidFill>
              </a:rPr>
              <a:t>Gap = Does RR have differential effects for different ability groups?</a:t>
            </a:r>
          </a:p>
          <a:p>
            <a:pPr marL="457200" lvl="1" indent="0">
              <a:buNone/>
            </a:pPr>
            <a:endParaRPr lang="en-US" sz="2600" i="1" cap="none" dirty="0"/>
          </a:p>
        </p:txBody>
      </p:sp>
    </p:spTree>
    <p:extLst>
      <p:ext uri="{BB962C8B-B14F-4D97-AF65-F5344CB8AC3E}">
        <p14:creationId xmlns:p14="http://schemas.microsoft.com/office/powerpoint/2010/main" val="428011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408451"/>
            <a:ext cx="10364451" cy="1596177"/>
          </a:xfrm>
        </p:spPr>
        <p:txBody>
          <a:bodyPr/>
          <a:lstStyle/>
          <a:p>
            <a:r>
              <a:rPr lang="en-US" dirty="0" smtClean="0"/>
              <a:t>Methods -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4628"/>
            <a:ext cx="11154658" cy="3885427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Started with 99 students in G2; ended up with 44.</a:t>
            </a:r>
          </a:p>
          <a:p>
            <a:r>
              <a:rPr lang="en-US" sz="2800" cap="none" dirty="0" smtClean="0"/>
              <a:t>Dropped 55 students who skipped parts of the text.</a:t>
            </a:r>
          </a:p>
          <a:p>
            <a:r>
              <a:rPr lang="en-US" sz="2800" cap="none" dirty="0" smtClean="0"/>
              <a:t>Non-Title I, suburban public school; middle of year </a:t>
            </a:r>
            <a:r>
              <a:rPr lang="en-US" i="1" cap="none" dirty="0" smtClean="0">
                <a:solidFill>
                  <a:srgbClr val="00B050"/>
                </a:solidFill>
              </a:rPr>
              <a:t>(ORF benchmark = 72 </a:t>
            </a:r>
            <a:r>
              <a:rPr lang="en-US" i="1" cap="none" dirty="0" err="1" smtClean="0">
                <a:solidFill>
                  <a:srgbClr val="00B050"/>
                </a:solidFill>
              </a:rPr>
              <a:t>wcpm</a:t>
            </a:r>
            <a:r>
              <a:rPr lang="en-US" i="1" cap="none" dirty="0" smtClean="0">
                <a:solidFill>
                  <a:srgbClr val="00B050"/>
                </a:solidFill>
              </a:rPr>
              <a:t>)</a:t>
            </a:r>
            <a:endParaRPr lang="en-US" sz="2800" i="1" cap="none" dirty="0" smtClean="0">
              <a:solidFill>
                <a:srgbClr val="00B050"/>
              </a:solidFill>
            </a:endParaRPr>
          </a:p>
          <a:p>
            <a:r>
              <a:rPr lang="en-US" sz="2800" cap="none" dirty="0" smtClean="0"/>
              <a:t>22 Lower-Performing median ORF = 74 (SD = 13) </a:t>
            </a:r>
          </a:p>
          <a:p>
            <a:r>
              <a:rPr lang="en-US" sz="2800" cap="none" dirty="0" smtClean="0"/>
              <a:t>22 Higher-Performing median ORF = 144 (SD = 22)</a:t>
            </a:r>
          </a:p>
          <a:p>
            <a:r>
              <a:rPr lang="en-US" sz="2800" cap="none" dirty="0" smtClean="0"/>
              <a:t>Significant differences between LP and HP (p &lt; .001) on W-J3 Reading</a:t>
            </a:r>
          </a:p>
          <a:p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330378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408451"/>
            <a:ext cx="10364451" cy="1596177"/>
          </a:xfrm>
        </p:spPr>
        <p:txBody>
          <a:bodyPr/>
          <a:lstStyle/>
          <a:p>
            <a:r>
              <a:rPr lang="en-US" dirty="0" smtClean="0"/>
              <a:t>Methods -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4628"/>
            <a:ext cx="11154658" cy="3885427"/>
          </a:xfrm>
        </p:spPr>
        <p:txBody>
          <a:bodyPr>
            <a:normAutofit/>
          </a:bodyPr>
          <a:lstStyle/>
          <a:p>
            <a:r>
              <a:rPr lang="en-US" sz="3200" cap="none" dirty="0" smtClean="0"/>
              <a:t>If </a:t>
            </a:r>
            <a:r>
              <a:rPr lang="en-US" sz="3200" i="1" cap="none" dirty="0" smtClean="0">
                <a:solidFill>
                  <a:srgbClr val="00B050"/>
                </a:solidFill>
              </a:rPr>
              <a:t>ORF MOY benchmark = 72 </a:t>
            </a:r>
            <a:r>
              <a:rPr lang="en-US" sz="3200" i="1" cap="none" dirty="0" err="1" smtClean="0">
                <a:solidFill>
                  <a:srgbClr val="00B050"/>
                </a:solidFill>
              </a:rPr>
              <a:t>wcpm</a:t>
            </a:r>
            <a:r>
              <a:rPr lang="en-US" sz="3200" i="1" cap="none" dirty="0" smtClean="0">
                <a:solidFill>
                  <a:srgbClr val="00B050"/>
                </a:solidFill>
              </a:rPr>
              <a:t>, </a:t>
            </a:r>
            <a:r>
              <a:rPr lang="en-US" sz="3200" cap="none" dirty="0" smtClean="0"/>
              <a:t>the term “lower-performing” is misleading.  Therefore:  </a:t>
            </a:r>
          </a:p>
          <a:p>
            <a:endParaRPr lang="en-US" sz="3200" i="1" cap="none" dirty="0" smtClean="0">
              <a:solidFill>
                <a:srgbClr val="00B050"/>
              </a:solidFill>
            </a:endParaRPr>
          </a:p>
          <a:p>
            <a:r>
              <a:rPr lang="en-US" sz="2800" strike="dblStrike" cap="none" dirty="0" smtClean="0"/>
              <a:t>Lower</a:t>
            </a:r>
            <a:r>
              <a:rPr lang="en-US" sz="2800" cap="none" dirty="0" smtClean="0"/>
              <a:t> </a:t>
            </a:r>
            <a:r>
              <a:rPr lang="en-US" sz="2800" cap="none" dirty="0" smtClean="0">
                <a:sym typeface="Wingdings" panose="05000000000000000000" pitchFamily="2" charset="2"/>
              </a:rPr>
              <a:t> </a:t>
            </a:r>
            <a:r>
              <a:rPr lang="en-US" sz="2800" cap="none" dirty="0" smtClean="0"/>
              <a:t>Average-Performing median ORF = 74 (SD = 13); WJSS = 106</a:t>
            </a:r>
          </a:p>
          <a:p>
            <a:r>
              <a:rPr lang="en-US" sz="2800" cap="none" dirty="0" smtClean="0"/>
              <a:t>Higher-Performing median ORF = 144 (SD = 22); WJSS = 117</a:t>
            </a:r>
          </a:p>
          <a:p>
            <a:pPr marL="0" indent="0">
              <a:buNone/>
            </a:pP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13044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456" y="993072"/>
            <a:ext cx="10364451" cy="1596177"/>
          </a:xfrm>
        </p:spPr>
        <p:txBody>
          <a:bodyPr/>
          <a:lstStyle/>
          <a:p>
            <a:r>
              <a:rPr lang="en-US" dirty="0" smtClean="0"/>
              <a:t>Methods – eye movements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54683" y="2965013"/>
            <a:ext cx="7875999" cy="3424107"/>
          </a:xfrm>
        </p:spPr>
        <p:txBody>
          <a:bodyPr>
            <a:normAutofit/>
          </a:bodyPr>
          <a:lstStyle/>
          <a:p>
            <a:r>
              <a:rPr lang="en-US" sz="2800" cap="none" dirty="0" smtClean="0"/>
              <a:t>Eyes make quick, jumping movements across text.</a:t>
            </a:r>
          </a:p>
          <a:p>
            <a:r>
              <a:rPr lang="en-US" sz="2800" cap="none" dirty="0" smtClean="0"/>
              <a:t>Jump = Saccade; Pause = Fixation</a:t>
            </a:r>
          </a:p>
          <a:p>
            <a:r>
              <a:rPr lang="en-US" sz="2800" cap="none" dirty="0" smtClean="0"/>
              <a:t>Backward Jump = Regression</a:t>
            </a:r>
          </a:p>
          <a:p>
            <a:r>
              <a:rPr lang="en-US" sz="2800" cap="none" dirty="0" smtClean="0"/>
              <a:t>Regressions can be </a:t>
            </a:r>
            <a:r>
              <a:rPr lang="en-US" sz="2800" cap="none" dirty="0" err="1" smtClean="0"/>
              <a:t>intraword</a:t>
            </a:r>
            <a:r>
              <a:rPr lang="en-US" sz="2800" cap="none" dirty="0" smtClean="0"/>
              <a:t> or </a:t>
            </a:r>
            <a:r>
              <a:rPr lang="en-US" sz="2800" cap="none" dirty="0" err="1" smtClean="0"/>
              <a:t>interword</a:t>
            </a:r>
            <a:r>
              <a:rPr lang="en-US" sz="2800" cap="none" dirty="0" smtClean="0"/>
              <a:t>.</a:t>
            </a:r>
            <a:endParaRPr lang="en-US" sz="2800" cap="none" dirty="0"/>
          </a:p>
        </p:txBody>
      </p:sp>
      <p:sp>
        <p:nvSpPr>
          <p:cNvPr id="4" name="AutoShape 2" descr="Image result for eyes reading"/>
          <p:cNvSpPr>
            <a:spLocks noChangeAspect="1" noChangeArrowheads="1"/>
          </p:cNvSpPr>
          <p:nvPr/>
        </p:nvSpPr>
        <p:spPr bwMode="auto">
          <a:xfrm>
            <a:off x="2071190" y="1231256"/>
            <a:ext cx="1594647" cy="159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eyes rea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27" y="889907"/>
            <a:ext cx="2946572" cy="227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0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375" y="886245"/>
            <a:ext cx="10364451" cy="1596177"/>
          </a:xfrm>
        </p:spPr>
        <p:txBody>
          <a:bodyPr/>
          <a:lstStyle/>
          <a:p>
            <a:r>
              <a:rPr lang="en-US" dirty="0" smtClean="0"/>
              <a:t>Methods – eye tracker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72585" y="2663654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en-US" sz="2800" cap="none" dirty="0" smtClean="0"/>
              <a:t>Students placed chin on chin rest; read from computer screen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High resolution camera on desktop, in front of screen</a:t>
            </a:r>
          </a:p>
          <a:p>
            <a:endParaRPr lang="en-US" sz="2800" cap="none" dirty="0" smtClean="0"/>
          </a:p>
          <a:p>
            <a:r>
              <a:rPr lang="en-US" sz="2800" cap="none" dirty="0" smtClean="0"/>
              <a:t>Students pushed a key to show they had finished reading &amp; to answer a comprehension question.</a:t>
            </a:r>
            <a:endParaRPr lang="en-US" sz="2800" cap="none" dirty="0"/>
          </a:p>
        </p:txBody>
      </p:sp>
      <p:pic>
        <p:nvPicPr>
          <p:cNvPr id="1028" name="Picture 4" descr="c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666" y="413846"/>
            <a:ext cx="2471350" cy="19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03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5" y="0"/>
            <a:ext cx="88669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0141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4279</TotalTime>
  <Words>736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Tw Cen MT</vt:lpstr>
      <vt:lpstr>Wingdings</vt:lpstr>
      <vt:lpstr>Droplet</vt:lpstr>
      <vt:lpstr>Repeated readings</vt:lpstr>
      <vt:lpstr>Dr. kathleen j. brown</vt:lpstr>
      <vt:lpstr>Repeated readings: basics</vt:lpstr>
      <vt:lpstr>Repeated readings: research </vt:lpstr>
      <vt:lpstr>Methods - participants</vt:lpstr>
      <vt:lpstr>Methods - participants</vt:lpstr>
      <vt:lpstr>Methods – eye movements </vt:lpstr>
      <vt:lpstr>Methods – eye tracker </vt:lpstr>
      <vt:lpstr>PowerPoint Presentation</vt:lpstr>
      <vt:lpstr>Methods – measures </vt:lpstr>
      <vt:lpstr>Methods - materials</vt:lpstr>
      <vt:lpstr>Methods - procedures</vt:lpstr>
      <vt:lpstr>Methods – effects criteria</vt:lpstr>
      <vt:lpstr>Results - global</vt:lpstr>
      <vt:lpstr>Results – global</vt:lpstr>
      <vt:lpstr>Results – Target words</vt:lpstr>
      <vt:lpstr>Implications for practice</vt:lpstr>
      <vt:lpstr>limitations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Repeated readings</dc:title>
  <dc:creator>kathleen brown</dc:creator>
  <cp:lastModifiedBy>kathleen brown</cp:lastModifiedBy>
  <cp:revision>28</cp:revision>
  <dcterms:created xsi:type="dcterms:W3CDTF">2016-08-14T19:16:31Z</dcterms:created>
  <dcterms:modified xsi:type="dcterms:W3CDTF">2016-08-17T18:36:29Z</dcterms:modified>
</cp:coreProperties>
</file>