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84" r:id="rId3"/>
    <p:sldId id="286" r:id="rId4"/>
    <p:sldId id="288" r:id="rId5"/>
    <p:sldId id="289" r:id="rId6"/>
    <p:sldId id="290" r:id="rId7"/>
    <p:sldId id="291" r:id="rId8"/>
    <p:sldId id="293" r:id="rId9"/>
    <p:sldId id="299" r:id="rId10"/>
    <p:sldId id="276" r:id="rId11"/>
    <p:sldId id="277" r:id="rId12"/>
    <p:sldId id="297" r:id="rId13"/>
    <p:sldId id="278" r:id="rId14"/>
    <p:sldId id="279" r:id="rId15"/>
    <p:sldId id="280" r:id="rId16"/>
    <p:sldId id="282" r:id="rId17"/>
    <p:sldId id="298" r:id="rId18"/>
    <p:sldId id="271" r:id="rId19"/>
    <p:sldId id="295" r:id="rId20"/>
    <p:sldId id="301" r:id="rId21"/>
    <p:sldId id="302" r:id="rId22"/>
    <p:sldId id="283" r:id="rId23"/>
    <p:sldId id="257" r:id="rId24"/>
    <p:sldId id="261" r:id="rId25"/>
    <p:sldId id="262" r:id="rId26"/>
    <p:sldId id="272" r:id="rId27"/>
    <p:sldId id="266" r:id="rId28"/>
    <p:sldId id="264" r:id="rId29"/>
    <p:sldId id="265" r:id="rId30"/>
    <p:sldId id="259" r:id="rId31"/>
    <p:sldId id="260" r:id="rId32"/>
    <p:sldId id="267" r:id="rId33"/>
    <p:sldId id="268" r:id="rId34"/>
    <p:sldId id="273" r:id="rId35"/>
    <p:sldId id="274" r:id="rId36"/>
    <p:sldId id="275" r:id="rId37"/>
    <p:sldId id="285" r:id="rId38"/>
    <p:sldId id="300" r:id="rId39"/>
    <p:sldId id="26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39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96BAD6-0BA0-4424-9442-BFB4B986CC97}" type="datetimeFigureOut">
              <a:rPr lang="en-US" smtClean="0"/>
              <a:pPr/>
              <a:t>1/26/2014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447027-C9D6-4C5E-BC4A-2C0803C053E1}" type="slidenum">
              <a:rPr lang="en-US" smtClean="0"/>
              <a:pPr/>
              <a:t>‹#›</a:t>
            </a:fld>
            <a:endParaRPr lang="en-US" dirty="0"/>
          </a:p>
        </p:txBody>
      </p:sp>
    </p:spTree>
    <p:extLst>
      <p:ext uri="{BB962C8B-B14F-4D97-AF65-F5344CB8AC3E}">
        <p14:creationId xmlns:p14="http://schemas.microsoft.com/office/powerpoint/2010/main" val="2873896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defRPr/>
            </a:pPr>
            <a:fld id="{AA532DAA-7EE4-4054-B4B1-6E2FF58DC60E}" type="slidenum">
              <a:rPr lang="en-US" sz="1200" smtClean="0"/>
              <a:pPr eaLnBrk="1" hangingPunct="1">
                <a:defRPr/>
              </a:pPr>
              <a:t>13</a:t>
            </a:fld>
            <a:endParaRPr lang="en-US" sz="1200" dirty="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7D9CC96F-0FC2-4305-AA39-0CA0F71734A3}" type="datetime1">
              <a:rPr lang="en-US" altLang="en-US">
                <a:latin typeface="Arial" pitchFamily="34" charset="0"/>
              </a:rPr>
              <a:pPr eaLnBrk="1" hangingPunct="1"/>
              <a:t>1/26/2014</a:t>
            </a:fld>
            <a:endParaRPr lang="en-US" altLang="en-US" dirty="0">
              <a:latin typeface="Arial" pitchFamily="34" charset="0"/>
            </a:endParaRPr>
          </a:p>
        </p:txBody>
      </p:sp>
      <p:sp>
        <p:nvSpPr>
          <p:cNvPr id="9933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B8C178C0-EF25-45ED-89FB-2A29F090B87C}" type="slidenum">
              <a:rPr lang="en-US" altLang="en-US">
                <a:latin typeface="Arial" pitchFamily="34" charset="0"/>
              </a:rPr>
              <a:pPr eaLnBrk="1" hangingPunct="1"/>
              <a:t>32</a:t>
            </a:fld>
            <a:endParaRPr lang="en-US" altLang="en-US" dirty="0">
              <a:latin typeface="Arial" pitchFamily="34" charset="0"/>
            </a:endParaRPr>
          </a:p>
        </p:txBody>
      </p:sp>
      <p:sp>
        <p:nvSpPr>
          <p:cNvPr id="99333" name="Rectangle 2"/>
          <p:cNvSpPr>
            <a:spLocks noGrp="1" noRot="1" noChangeAspect="1" noChangeArrowheads="1" noTextEdit="1"/>
          </p:cNvSpPr>
          <p:nvPr>
            <p:ph type="sldImg"/>
          </p:nvPr>
        </p:nvSpPr>
        <p:spPr>
          <a:ln/>
        </p:spPr>
      </p:sp>
      <p:sp>
        <p:nvSpPr>
          <p:cNvPr id="993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txBox="1">
            <a:spLocks noGrp="1" noChangeArrowheads="1"/>
          </p:cNvSpPr>
          <p:nvPr/>
        </p:nvSpPr>
        <p:spPr bwMode="auto">
          <a:xfrm>
            <a:off x="0" y="0"/>
            <a:ext cx="2972098" cy="458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9" rIns="91397" bIns="45699"/>
          <a:lstStyle>
            <a:lvl1pPr defTabSz="966788" eaLnBrk="0" hangingPunct="0">
              <a:defRPr>
                <a:solidFill>
                  <a:schemeClr val="tx1"/>
                </a:solidFill>
                <a:latin typeface="Tahoma" pitchFamily="34" charset="0"/>
                <a:ea typeface="MS PGothic" pitchFamily="34" charset="-128"/>
              </a:defRPr>
            </a:lvl1pPr>
            <a:lvl2pPr marL="742950" indent="-285750" defTabSz="966788" eaLnBrk="0" hangingPunct="0">
              <a:defRPr>
                <a:solidFill>
                  <a:schemeClr val="tx1"/>
                </a:solidFill>
                <a:latin typeface="Tahoma" pitchFamily="34" charset="0"/>
                <a:ea typeface="MS PGothic" pitchFamily="34" charset="-128"/>
              </a:defRPr>
            </a:lvl2pPr>
            <a:lvl3pPr marL="1143000" indent="-228600" defTabSz="966788" eaLnBrk="0" hangingPunct="0">
              <a:defRPr>
                <a:solidFill>
                  <a:schemeClr val="tx1"/>
                </a:solidFill>
                <a:latin typeface="Tahoma" pitchFamily="34" charset="0"/>
                <a:ea typeface="MS PGothic" pitchFamily="34" charset="-128"/>
              </a:defRPr>
            </a:lvl3pPr>
            <a:lvl4pPr marL="1600200" indent="-228600" defTabSz="966788" eaLnBrk="0" hangingPunct="0">
              <a:defRPr>
                <a:solidFill>
                  <a:schemeClr val="tx1"/>
                </a:solidFill>
                <a:latin typeface="Tahoma" pitchFamily="34" charset="0"/>
                <a:ea typeface="MS PGothic" pitchFamily="34" charset="-128"/>
              </a:defRPr>
            </a:lvl4pPr>
            <a:lvl5pPr marL="2057400" indent="-228600" defTabSz="966788" eaLnBrk="0" hangingPunct="0">
              <a:defRPr>
                <a:solidFill>
                  <a:schemeClr val="tx1"/>
                </a:solidFill>
                <a:latin typeface="Tahoma" pitchFamily="34" charset="0"/>
                <a:ea typeface="MS PGothic" pitchFamily="34" charset="-128"/>
              </a:defRPr>
            </a:lvl5pPr>
            <a:lvl6pPr marL="2514600" indent="-228600" defTabSz="966788"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defTabSz="966788"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defTabSz="966788"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defTabSz="966788"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sz="1100" dirty="0">
                <a:latin typeface="Arial" pitchFamily="34" charset="0"/>
              </a:rPr>
              <a:t>Basic Facts Overview Presentation</a:t>
            </a:r>
          </a:p>
        </p:txBody>
      </p:sp>
      <p:sp>
        <p:nvSpPr>
          <p:cNvPr id="107523" name="Rectangle 3"/>
          <p:cNvSpPr txBox="1">
            <a:spLocks noGrp="1" noChangeArrowheads="1"/>
          </p:cNvSpPr>
          <p:nvPr/>
        </p:nvSpPr>
        <p:spPr bwMode="auto">
          <a:xfrm>
            <a:off x="3884414" y="0"/>
            <a:ext cx="2972098" cy="458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9" rIns="91397" bIns="45699"/>
          <a:lstStyle>
            <a:lvl1pPr defTabSz="966788" eaLnBrk="0" hangingPunct="0">
              <a:defRPr>
                <a:solidFill>
                  <a:schemeClr val="tx1"/>
                </a:solidFill>
                <a:latin typeface="Tahoma" pitchFamily="34" charset="0"/>
                <a:ea typeface="MS PGothic" pitchFamily="34" charset="-128"/>
              </a:defRPr>
            </a:lvl1pPr>
            <a:lvl2pPr marL="742950" indent="-285750" defTabSz="966788" eaLnBrk="0" hangingPunct="0">
              <a:defRPr>
                <a:solidFill>
                  <a:schemeClr val="tx1"/>
                </a:solidFill>
                <a:latin typeface="Tahoma" pitchFamily="34" charset="0"/>
                <a:ea typeface="MS PGothic" pitchFamily="34" charset="-128"/>
              </a:defRPr>
            </a:lvl2pPr>
            <a:lvl3pPr marL="1143000" indent="-228600" defTabSz="966788" eaLnBrk="0" hangingPunct="0">
              <a:defRPr>
                <a:solidFill>
                  <a:schemeClr val="tx1"/>
                </a:solidFill>
                <a:latin typeface="Tahoma" pitchFamily="34" charset="0"/>
                <a:ea typeface="MS PGothic" pitchFamily="34" charset="-128"/>
              </a:defRPr>
            </a:lvl3pPr>
            <a:lvl4pPr marL="1600200" indent="-228600" defTabSz="966788" eaLnBrk="0" hangingPunct="0">
              <a:defRPr>
                <a:solidFill>
                  <a:schemeClr val="tx1"/>
                </a:solidFill>
                <a:latin typeface="Tahoma" pitchFamily="34" charset="0"/>
                <a:ea typeface="MS PGothic" pitchFamily="34" charset="-128"/>
              </a:defRPr>
            </a:lvl4pPr>
            <a:lvl5pPr marL="2057400" indent="-228600" defTabSz="966788" eaLnBrk="0" hangingPunct="0">
              <a:defRPr>
                <a:solidFill>
                  <a:schemeClr val="tx1"/>
                </a:solidFill>
                <a:latin typeface="Tahoma" pitchFamily="34" charset="0"/>
                <a:ea typeface="MS PGothic" pitchFamily="34" charset="-128"/>
              </a:defRPr>
            </a:lvl5pPr>
            <a:lvl6pPr marL="2514600" indent="-228600" defTabSz="966788"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defTabSz="966788"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defTabSz="966788"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defTabSz="966788" eaLnBrk="0" fontAlgn="base" hangingPunct="0">
              <a:spcBef>
                <a:spcPct val="0"/>
              </a:spcBef>
              <a:spcAft>
                <a:spcPct val="0"/>
              </a:spcAft>
              <a:defRPr>
                <a:solidFill>
                  <a:schemeClr val="tx1"/>
                </a:solidFill>
                <a:latin typeface="Tahoma" pitchFamily="34" charset="0"/>
                <a:ea typeface="MS PGothic" pitchFamily="34" charset="-128"/>
              </a:defRPr>
            </a:lvl9pPr>
          </a:lstStyle>
          <a:p>
            <a:pPr algn="r" eaLnBrk="1" hangingPunct="1"/>
            <a:fld id="{6CF71980-1095-40C1-A84D-DB2E391AAB31}" type="datetime1">
              <a:rPr lang="en-US" altLang="en-US" sz="1100">
                <a:latin typeface="Arial" pitchFamily="34" charset="0"/>
              </a:rPr>
              <a:pPr algn="r" eaLnBrk="1" hangingPunct="1"/>
              <a:t>1/26/2014</a:t>
            </a:fld>
            <a:endParaRPr lang="en-US" altLang="en-US" sz="1100" dirty="0">
              <a:latin typeface="Arial" pitchFamily="34" charset="0"/>
            </a:endParaRPr>
          </a:p>
        </p:txBody>
      </p:sp>
      <p:sp>
        <p:nvSpPr>
          <p:cNvPr id="107524" name="Rectangle 7"/>
          <p:cNvSpPr txBox="1">
            <a:spLocks noGrp="1" noChangeArrowheads="1"/>
          </p:cNvSpPr>
          <p:nvPr/>
        </p:nvSpPr>
        <p:spPr bwMode="auto">
          <a:xfrm>
            <a:off x="3884414" y="8684381"/>
            <a:ext cx="2972098" cy="458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9" rIns="91397" bIns="45699" anchor="b"/>
          <a:lstStyle>
            <a:lvl1pPr defTabSz="966788" eaLnBrk="0" hangingPunct="0">
              <a:defRPr>
                <a:solidFill>
                  <a:schemeClr val="tx1"/>
                </a:solidFill>
                <a:latin typeface="Tahoma" pitchFamily="34" charset="0"/>
                <a:ea typeface="MS PGothic" pitchFamily="34" charset="-128"/>
              </a:defRPr>
            </a:lvl1pPr>
            <a:lvl2pPr marL="742950" indent="-285750" defTabSz="966788" eaLnBrk="0" hangingPunct="0">
              <a:defRPr>
                <a:solidFill>
                  <a:schemeClr val="tx1"/>
                </a:solidFill>
                <a:latin typeface="Tahoma" pitchFamily="34" charset="0"/>
                <a:ea typeface="MS PGothic" pitchFamily="34" charset="-128"/>
              </a:defRPr>
            </a:lvl2pPr>
            <a:lvl3pPr marL="1143000" indent="-228600" defTabSz="966788" eaLnBrk="0" hangingPunct="0">
              <a:defRPr>
                <a:solidFill>
                  <a:schemeClr val="tx1"/>
                </a:solidFill>
                <a:latin typeface="Tahoma" pitchFamily="34" charset="0"/>
                <a:ea typeface="MS PGothic" pitchFamily="34" charset="-128"/>
              </a:defRPr>
            </a:lvl3pPr>
            <a:lvl4pPr marL="1600200" indent="-228600" defTabSz="966788" eaLnBrk="0" hangingPunct="0">
              <a:defRPr>
                <a:solidFill>
                  <a:schemeClr val="tx1"/>
                </a:solidFill>
                <a:latin typeface="Tahoma" pitchFamily="34" charset="0"/>
                <a:ea typeface="MS PGothic" pitchFamily="34" charset="-128"/>
              </a:defRPr>
            </a:lvl4pPr>
            <a:lvl5pPr marL="2057400" indent="-228600" defTabSz="966788" eaLnBrk="0" hangingPunct="0">
              <a:defRPr>
                <a:solidFill>
                  <a:schemeClr val="tx1"/>
                </a:solidFill>
                <a:latin typeface="Tahoma" pitchFamily="34" charset="0"/>
                <a:ea typeface="MS PGothic" pitchFamily="34" charset="-128"/>
              </a:defRPr>
            </a:lvl5pPr>
            <a:lvl6pPr marL="2514600" indent="-228600" defTabSz="966788"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defTabSz="966788"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defTabSz="966788"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defTabSz="966788" eaLnBrk="0" fontAlgn="base" hangingPunct="0">
              <a:spcBef>
                <a:spcPct val="0"/>
              </a:spcBef>
              <a:spcAft>
                <a:spcPct val="0"/>
              </a:spcAft>
              <a:defRPr>
                <a:solidFill>
                  <a:schemeClr val="tx1"/>
                </a:solidFill>
                <a:latin typeface="Tahoma" pitchFamily="34" charset="0"/>
                <a:ea typeface="MS PGothic" pitchFamily="34" charset="-128"/>
              </a:defRPr>
            </a:lvl9pPr>
          </a:lstStyle>
          <a:p>
            <a:pPr algn="r" eaLnBrk="1" hangingPunct="1"/>
            <a:fld id="{2D75D78F-D6AF-4393-917D-FE25DEEDCBE2}" type="slidenum">
              <a:rPr lang="en-US" altLang="en-US" sz="1100">
                <a:latin typeface="Arial" pitchFamily="34" charset="0"/>
              </a:rPr>
              <a:pPr algn="r" eaLnBrk="1" hangingPunct="1"/>
              <a:t>33</a:t>
            </a:fld>
            <a:endParaRPr lang="en-US" altLang="en-US" sz="1100" dirty="0">
              <a:latin typeface="Arial" pitchFamily="34" charset="0"/>
            </a:endParaRPr>
          </a:p>
        </p:txBody>
      </p:sp>
      <p:sp>
        <p:nvSpPr>
          <p:cNvPr id="107525" name="Rectangle 2"/>
          <p:cNvSpPr>
            <a:spLocks noGrp="1" noRot="1" noChangeAspect="1" noChangeArrowheads="1" noTextEdit="1"/>
          </p:cNvSpPr>
          <p:nvPr>
            <p:ph type="sldImg"/>
          </p:nvPr>
        </p:nvSpPr>
        <p:spPr>
          <a:ln/>
        </p:spPr>
      </p:sp>
      <p:sp>
        <p:nvSpPr>
          <p:cNvPr id="1075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1208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3FAB5EC6-4270-4213-AF25-C5F8F3C947E0}" type="datetime1">
              <a:rPr lang="en-US" altLang="en-US">
                <a:latin typeface="Arial" pitchFamily="34" charset="0"/>
              </a:rPr>
              <a:pPr eaLnBrk="1" hangingPunct="1"/>
              <a:t>1/26/2014</a:t>
            </a:fld>
            <a:endParaRPr lang="en-US" altLang="en-US" dirty="0">
              <a:latin typeface="Arial" pitchFamily="34" charset="0"/>
            </a:endParaRPr>
          </a:p>
        </p:txBody>
      </p:sp>
      <p:sp>
        <p:nvSpPr>
          <p:cNvPr id="1208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4F247314-5825-4119-86E5-433E5E5A14ED}" type="slidenum">
              <a:rPr lang="en-US" altLang="en-US">
                <a:latin typeface="Arial" pitchFamily="34" charset="0"/>
              </a:rPr>
              <a:pPr eaLnBrk="1" hangingPunct="1"/>
              <a:t>39</a:t>
            </a:fld>
            <a:endParaRPr lang="en-US" altLang="en-US" dirty="0">
              <a:latin typeface="Arial" pitchFamily="34" charset="0"/>
            </a:endParaRPr>
          </a:p>
        </p:txBody>
      </p:sp>
      <p:sp>
        <p:nvSpPr>
          <p:cNvPr id="120837" name="Rectangle 2"/>
          <p:cNvSpPr>
            <a:spLocks noGrp="1" noRot="1" noChangeAspect="1" noChangeArrowheads="1" noTextEdit="1"/>
          </p:cNvSpPr>
          <p:nvPr>
            <p:ph type="sldImg"/>
          </p:nvPr>
        </p:nvSpPr>
        <p:spPr>
          <a:ln/>
        </p:spPr>
      </p:sp>
      <p:sp>
        <p:nvSpPr>
          <p:cNvPr id="1208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defRPr/>
            </a:pPr>
            <a:fld id="{1601F9F8-C64B-4780-A3CC-DB3A2D345593}" type="slidenum">
              <a:rPr lang="en-US" sz="1200" smtClean="0"/>
              <a:pPr eaLnBrk="1" hangingPunct="1">
                <a:defRPr/>
              </a:pPr>
              <a:t>15</a:t>
            </a:fld>
            <a:endParaRPr lang="en-US" sz="1200"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defRPr/>
            </a:pPr>
            <a:fld id="{A08AF9DF-F96D-4B80-B335-1C156EEB6F1B}" type="slidenum">
              <a:rPr lang="en-US" sz="1200" smtClean="0"/>
              <a:pPr eaLnBrk="1" hangingPunct="1">
                <a:defRPr/>
              </a:pPr>
              <a:t>16</a:t>
            </a:fld>
            <a:endParaRPr lang="en-US" sz="1200" dirty="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145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7C3144B2-0DF5-4449-B893-0FB2D4D1EC61}" type="datetime1">
              <a:rPr lang="en-US" altLang="en-US">
                <a:latin typeface="Arial" pitchFamily="34" charset="0"/>
              </a:rPr>
              <a:pPr eaLnBrk="1" hangingPunct="1"/>
              <a:t>1/26/2014</a:t>
            </a:fld>
            <a:endParaRPr lang="en-US" altLang="en-US" dirty="0">
              <a:latin typeface="Arial" pitchFamily="34" charset="0"/>
            </a:endParaRPr>
          </a:p>
        </p:txBody>
      </p:sp>
      <p:sp>
        <p:nvSpPr>
          <p:cNvPr id="1454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09F57A8B-B663-4F19-BBC3-B83B141F6F49}" type="slidenum">
              <a:rPr lang="en-US" altLang="en-US">
                <a:latin typeface="Arial" pitchFamily="34" charset="0"/>
              </a:rPr>
              <a:pPr eaLnBrk="1" hangingPunct="1"/>
              <a:t>18</a:t>
            </a:fld>
            <a:endParaRPr lang="en-US" altLang="en-US" dirty="0">
              <a:latin typeface="Arial" pitchFamily="34" charset="0"/>
            </a:endParaRPr>
          </a:p>
        </p:txBody>
      </p:sp>
      <p:sp>
        <p:nvSpPr>
          <p:cNvPr id="145413" name="Rectangle 2"/>
          <p:cNvSpPr>
            <a:spLocks noGrp="1" noRot="1" noChangeAspect="1" noChangeArrowheads="1" noTextEdit="1"/>
          </p:cNvSpPr>
          <p:nvPr>
            <p:ph type="sldImg"/>
          </p:nvPr>
        </p:nvSpPr>
        <p:spPr>
          <a:ln/>
        </p:spPr>
      </p:sp>
      <p:sp>
        <p:nvSpPr>
          <p:cNvPr id="1454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145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7C3144B2-0DF5-4449-B893-0FB2D4D1EC61}" type="datetime1">
              <a:rPr lang="en-US" altLang="en-US">
                <a:latin typeface="Arial" pitchFamily="34" charset="0"/>
              </a:rPr>
              <a:pPr eaLnBrk="1" hangingPunct="1"/>
              <a:t>1/26/2014</a:t>
            </a:fld>
            <a:endParaRPr lang="en-US" altLang="en-US" dirty="0">
              <a:latin typeface="Arial" pitchFamily="34" charset="0"/>
            </a:endParaRPr>
          </a:p>
        </p:txBody>
      </p:sp>
      <p:sp>
        <p:nvSpPr>
          <p:cNvPr id="1454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09F57A8B-B663-4F19-BBC3-B83B141F6F49}" type="slidenum">
              <a:rPr lang="en-US" altLang="en-US">
                <a:latin typeface="Arial" pitchFamily="34" charset="0"/>
              </a:rPr>
              <a:pPr eaLnBrk="1" hangingPunct="1"/>
              <a:t>19</a:t>
            </a:fld>
            <a:endParaRPr lang="en-US" altLang="en-US" dirty="0">
              <a:latin typeface="Arial" pitchFamily="34" charset="0"/>
            </a:endParaRPr>
          </a:p>
        </p:txBody>
      </p:sp>
      <p:sp>
        <p:nvSpPr>
          <p:cNvPr id="145413" name="Rectangle 2"/>
          <p:cNvSpPr>
            <a:spLocks noGrp="1" noRot="1" noChangeAspect="1" noChangeArrowheads="1" noTextEdit="1"/>
          </p:cNvSpPr>
          <p:nvPr>
            <p:ph type="sldImg"/>
          </p:nvPr>
        </p:nvSpPr>
        <p:spPr>
          <a:ln/>
        </p:spPr>
      </p:sp>
      <p:sp>
        <p:nvSpPr>
          <p:cNvPr id="1454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52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2676C643-2982-4DB9-9FF5-A9AA10881F9F}" type="datetime1">
              <a:rPr lang="en-US" altLang="en-US">
                <a:latin typeface="Arial" pitchFamily="34" charset="0"/>
              </a:rPr>
              <a:pPr eaLnBrk="1" hangingPunct="1"/>
              <a:t>1/26/2014</a:t>
            </a:fld>
            <a:endParaRPr lang="en-US" altLang="en-US" dirty="0">
              <a:latin typeface="Arial" pitchFamily="34" charset="0"/>
            </a:endParaRPr>
          </a:p>
        </p:txBody>
      </p:sp>
      <p:sp>
        <p:nvSpPr>
          <p:cNvPr id="952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FEB5DA66-E4DC-4E17-BE64-E6D641445FE5}" type="slidenum">
              <a:rPr lang="en-US" altLang="en-US">
                <a:latin typeface="Arial" pitchFamily="34" charset="0"/>
              </a:rPr>
              <a:pPr eaLnBrk="1" hangingPunct="1"/>
              <a:t>28</a:t>
            </a:fld>
            <a:endParaRPr lang="en-US" altLang="en-US" dirty="0">
              <a:latin typeface="Arial" pitchFamily="34" charset="0"/>
            </a:endParaRPr>
          </a:p>
        </p:txBody>
      </p:sp>
      <p:sp>
        <p:nvSpPr>
          <p:cNvPr id="95237" name="Rectangle 2"/>
          <p:cNvSpPr>
            <a:spLocks noGrp="1" noRot="1" noChangeAspect="1" noChangeArrowheads="1" noTextEdit="1"/>
          </p:cNvSpPr>
          <p:nvPr>
            <p:ph type="sldImg"/>
          </p:nvPr>
        </p:nvSpPr>
        <p:spPr>
          <a:ln/>
        </p:spPr>
      </p:sp>
      <p:sp>
        <p:nvSpPr>
          <p:cNvPr id="952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62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F453988F-A5D3-48FF-9CC7-9F43FE8C1E78}" type="datetime1">
              <a:rPr lang="en-US" altLang="en-US">
                <a:latin typeface="Arial" pitchFamily="34" charset="0"/>
              </a:rPr>
              <a:pPr eaLnBrk="1" hangingPunct="1"/>
              <a:t>1/26/2014</a:t>
            </a:fld>
            <a:endParaRPr lang="en-US" altLang="en-US" dirty="0">
              <a:latin typeface="Arial" pitchFamily="34" charset="0"/>
            </a:endParaRPr>
          </a:p>
        </p:txBody>
      </p:sp>
      <p:sp>
        <p:nvSpPr>
          <p:cNvPr id="9626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0341F49D-9632-4C09-97F9-C0FDC8C2E678}" type="slidenum">
              <a:rPr lang="en-US" altLang="en-US">
                <a:latin typeface="Arial" pitchFamily="34" charset="0"/>
              </a:rPr>
              <a:pPr eaLnBrk="1" hangingPunct="1"/>
              <a:t>29</a:t>
            </a:fld>
            <a:endParaRPr lang="en-US" altLang="en-US" dirty="0">
              <a:latin typeface="Arial" pitchFamily="34" charset="0"/>
            </a:endParaRPr>
          </a:p>
        </p:txBody>
      </p:sp>
      <p:sp>
        <p:nvSpPr>
          <p:cNvPr id="96261" name="Rectangle 2"/>
          <p:cNvSpPr>
            <a:spLocks noGrp="1" noRot="1" noChangeAspect="1" noChangeArrowheads="1" noTextEdit="1"/>
          </p:cNvSpPr>
          <p:nvPr>
            <p:ph type="sldImg"/>
          </p:nvPr>
        </p:nvSpPr>
        <p:spPr>
          <a:ln/>
        </p:spPr>
      </p:sp>
      <p:sp>
        <p:nvSpPr>
          <p:cNvPr id="962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21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69B9412E-F63F-4D74-8508-AFB7BD80D79D}" type="datetime1">
              <a:rPr lang="en-US" altLang="en-US">
                <a:latin typeface="Arial" pitchFamily="34" charset="0"/>
              </a:rPr>
              <a:pPr eaLnBrk="1" hangingPunct="1"/>
              <a:t>1/26/2014</a:t>
            </a:fld>
            <a:endParaRPr lang="en-US" altLang="en-US" dirty="0">
              <a:latin typeface="Arial" pitchFamily="34" charset="0"/>
            </a:endParaRPr>
          </a:p>
        </p:txBody>
      </p:sp>
      <p:sp>
        <p:nvSpPr>
          <p:cNvPr id="921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81D4831F-693D-4CEB-8E35-804174995E86}" type="slidenum">
              <a:rPr lang="en-US" altLang="en-US">
                <a:latin typeface="Arial" pitchFamily="34" charset="0"/>
              </a:rPr>
              <a:pPr eaLnBrk="1" hangingPunct="1"/>
              <a:t>30</a:t>
            </a:fld>
            <a:endParaRPr lang="en-US" altLang="en-US" dirty="0">
              <a:latin typeface="Arial" pitchFamily="34" charset="0"/>
            </a:endParaRPr>
          </a:p>
        </p:txBody>
      </p:sp>
      <p:sp>
        <p:nvSpPr>
          <p:cNvPr id="92165" name="Rectangle 2"/>
          <p:cNvSpPr>
            <a:spLocks noGrp="1" noRot="1" noChangeAspect="1" noChangeArrowheads="1" noTextEdit="1"/>
          </p:cNvSpPr>
          <p:nvPr>
            <p:ph type="sldImg"/>
          </p:nvPr>
        </p:nvSpPr>
        <p:spPr>
          <a:ln/>
        </p:spPr>
      </p:sp>
      <p:sp>
        <p:nvSpPr>
          <p:cNvPr id="921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smtClean="0">
                <a:latin typeface="Arial" pitchFamily="34" charset="0"/>
              </a:rPr>
              <a:t>Basic Facts Overview Presentation</a:t>
            </a:r>
          </a:p>
        </p:txBody>
      </p:sp>
      <p:sp>
        <p:nvSpPr>
          <p:cNvPr id="921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69B9412E-F63F-4D74-8508-AFB7BD80D79D}" type="datetime1">
              <a:rPr lang="en-US" altLang="en-US">
                <a:latin typeface="Arial" pitchFamily="34" charset="0"/>
              </a:rPr>
              <a:pPr eaLnBrk="1" hangingPunct="1"/>
              <a:t>1/26/2014</a:t>
            </a:fld>
            <a:endParaRPr lang="en-US" altLang="en-US" dirty="0">
              <a:latin typeface="Arial" pitchFamily="34" charset="0"/>
            </a:endParaRPr>
          </a:p>
        </p:txBody>
      </p:sp>
      <p:sp>
        <p:nvSpPr>
          <p:cNvPr id="921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Tahoma" pitchFamily="34" charset="0"/>
                <a:ea typeface="MS PGothic" pitchFamily="34" charset="-128"/>
              </a:defRPr>
            </a:lvl1pPr>
            <a:lvl2pPr marL="702756" indent="-270291" defTabSz="914485" eaLnBrk="0" hangingPunct="0">
              <a:defRPr>
                <a:solidFill>
                  <a:schemeClr val="tx1"/>
                </a:solidFill>
                <a:latin typeface="Tahoma" pitchFamily="34" charset="0"/>
                <a:ea typeface="MS PGothic" pitchFamily="34" charset="-128"/>
              </a:defRPr>
            </a:lvl2pPr>
            <a:lvl3pPr marL="1081164" indent="-216233" defTabSz="914485" eaLnBrk="0" hangingPunct="0">
              <a:defRPr>
                <a:solidFill>
                  <a:schemeClr val="tx1"/>
                </a:solidFill>
                <a:latin typeface="Tahoma" pitchFamily="34" charset="0"/>
                <a:ea typeface="MS PGothic" pitchFamily="34" charset="-128"/>
              </a:defRPr>
            </a:lvl3pPr>
            <a:lvl4pPr marL="1513629" indent="-216233" defTabSz="914485" eaLnBrk="0" hangingPunct="0">
              <a:defRPr>
                <a:solidFill>
                  <a:schemeClr val="tx1"/>
                </a:solidFill>
                <a:latin typeface="Tahoma" pitchFamily="34" charset="0"/>
                <a:ea typeface="MS PGothic" pitchFamily="34" charset="-128"/>
              </a:defRPr>
            </a:lvl4pPr>
            <a:lvl5pPr marL="1946095" indent="-216233" defTabSz="914485" eaLnBrk="0" hangingPunct="0">
              <a:defRPr>
                <a:solidFill>
                  <a:schemeClr val="tx1"/>
                </a:solidFill>
                <a:latin typeface="Tahoma" pitchFamily="34" charset="0"/>
                <a:ea typeface="MS PGothic" pitchFamily="34" charset="-128"/>
              </a:defRPr>
            </a:lvl5pPr>
            <a:lvl6pPr marL="2378560" indent="-216233" defTabSz="914485" eaLnBrk="0" fontAlgn="base" hangingPunct="0">
              <a:spcBef>
                <a:spcPct val="0"/>
              </a:spcBef>
              <a:spcAft>
                <a:spcPct val="0"/>
              </a:spcAft>
              <a:defRPr>
                <a:solidFill>
                  <a:schemeClr val="tx1"/>
                </a:solidFill>
                <a:latin typeface="Tahoma" pitchFamily="34" charset="0"/>
                <a:ea typeface="MS PGothic" pitchFamily="34" charset="-128"/>
              </a:defRPr>
            </a:lvl6pPr>
            <a:lvl7pPr marL="2811026" indent="-216233" defTabSz="914485" eaLnBrk="0" fontAlgn="base" hangingPunct="0">
              <a:spcBef>
                <a:spcPct val="0"/>
              </a:spcBef>
              <a:spcAft>
                <a:spcPct val="0"/>
              </a:spcAft>
              <a:defRPr>
                <a:solidFill>
                  <a:schemeClr val="tx1"/>
                </a:solidFill>
                <a:latin typeface="Tahoma" pitchFamily="34" charset="0"/>
                <a:ea typeface="MS PGothic" pitchFamily="34" charset="-128"/>
              </a:defRPr>
            </a:lvl7pPr>
            <a:lvl8pPr marL="3243491" indent="-216233" defTabSz="914485" eaLnBrk="0" fontAlgn="base" hangingPunct="0">
              <a:spcBef>
                <a:spcPct val="0"/>
              </a:spcBef>
              <a:spcAft>
                <a:spcPct val="0"/>
              </a:spcAft>
              <a:defRPr>
                <a:solidFill>
                  <a:schemeClr val="tx1"/>
                </a:solidFill>
                <a:latin typeface="Tahoma" pitchFamily="34" charset="0"/>
                <a:ea typeface="MS PGothic" pitchFamily="34" charset="-128"/>
              </a:defRPr>
            </a:lvl8pPr>
            <a:lvl9pPr marL="3675957" indent="-216233" defTabSz="914485"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fld id="{81D4831F-693D-4CEB-8E35-804174995E86}" type="slidenum">
              <a:rPr lang="en-US" altLang="en-US">
                <a:latin typeface="Arial" pitchFamily="34" charset="0"/>
              </a:rPr>
              <a:pPr eaLnBrk="1" hangingPunct="1"/>
              <a:t>31</a:t>
            </a:fld>
            <a:endParaRPr lang="en-US" altLang="en-US" dirty="0">
              <a:latin typeface="Arial" pitchFamily="34" charset="0"/>
            </a:endParaRPr>
          </a:p>
        </p:txBody>
      </p:sp>
      <p:sp>
        <p:nvSpPr>
          <p:cNvPr id="92165" name="Rectangle 2"/>
          <p:cNvSpPr>
            <a:spLocks noGrp="1" noRot="1" noChangeAspect="1" noChangeArrowheads="1" noTextEdit="1"/>
          </p:cNvSpPr>
          <p:nvPr>
            <p:ph type="sldImg"/>
          </p:nvPr>
        </p:nvSpPr>
        <p:spPr>
          <a:ln/>
        </p:spPr>
      </p:sp>
      <p:sp>
        <p:nvSpPr>
          <p:cNvPr id="9216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63B9271-5083-4AD5-9513-4958BD1BB500}" type="datetime1">
              <a:rPr lang="en-US" smtClean="0"/>
              <a:pPr/>
              <a:t>1/26/2014</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59CCE-8767-4285-A701-2D70FE7756A4}" type="datetime1">
              <a:rPr lang="en-US" smtClean="0"/>
              <a:pPr/>
              <a:t>1/26/2014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788E69-D95A-4BC0-8652-48410F9792A1}" type="datetime1">
              <a:rPr lang="en-US" smtClean="0"/>
              <a:pPr/>
              <a:t>1/26/2014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fld id="{B01B0112-F07D-43F6-A92A-5F3BAB8176A5}" type="datetime1">
              <a:rPr lang="en-US" smtClean="0"/>
              <a:pPr>
                <a:defRPr/>
              </a:pPr>
              <a:t>1/26/2014</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Footer Text</a:t>
            </a:r>
            <a:endParaRPr lang="en-US" dirty="0"/>
          </a:p>
        </p:txBody>
      </p:sp>
      <p:sp>
        <p:nvSpPr>
          <p:cNvPr id="7" name="Rectangle 6"/>
          <p:cNvSpPr>
            <a:spLocks noGrp="1" noChangeArrowheads="1"/>
          </p:cNvSpPr>
          <p:nvPr>
            <p:ph type="sldNum" sz="quarter" idx="12"/>
          </p:nvPr>
        </p:nvSpPr>
        <p:spPr/>
        <p:txBody>
          <a:bodyPr/>
          <a:lstStyle>
            <a:lvl1pPr>
              <a:defRPr smtClean="0"/>
            </a:lvl1pPr>
          </a:lstStyle>
          <a:p>
            <a:pPr>
              <a:defRPr/>
            </a:pPr>
            <a:fld id="{25695ED5-1524-4FAF-BD9C-CF5D7B50CAE6}" type="slidenum">
              <a:rPr lang="en-US"/>
              <a:pPr>
                <a:defRPr/>
              </a:pPr>
              <a:t>‹#›</a:t>
            </a:fld>
            <a:endParaRPr lang="en-US" dirty="0"/>
          </a:p>
        </p:txBody>
      </p:sp>
    </p:spTree>
    <p:extLst>
      <p:ext uri="{BB962C8B-B14F-4D97-AF65-F5344CB8AC3E}">
        <p14:creationId xmlns:p14="http://schemas.microsoft.com/office/powerpoint/2010/main" val="677744036"/>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0C5CB86-86F6-48E6-AE78-AB009B684ABA}" type="datetime1">
              <a:rPr lang="en-US" smtClean="0"/>
              <a:pPr/>
              <a:t>1/26/2014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CB2585-94D8-466C-96C1-B1A4E32668FE}" type="datetime1">
              <a:rPr lang="en-US" smtClean="0"/>
              <a:pPr/>
              <a:t>1/26/2014</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DD4B211-8B26-4659-8A6A-564CE6C12EAA}" type="datetime1">
              <a:rPr lang="en-US" smtClean="0"/>
              <a:pPr/>
              <a:t>1/26/2014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7267BA9-3A38-4E31-AD06-2B2D3877C322}" type="datetime1">
              <a:rPr lang="en-US" smtClean="0"/>
              <a:pPr/>
              <a:t>1/26/2014</a:t>
            </a:fld>
            <a:endParaRPr lang="en-US" dirty="0"/>
          </a:p>
        </p:txBody>
      </p:sp>
      <p:sp>
        <p:nvSpPr>
          <p:cNvPr id="8" name="Footer Placeholder 7"/>
          <p:cNvSpPr>
            <a:spLocks noGrp="1"/>
          </p:cNvSpPr>
          <p:nvPr>
            <p:ph type="ftr" sz="quarter" idx="11"/>
          </p:nvPr>
        </p:nvSpPr>
        <p:spPr/>
        <p:txBody>
          <a:bodyPr/>
          <a:lstStyle/>
          <a:p>
            <a:r>
              <a:rPr lang="en-US" dirty="0" smtClean="0"/>
              <a:t>Footer Text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FE8287F-C195-459C-B687-4A6AAB3ED42C}" type="datetime1">
              <a:rPr lang="en-US" smtClean="0"/>
              <a:pPr/>
              <a:t>1/26/2014</a:t>
            </a:fld>
            <a:endParaRPr lang="en-US" dirty="0"/>
          </a:p>
        </p:txBody>
      </p:sp>
      <p:sp>
        <p:nvSpPr>
          <p:cNvPr id="4" name="Footer Placeholder 3"/>
          <p:cNvSpPr>
            <a:spLocks noGrp="1"/>
          </p:cNvSpPr>
          <p:nvPr>
            <p:ph type="ftr" sz="quarter" idx="11"/>
          </p:nvPr>
        </p:nvSpPr>
        <p:spPr/>
        <p:txBody>
          <a:bodyPr/>
          <a:lstStyle/>
          <a:p>
            <a:r>
              <a:rPr lang="en-US" dirty="0" smtClean="0"/>
              <a:t>Footer Text</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4EEB2-A05B-4B1C-AB91-0E51ED866E76}" type="datetime1">
              <a:rPr lang="en-US" smtClean="0"/>
              <a:pPr/>
              <a:t>1/26/2014</a:t>
            </a:fld>
            <a:endParaRPr lang="en-US" dirty="0"/>
          </a:p>
        </p:txBody>
      </p:sp>
      <p:sp>
        <p:nvSpPr>
          <p:cNvPr id="3" name="Footer Placeholder 2"/>
          <p:cNvSpPr>
            <a:spLocks noGrp="1"/>
          </p:cNvSpPr>
          <p:nvPr>
            <p:ph type="ftr" sz="quarter" idx="11"/>
          </p:nvPr>
        </p:nvSpPr>
        <p:spPr/>
        <p:txBody>
          <a:bodyPr/>
          <a:lstStyle/>
          <a:p>
            <a:r>
              <a:rPr lang="en-US" dirty="0" smtClean="0"/>
              <a:t>Footer Text</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3B1B0E-CD4C-44E9-905A-E5507B20070C}" type="datetime1">
              <a:rPr lang="en-US" smtClean="0"/>
              <a:pPr/>
              <a:t>1/26/2014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CC089-1DC8-487A-B91B-A115A162687B}" type="datetime1">
              <a:rPr lang="en-US" smtClean="0"/>
              <a:pPr/>
              <a:t>1/26/2014</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6D0983C-6DC4-408D-AFD3-F26577E5A7FD}" type="datetime1">
              <a:rPr lang="en-US" smtClean="0"/>
              <a:pPr/>
              <a:t>1/26/2014</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dirty="0"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urc.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4267200"/>
          </a:xfrm>
        </p:spPr>
        <p:txBody>
          <a:bodyPr/>
          <a:lstStyle/>
          <a:p>
            <a:r>
              <a:rPr lang="en-US" dirty="0" smtClean="0"/>
              <a:t>Tiers II and III</a:t>
            </a:r>
            <a:br>
              <a:rPr lang="en-US" dirty="0" smtClean="0"/>
            </a:br>
            <a:r>
              <a:rPr lang="en-US" dirty="0" smtClean="0"/>
              <a:t>The Principal’s Guide</a:t>
            </a:r>
            <a:endParaRPr lang="en-US" dirty="0"/>
          </a:p>
        </p:txBody>
      </p:sp>
      <p:sp>
        <p:nvSpPr>
          <p:cNvPr id="3" name="Subtitle 2"/>
          <p:cNvSpPr>
            <a:spLocks noGrp="1"/>
          </p:cNvSpPr>
          <p:nvPr>
            <p:ph type="subTitle" idx="1"/>
          </p:nvPr>
        </p:nvSpPr>
        <p:spPr>
          <a:xfrm>
            <a:off x="1371600" y="4953000"/>
            <a:ext cx="6400800" cy="1752600"/>
          </a:xfrm>
        </p:spPr>
        <p:txBody>
          <a:bodyPr>
            <a:normAutofit fontScale="92500" lnSpcReduction="20000"/>
          </a:bodyPr>
          <a:lstStyle/>
          <a:p>
            <a:r>
              <a:rPr lang="en-US" dirty="0" smtClean="0"/>
              <a:t>Dr. Kathleen J. Brown</a:t>
            </a:r>
          </a:p>
          <a:p>
            <a:r>
              <a:rPr lang="en-US" dirty="0" smtClean="0"/>
              <a:t>University of Utah Reading Clinic</a:t>
            </a:r>
          </a:p>
          <a:p>
            <a:r>
              <a:rPr lang="en-US" dirty="0" smtClean="0"/>
              <a:t>January 23-24, 2014</a:t>
            </a:r>
          </a:p>
          <a:p>
            <a:r>
              <a:rPr lang="en-US" dirty="0" smtClean="0">
                <a:hlinkClick r:id="rId2"/>
              </a:rPr>
              <a:t>www.uurc.org</a:t>
            </a:r>
            <a:endParaRPr lang="en-US" dirty="0" smtClean="0"/>
          </a:p>
          <a:p>
            <a:r>
              <a:rPr lang="en-US" dirty="0"/>
              <a:t>k</a:t>
            </a:r>
            <a:r>
              <a:rPr lang="en-US" dirty="0" smtClean="0"/>
              <a:t>athleen.brown@utah.edu</a:t>
            </a:r>
            <a:endParaRPr lang="en-US" dirty="0"/>
          </a:p>
        </p:txBody>
      </p:sp>
      <p:sp>
        <p:nvSpPr>
          <p:cNvPr id="5" name="Slide Number Placeholder 4"/>
          <p:cNvSpPr>
            <a:spLocks noGrp="1"/>
          </p:cNvSpPr>
          <p:nvPr>
            <p:ph type="sldNum" sz="quarter" idx="11"/>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1631485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52400" y="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endParaRPr lang="en-US" altLang="en-US" dirty="0"/>
          </a:p>
        </p:txBody>
      </p:sp>
      <p:sp>
        <p:nvSpPr>
          <p:cNvPr id="5123" name="Text Box 3"/>
          <p:cNvSpPr txBox="1">
            <a:spLocks noChangeArrowheads="1"/>
          </p:cNvSpPr>
          <p:nvPr/>
        </p:nvSpPr>
        <p:spPr bwMode="auto">
          <a:xfrm>
            <a:off x="935038" y="457200"/>
            <a:ext cx="7467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endParaRPr lang="en-US" altLang="en-US" sz="3200" dirty="0"/>
          </a:p>
          <a:p>
            <a:pPr eaLnBrk="1" hangingPunct="1">
              <a:spcBef>
                <a:spcPct val="50000"/>
              </a:spcBef>
            </a:pPr>
            <a:r>
              <a:rPr lang="en-US" altLang="en-US" sz="3200" dirty="0" smtClean="0"/>
              <a:t>When </a:t>
            </a:r>
            <a:r>
              <a:rPr lang="en-US" altLang="en-US" sz="3200" dirty="0"/>
              <a:t>I walked into the Hall of Mirrors, I saw </a:t>
            </a:r>
            <a:r>
              <a:rPr lang="en-US" altLang="en-US" sz="3200" b="1" dirty="0"/>
              <a:t>phantasmagoria</a:t>
            </a:r>
            <a:r>
              <a:rPr lang="en-US" altLang="en-US" sz="3200" dirty="0"/>
              <a:t> happen with my own body.</a:t>
            </a:r>
          </a:p>
          <a:p>
            <a:pPr eaLnBrk="1" hangingPunct="1">
              <a:spcBef>
                <a:spcPct val="50000"/>
              </a:spcBef>
            </a:pPr>
            <a:r>
              <a:rPr lang="en-US" altLang="en-US" sz="3200" dirty="0" smtClean="0"/>
              <a:t>“</a:t>
            </a:r>
            <a:r>
              <a:rPr lang="en-US" altLang="en-US" sz="3200" dirty="0"/>
              <a:t>Kathleen,” my husband said, “No one would ever accuse you of being </a:t>
            </a:r>
            <a:r>
              <a:rPr lang="en-US" altLang="en-US" sz="3200" b="1" dirty="0"/>
              <a:t>breviloquent</a:t>
            </a:r>
            <a:r>
              <a:rPr lang="en-US" altLang="en-US" sz="3200" dirty="0"/>
              <a:t>!”</a:t>
            </a:r>
            <a:endParaRPr lang="en-US" altLang="en-US" sz="3200" b="1" i="1" u="sng" dirty="0"/>
          </a:p>
          <a:p>
            <a:pPr eaLnBrk="1" hangingPunct="1">
              <a:spcBef>
                <a:spcPct val="50000"/>
              </a:spcBef>
            </a:pPr>
            <a:endParaRPr lang="en-US" altLang="en-US" sz="3200"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10</a:t>
            </a:fld>
            <a:endParaRPr lang="en-US" dirty="0"/>
          </a:p>
        </p:txBody>
      </p:sp>
      <p:sp>
        <p:nvSpPr>
          <p:cNvPr id="4" name="TextBox 3"/>
          <p:cNvSpPr txBox="1"/>
          <p:nvPr/>
        </p:nvSpPr>
        <p:spPr>
          <a:xfrm>
            <a:off x="1562100" y="4648200"/>
            <a:ext cx="5943600" cy="1815882"/>
          </a:xfrm>
          <a:prstGeom prst="rect">
            <a:avLst/>
          </a:prstGeom>
          <a:noFill/>
        </p:spPr>
        <p:txBody>
          <a:bodyPr wrap="square" rtlCol="0">
            <a:spAutoFit/>
          </a:bodyPr>
          <a:lstStyle/>
          <a:p>
            <a:r>
              <a:rPr lang="en-US" sz="2800" i="1" dirty="0" smtClean="0">
                <a:latin typeface="+mj-lt"/>
              </a:rPr>
              <a:t>How did you identify/pronounce this word?</a:t>
            </a:r>
          </a:p>
          <a:p>
            <a:r>
              <a:rPr lang="en-US" sz="2800" i="1" dirty="0" smtClean="0">
                <a:latin typeface="+mj-lt"/>
              </a:rPr>
              <a:t>How did you figure out what it means?</a:t>
            </a:r>
            <a:endParaRPr lang="en-US" sz="2800" i="1" dirty="0">
              <a:latin typeface="+mj-lt"/>
            </a:endParaRPr>
          </a:p>
        </p:txBody>
      </p:sp>
    </p:spTree>
    <p:extLst>
      <p:ext uri="{BB962C8B-B14F-4D97-AF65-F5344CB8AC3E}">
        <p14:creationId xmlns:p14="http://schemas.microsoft.com/office/powerpoint/2010/main" val="2772024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933994" y="762000"/>
            <a:ext cx="7696200" cy="54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r>
              <a:rPr lang="en-US" altLang="en-US" sz="2700" dirty="0">
                <a:solidFill>
                  <a:srgbClr val="0000FF"/>
                </a:solidFill>
              </a:rPr>
              <a:t>black</a:t>
            </a:r>
            <a:r>
              <a:rPr lang="en-US" altLang="en-US" sz="2700" dirty="0"/>
              <a:t>				green			</a:t>
            </a:r>
            <a:r>
              <a:rPr lang="en-US" altLang="en-US" sz="2700" dirty="0">
                <a:solidFill>
                  <a:srgbClr val="33CC33"/>
                </a:solidFill>
              </a:rPr>
              <a:t>black</a:t>
            </a:r>
          </a:p>
          <a:p>
            <a:pPr eaLnBrk="1" hangingPunct="1">
              <a:spcBef>
                <a:spcPct val="50000"/>
              </a:spcBef>
            </a:pPr>
            <a:r>
              <a:rPr lang="en-US" altLang="en-US" sz="2700" dirty="0">
                <a:solidFill>
                  <a:schemeClr val="accent2"/>
                </a:solidFill>
              </a:rPr>
              <a:t>green</a:t>
            </a:r>
            <a:r>
              <a:rPr lang="en-US" altLang="en-US" sz="2700" dirty="0"/>
              <a:t>		 		</a:t>
            </a:r>
            <a:r>
              <a:rPr lang="en-US" altLang="en-US" sz="2700" dirty="0">
                <a:solidFill>
                  <a:srgbClr val="0000FF"/>
                </a:solidFill>
              </a:rPr>
              <a:t>red</a:t>
            </a:r>
            <a:r>
              <a:rPr lang="en-US" altLang="en-US" sz="2700" dirty="0">
                <a:solidFill>
                  <a:schemeClr val="accent2"/>
                </a:solidFill>
              </a:rPr>
              <a:t>			</a:t>
            </a:r>
            <a:r>
              <a:rPr lang="en-US" altLang="en-US" sz="2700" dirty="0">
                <a:solidFill>
                  <a:srgbClr val="0000FF"/>
                </a:solidFill>
              </a:rPr>
              <a:t>green</a:t>
            </a:r>
            <a:r>
              <a:rPr lang="en-US" altLang="en-US" sz="2700" dirty="0"/>
              <a:t>	</a:t>
            </a:r>
          </a:p>
          <a:p>
            <a:pPr eaLnBrk="1" hangingPunct="1">
              <a:spcBef>
                <a:spcPct val="50000"/>
              </a:spcBef>
            </a:pPr>
            <a:r>
              <a:rPr lang="en-US" altLang="en-US" sz="2700" dirty="0">
                <a:solidFill>
                  <a:srgbClr val="33CC33"/>
                </a:solidFill>
              </a:rPr>
              <a:t>black</a:t>
            </a:r>
            <a:r>
              <a:rPr lang="en-US" altLang="en-US" sz="2700" dirty="0"/>
              <a:t>				</a:t>
            </a:r>
            <a:r>
              <a:rPr lang="en-US" altLang="en-US" sz="2700" dirty="0">
                <a:solidFill>
                  <a:srgbClr val="00CC00"/>
                </a:solidFill>
              </a:rPr>
              <a:t>black</a:t>
            </a:r>
            <a:r>
              <a:rPr lang="en-US" altLang="en-US" sz="2700" dirty="0">
                <a:solidFill>
                  <a:srgbClr val="FF0000"/>
                </a:solidFill>
              </a:rPr>
              <a:t>			red</a:t>
            </a:r>
          </a:p>
          <a:p>
            <a:pPr eaLnBrk="1" hangingPunct="1">
              <a:spcBef>
                <a:spcPct val="50000"/>
              </a:spcBef>
            </a:pPr>
            <a:r>
              <a:rPr lang="en-US" altLang="en-US" sz="2700" dirty="0"/>
              <a:t>red				</a:t>
            </a:r>
            <a:r>
              <a:rPr lang="en-US" altLang="en-US" sz="2700" dirty="0">
                <a:solidFill>
                  <a:schemeClr val="accent2"/>
                </a:solidFill>
              </a:rPr>
              <a:t>red			</a:t>
            </a:r>
            <a:r>
              <a:rPr lang="en-US" altLang="en-US" sz="2700" dirty="0"/>
              <a:t>blue</a:t>
            </a:r>
          </a:p>
          <a:p>
            <a:pPr eaLnBrk="1" hangingPunct="1">
              <a:spcBef>
                <a:spcPct val="50000"/>
              </a:spcBef>
            </a:pPr>
            <a:r>
              <a:rPr lang="en-US" altLang="en-US" sz="2700" dirty="0">
                <a:solidFill>
                  <a:srgbClr val="33CC33"/>
                </a:solidFill>
              </a:rPr>
              <a:t>blue</a:t>
            </a:r>
            <a:r>
              <a:rPr lang="en-US" altLang="en-US" sz="2700" dirty="0"/>
              <a:t>				blue</a:t>
            </a:r>
          </a:p>
          <a:p>
            <a:pPr eaLnBrk="1" hangingPunct="1">
              <a:spcBef>
                <a:spcPct val="50000"/>
              </a:spcBef>
            </a:pPr>
            <a:r>
              <a:rPr lang="en-US" altLang="en-US" sz="2700" dirty="0">
                <a:solidFill>
                  <a:srgbClr val="FF0000"/>
                </a:solidFill>
              </a:rPr>
              <a:t>red</a:t>
            </a:r>
            <a:r>
              <a:rPr lang="en-US" altLang="en-US" sz="2700" dirty="0"/>
              <a:t>				</a:t>
            </a:r>
            <a:r>
              <a:rPr lang="en-US" altLang="en-US" sz="2700" dirty="0">
                <a:solidFill>
                  <a:srgbClr val="33CC33"/>
                </a:solidFill>
              </a:rPr>
              <a:t>black</a:t>
            </a:r>
          </a:p>
          <a:p>
            <a:pPr eaLnBrk="1" hangingPunct="1">
              <a:spcBef>
                <a:spcPct val="50000"/>
              </a:spcBef>
            </a:pPr>
            <a:r>
              <a:rPr lang="en-US" altLang="en-US" sz="2700" dirty="0">
                <a:solidFill>
                  <a:srgbClr val="0000FF"/>
                </a:solidFill>
              </a:rPr>
              <a:t>black</a:t>
            </a:r>
            <a:r>
              <a:rPr lang="en-US" altLang="en-US" sz="2700" dirty="0"/>
              <a:t>				</a:t>
            </a:r>
            <a:r>
              <a:rPr lang="en-US" altLang="en-US" sz="2700" dirty="0">
                <a:solidFill>
                  <a:srgbClr val="0000FF"/>
                </a:solidFill>
              </a:rPr>
              <a:t>green</a:t>
            </a:r>
            <a:r>
              <a:rPr lang="en-US" altLang="en-US" sz="2700" dirty="0"/>
              <a:t>	</a:t>
            </a:r>
          </a:p>
          <a:p>
            <a:pPr eaLnBrk="1" hangingPunct="1">
              <a:spcBef>
                <a:spcPct val="50000"/>
              </a:spcBef>
            </a:pPr>
            <a:r>
              <a:rPr lang="en-US" altLang="en-US" sz="2700" dirty="0">
                <a:solidFill>
                  <a:schemeClr val="accent2"/>
                </a:solidFill>
              </a:rPr>
              <a:t>green</a:t>
            </a:r>
            <a:r>
              <a:rPr lang="en-US" altLang="en-US" sz="2700" dirty="0"/>
              <a:t>				blue	</a:t>
            </a:r>
          </a:p>
          <a:p>
            <a:pPr eaLnBrk="1" hangingPunct="1">
              <a:spcBef>
                <a:spcPct val="50000"/>
              </a:spcBef>
            </a:pPr>
            <a:r>
              <a:rPr lang="en-US" altLang="en-US" sz="2700" dirty="0"/>
              <a:t>red				</a:t>
            </a:r>
            <a:r>
              <a:rPr lang="en-US" altLang="en-US" sz="2700" dirty="0">
                <a:solidFill>
                  <a:schemeClr val="accent2"/>
                </a:solidFill>
              </a:rPr>
              <a:t>green</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11</a:t>
            </a:fld>
            <a:endParaRPr lang="en-US" dirty="0"/>
          </a:p>
        </p:txBody>
      </p:sp>
    </p:spTree>
    <p:extLst>
      <p:ext uri="{BB962C8B-B14F-4D97-AF65-F5344CB8AC3E}">
        <p14:creationId xmlns:p14="http://schemas.microsoft.com/office/powerpoint/2010/main" val="627189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4400" dirty="0" smtClean="0">
                <a:latin typeface="Arial" charset="0"/>
              </a:rPr>
              <a:t>Representation in the Mind</a:t>
            </a:r>
            <a:endParaRPr lang="en-US" sz="4800" dirty="0" smtClean="0"/>
          </a:p>
        </p:txBody>
      </p:sp>
      <p:sp>
        <p:nvSpPr>
          <p:cNvPr id="13315" name="Rectangle 3"/>
          <p:cNvSpPr>
            <a:spLocks noGrp="1" noChangeArrowheads="1"/>
          </p:cNvSpPr>
          <p:nvPr>
            <p:ph type="body" idx="1"/>
          </p:nvPr>
        </p:nvSpPr>
        <p:spPr>
          <a:xfrm>
            <a:off x="914400" y="2327275"/>
            <a:ext cx="8229600" cy="4530725"/>
          </a:xfrm>
        </p:spPr>
        <p:txBody>
          <a:bodyPr/>
          <a:lstStyle/>
          <a:p>
            <a:pPr eaLnBrk="1" hangingPunct="1"/>
            <a:r>
              <a:rPr lang="en-US" dirty="0" smtClean="0"/>
              <a:t>Phonological rep 	= 	sound</a:t>
            </a:r>
          </a:p>
          <a:p>
            <a:pPr eaLnBrk="1" hangingPunct="1"/>
            <a:r>
              <a:rPr lang="en-US" dirty="0" smtClean="0"/>
              <a:t>Semantic rep 		= 	meaning</a:t>
            </a:r>
          </a:p>
          <a:p>
            <a:pPr eaLnBrk="1" hangingPunct="1"/>
            <a:endParaRPr lang="en-US" dirty="0" smtClean="0"/>
          </a:p>
          <a:p>
            <a:pPr eaLnBrk="1" hangingPunct="1"/>
            <a:r>
              <a:rPr lang="en-US" dirty="0" smtClean="0"/>
              <a:t>Orthographic rep 	= 	spelling</a:t>
            </a:r>
          </a:p>
          <a:p>
            <a:pPr eaLnBrk="1" hangingPunct="1"/>
            <a:endParaRPr lang="en-US" dirty="0" smtClean="0"/>
          </a:p>
          <a:p>
            <a:pPr eaLnBrk="1" hangingPunct="1"/>
            <a:r>
              <a:rPr lang="en-US" dirty="0" smtClean="0"/>
              <a:t>all 3 working in parallel </a:t>
            </a:r>
            <a:r>
              <a:rPr lang="en-US" dirty="0" smtClean="0">
                <a:sym typeface="Wingdings" pitchFamily="2" charset="2"/>
              </a:rPr>
              <a:t> automatic </a:t>
            </a:r>
            <a:r>
              <a:rPr lang="en-US" dirty="0" smtClean="0"/>
              <a:t>word recognition</a:t>
            </a:r>
          </a:p>
        </p:txBody>
      </p:sp>
      <p:sp>
        <p:nvSpPr>
          <p:cNvPr id="13316" name="Text Box 5"/>
          <p:cNvSpPr txBox="1">
            <a:spLocks noChangeArrowheads="1"/>
          </p:cNvSpPr>
          <p:nvPr/>
        </p:nvSpPr>
        <p:spPr bwMode="auto">
          <a:xfrm>
            <a:off x="4648200" y="5762625"/>
            <a:ext cx="228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r>
              <a:rPr lang="en-US" dirty="0"/>
              <a:t>bat</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12</a:t>
            </a:fld>
            <a:endParaRPr lang="en-US" dirty="0"/>
          </a:p>
        </p:txBody>
      </p:sp>
    </p:spTree>
    <p:extLst>
      <p:ext uri="{BB962C8B-B14F-4D97-AF65-F5344CB8AC3E}">
        <p14:creationId xmlns:p14="http://schemas.microsoft.com/office/powerpoint/2010/main" val="3834864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1331" y="304800"/>
            <a:ext cx="8839200" cy="1143000"/>
          </a:xfrm>
        </p:spPr>
        <p:txBody>
          <a:bodyPr/>
          <a:lstStyle/>
          <a:p>
            <a:pPr eaLnBrk="1" hangingPunct="1"/>
            <a:r>
              <a:rPr lang="en-US" altLang="en-US" sz="4000" b="1" i="1" u="sng" dirty="0" smtClean="0">
                <a:latin typeface="Arial" charset="0"/>
              </a:rPr>
              <a:t>Expert</a:t>
            </a:r>
            <a:r>
              <a:rPr lang="en-US" altLang="en-US" sz="4000" dirty="0" smtClean="0">
                <a:latin typeface="Arial" charset="0"/>
              </a:rPr>
              <a:t> Reading=Word Rec X Comp</a:t>
            </a:r>
          </a:p>
        </p:txBody>
      </p:sp>
      <p:sp>
        <p:nvSpPr>
          <p:cNvPr id="7171" name="Rectangle 3"/>
          <p:cNvSpPr>
            <a:spLocks noGrp="1" noChangeArrowheads="1"/>
          </p:cNvSpPr>
          <p:nvPr>
            <p:ph type="body" sz="half" idx="4294967295"/>
          </p:nvPr>
        </p:nvSpPr>
        <p:spPr>
          <a:xfrm>
            <a:off x="609600" y="2286000"/>
            <a:ext cx="3429000" cy="2743200"/>
          </a:xfrm>
          <a:prstGeom prst="rect">
            <a:avLst/>
          </a:prstGeom>
        </p:spPr>
        <p:txBody>
          <a:bodyPr/>
          <a:lstStyle/>
          <a:p>
            <a:pPr eaLnBrk="1" hangingPunct="1"/>
            <a:r>
              <a:rPr lang="en-US" altLang="en-US" sz="2400" u="sng" dirty="0" smtClean="0"/>
              <a:t>Word Recognition is </a:t>
            </a:r>
            <a:r>
              <a:rPr lang="en-US" altLang="en-US" sz="2400" b="1" u="sng" dirty="0" smtClean="0"/>
              <a:t>Automatic</a:t>
            </a:r>
            <a:endParaRPr lang="en-US" altLang="en-US" sz="2400" u="sng" dirty="0" smtClean="0"/>
          </a:p>
          <a:p>
            <a:pPr eaLnBrk="1" hangingPunct="1"/>
            <a:endParaRPr lang="en-US" altLang="en-US" sz="2400" u="sng" dirty="0" smtClean="0"/>
          </a:p>
          <a:p>
            <a:pPr lvl="1" eaLnBrk="1" hangingPunct="1"/>
            <a:r>
              <a:rPr lang="en-US" altLang="en-US" sz="2200" dirty="0" smtClean="0"/>
              <a:t>accurate</a:t>
            </a:r>
          </a:p>
          <a:p>
            <a:pPr lvl="1" eaLnBrk="1" hangingPunct="1"/>
            <a:r>
              <a:rPr lang="en-US" altLang="en-US" sz="2200" dirty="0" smtClean="0"/>
              <a:t>fast</a:t>
            </a:r>
          </a:p>
          <a:p>
            <a:pPr lvl="1" eaLnBrk="1" hangingPunct="1"/>
            <a:r>
              <a:rPr lang="en-US" altLang="en-US" sz="2200" dirty="0" smtClean="0"/>
              <a:t>effortless</a:t>
            </a:r>
          </a:p>
        </p:txBody>
      </p:sp>
      <p:sp>
        <p:nvSpPr>
          <p:cNvPr id="7172" name="Rectangle 4"/>
          <p:cNvSpPr>
            <a:spLocks noGrp="1" noChangeArrowheads="1"/>
          </p:cNvSpPr>
          <p:nvPr>
            <p:ph type="body" sz="half" idx="2"/>
          </p:nvPr>
        </p:nvSpPr>
        <p:spPr>
          <a:xfrm>
            <a:off x="4495800" y="1752600"/>
            <a:ext cx="4267200" cy="4114800"/>
          </a:xfrm>
        </p:spPr>
        <p:txBody>
          <a:bodyPr/>
          <a:lstStyle/>
          <a:p>
            <a:pPr eaLnBrk="1" hangingPunct="1"/>
            <a:r>
              <a:rPr lang="en-US" altLang="en-US" sz="2400" u="sng" dirty="0" smtClean="0"/>
              <a:t>Comprehension is both </a:t>
            </a:r>
            <a:r>
              <a:rPr lang="en-US" altLang="en-US" sz="2400" b="1" u="sng" dirty="0" smtClean="0"/>
              <a:t>Automatic</a:t>
            </a:r>
            <a:r>
              <a:rPr lang="en-US" altLang="en-US" sz="2400" u="sng" dirty="0" smtClean="0"/>
              <a:t> &amp; </a:t>
            </a:r>
            <a:r>
              <a:rPr lang="en-US" altLang="en-US" sz="2400" b="1" u="sng" dirty="0" smtClean="0"/>
              <a:t>Strategic</a:t>
            </a:r>
          </a:p>
          <a:p>
            <a:pPr eaLnBrk="1" hangingPunct="1"/>
            <a:endParaRPr lang="en-US" altLang="en-US" sz="2400" b="1" u="sng" dirty="0" smtClean="0"/>
          </a:p>
          <a:p>
            <a:pPr lvl="1" eaLnBrk="1" hangingPunct="1"/>
            <a:r>
              <a:rPr lang="en-US" altLang="en-US" sz="2200" dirty="0" smtClean="0"/>
              <a:t>accurate, fast, effortless</a:t>
            </a:r>
          </a:p>
          <a:p>
            <a:pPr lvl="1" eaLnBrk="1" hangingPunct="1"/>
            <a:endParaRPr lang="en-US" altLang="en-US" sz="2200" dirty="0" smtClean="0"/>
          </a:p>
          <a:p>
            <a:pPr lvl="1" eaLnBrk="1" hangingPunct="1"/>
            <a:r>
              <a:rPr lang="en-US" altLang="en-US" sz="2200" dirty="0" smtClean="0"/>
              <a:t>know how to troubleshoot</a:t>
            </a:r>
          </a:p>
          <a:p>
            <a:pPr lvl="1" eaLnBrk="1" hangingPunct="1"/>
            <a:r>
              <a:rPr lang="en-US" altLang="en-US" sz="2200" dirty="0" smtClean="0"/>
              <a:t>flexible</a:t>
            </a:r>
          </a:p>
          <a:p>
            <a:pPr lvl="1" eaLnBrk="1" hangingPunct="1"/>
            <a:r>
              <a:rPr lang="en-US" altLang="en-US" sz="2200" dirty="0" smtClean="0"/>
              <a:t>persistent</a:t>
            </a:r>
          </a:p>
        </p:txBody>
      </p:sp>
      <p:sp>
        <p:nvSpPr>
          <p:cNvPr id="7173" name="Text Box 5"/>
          <p:cNvSpPr txBox="1">
            <a:spLocks noChangeArrowheads="1"/>
          </p:cNvSpPr>
          <p:nvPr/>
        </p:nvSpPr>
        <p:spPr bwMode="auto">
          <a:xfrm>
            <a:off x="685800" y="58674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a:spcBef>
                <a:spcPct val="50000"/>
              </a:spcBef>
            </a:pPr>
            <a:r>
              <a:rPr lang="en-US" altLang="en-US" sz="1800" b="1" dirty="0"/>
              <a:t>(Adams, 1990; Gough &amp; Tunmer, 1986; Rayner, Foorman, Perfetti, Pesetsky, &amp; Seidenberg, 2001)</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13</a:t>
            </a:fld>
            <a:endParaRPr lang="en-US" dirty="0"/>
          </a:p>
        </p:txBody>
      </p:sp>
    </p:spTree>
    <p:extLst>
      <p:ext uri="{BB962C8B-B14F-4D97-AF65-F5344CB8AC3E}">
        <p14:creationId xmlns:p14="http://schemas.microsoft.com/office/powerpoint/2010/main" val="3104995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522514" y="762000"/>
            <a:ext cx="83820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eaLnBrk="1" hangingPunct="1">
              <a:spcBef>
                <a:spcPct val="50000"/>
              </a:spcBef>
            </a:pPr>
            <a:r>
              <a:rPr lang="en-US" altLang="en-US" sz="3000" dirty="0"/>
              <a:t>He had never seen dogs fight as these wxxxish cxxxxxxxx fxxxxt, and his first exxxxxxxxx txxxxt him an unfxxxxxxxble lxxxxx.  It is true, it was a vixxxxxxx exxxxxxxxx, else he would not have lived to prxxit by it.  Cxxxx was the vxxxxx.  They were camped near the log store, where she, in her friendxx way, made adxxxxxx to a husky dog the size of a full-xxxxx wolf, thxxxx not half so large as xhe.  Thxxx was no wxxxing, only a leap in like a flash, a metxx clip of teeth, a leap out exxxxly swift, and Cxxxx’s face was ripped open from eye to jaw.</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14</a:t>
            </a:fld>
            <a:endParaRPr lang="en-US" dirty="0"/>
          </a:p>
        </p:txBody>
      </p:sp>
    </p:spTree>
    <p:extLst>
      <p:ext uri="{BB962C8B-B14F-4D97-AF65-F5344CB8AC3E}">
        <p14:creationId xmlns:p14="http://schemas.microsoft.com/office/powerpoint/2010/main" val="2863138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1331" y="228600"/>
            <a:ext cx="8839200" cy="1143000"/>
          </a:xfrm>
        </p:spPr>
        <p:txBody>
          <a:bodyPr/>
          <a:lstStyle/>
          <a:p>
            <a:pPr eaLnBrk="1" hangingPunct="1"/>
            <a:r>
              <a:rPr lang="en-US" altLang="en-US" sz="4000" b="1" i="1" u="sng" dirty="0" smtClean="0">
                <a:latin typeface="Arial" charset="0"/>
              </a:rPr>
              <a:t>Novice</a:t>
            </a:r>
            <a:r>
              <a:rPr lang="en-US" altLang="en-US" sz="4000" dirty="0" smtClean="0">
                <a:latin typeface="Arial" charset="0"/>
              </a:rPr>
              <a:t> Reading=Word Rec X Comp</a:t>
            </a:r>
          </a:p>
        </p:txBody>
      </p:sp>
      <p:sp>
        <p:nvSpPr>
          <p:cNvPr id="9219" name="Rectangle 3"/>
          <p:cNvSpPr>
            <a:spLocks noGrp="1" noChangeArrowheads="1"/>
          </p:cNvSpPr>
          <p:nvPr>
            <p:ph type="body" sz="half" idx="4294967295"/>
          </p:nvPr>
        </p:nvSpPr>
        <p:spPr>
          <a:xfrm>
            <a:off x="609600" y="2209800"/>
            <a:ext cx="3810000" cy="2743200"/>
          </a:xfrm>
          <a:prstGeom prst="rect">
            <a:avLst/>
          </a:prstGeom>
        </p:spPr>
        <p:txBody>
          <a:bodyPr/>
          <a:lstStyle/>
          <a:p>
            <a:pPr eaLnBrk="1" hangingPunct="1"/>
            <a:r>
              <a:rPr lang="en-US" altLang="en-US" sz="2400" u="sng" dirty="0" smtClean="0"/>
              <a:t>Word Recognition is Necessarily </a:t>
            </a:r>
            <a:r>
              <a:rPr lang="en-US" altLang="en-US" sz="2400" b="1" u="sng" dirty="0" smtClean="0"/>
              <a:t>Strategic</a:t>
            </a:r>
            <a:endParaRPr lang="en-US" altLang="en-US" sz="2400" u="sng" dirty="0" smtClean="0"/>
          </a:p>
          <a:p>
            <a:pPr eaLnBrk="1" hangingPunct="1"/>
            <a:endParaRPr lang="en-US" altLang="en-US" sz="2400" u="sng" dirty="0" smtClean="0"/>
          </a:p>
          <a:p>
            <a:pPr lvl="1" eaLnBrk="1" hangingPunct="1"/>
            <a:r>
              <a:rPr lang="en-US" altLang="en-US" sz="2200" dirty="0" smtClean="0"/>
              <a:t>often inaccurate</a:t>
            </a:r>
          </a:p>
          <a:p>
            <a:pPr lvl="1" eaLnBrk="1" hangingPunct="1"/>
            <a:r>
              <a:rPr lang="en-US" altLang="en-US" sz="2200" dirty="0" smtClean="0"/>
              <a:t>slow</a:t>
            </a:r>
          </a:p>
          <a:p>
            <a:pPr lvl="1" eaLnBrk="1" hangingPunct="1"/>
            <a:r>
              <a:rPr lang="en-US" altLang="en-US" sz="2200" dirty="0" smtClean="0"/>
              <a:t>effortful</a:t>
            </a:r>
          </a:p>
        </p:txBody>
      </p:sp>
      <p:sp>
        <p:nvSpPr>
          <p:cNvPr id="9220" name="Rectangle 4"/>
          <p:cNvSpPr>
            <a:spLocks noGrp="1" noChangeArrowheads="1"/>
          </p:cNvSpPr>
          <p:nvPr>
            <p:ph type="body" sz="half" idx="2"/>
          </p:nvPr>
        </p:nvSpPr>
        <p:spPr>
          <a:xfrm>
            <a:off x="4495800" y="1752600"/>
            <a:ext cx="4267200" cy="4114800"/>
          </a:xfrm>
        </p:spPr>
        <p:txBody>
          <a:bodyPr/>
          <a:lstStyle/>
          <a:p>
            <a:pPr eaLnBrk="1" hangingPunct="1"/>
            <a:r>
              <a:rPr lang="en-US" altLang="en-US" sz="2400" u="sng" dirty="0" smtClean="0"/>
              <a:t>Comprehension is both </a:t>
            </a:r>
            <a:r>
              <a:rPr lang="en-US" altLang="en-US" sz="2400" b="1" u="sng" dirty="0" smtClean="0"/>
              <a:t>Automatic</a:t>
            </a:r>
            <a:r>
              <a:rPr lang="en-US" altLang="en-US" sz="2400" u="sng" dirty="0" smtClean="0"/>
              <a:t> &amp; </a:t>
            </a:r>
            <a:r>
              <a:rPr lang="en-US" altLang="en-US" sz="2400" b="1" u="sng" dirty="0" smtClean="0"/>
              <a:t>Strategic</a:t>
            </a:r>
          </a:p>
          <a:p>
            <a:pPr eaLnBrk="1" hangingPunct="1"/>
            <a:endParaRPr lang="en-US" altLang="en-US" sz="2400" b="1" u="sng" dirty="0" smtClean="0"/>
          </a:p>
          <a:p>
            <a:pPr lvl="1" eaLnBrk="1" hangingPunct="1"/>
            <a:r>
              <a:rPr lang="en-US" altLang="en-US" sz="2200" dirty="0" smtClean="0"/>
              <a:t>accurate, fast, effortless</a:t>
            </a:r>
          </a:p>
          <a:p>
            <a:pPr lvl="1" eaLnBrk="1" hangingPunct="1"/>
            <a:endParaRPr lang="en-US" altLang="en-US" sz="2200" dirty="0" smtClean="0"/>
          </a:p>
          <a:p>
            <a:pPr lvl="1" eaLnBrk="1" hangingPunct="1"/>
            <a:r>
              <a:rPr lang="en-US" altLang="en-US" sz="2200" dirty="0" smtClean="0"/>
              <a:t>know how to troubleshoot</a:t>
            </a:r>
          </a:p>
          <a:p>
            <a:pPr lvl="1" eaLnBrk="1" hangingPunct="1"/>
            <a:r>
              <a:rPr lang="en-US" altLang="en-US" sz="2200" dirty="0" smtClean="0"/>
              <a:t>flexible</a:t>
            </a:r>
          </a:p>
          <a:p>
            <a:pPr lvl="1" eaLnBrk="1" hangingPunct="1"/>
            <a:r>
              <a:rPr lang="en-US" altLang="en-US" sz="2200" dirty="0" smtClean="0"/>
              <a:t>persistent</a:t>
            </a:r>
          </a:p>
        </p:txBody>
      </p:sp>
      <p:sp>
        <p:nvSpPr>
          <p:cNvPr id="9221" name="Text Box 5"/>
          <p:cNvSpPr txBox="1">
            <a:spLocks noChangeArrowheads="1"/>
          </p:cNvSpPr>
          <p:nvPr/>
        </p:nvSpPr>
        <p:spPr bwMode="auto">
          <a:xfrm>
            <a:off x="685800" y="5867400"/>
            <a:ext cx="807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charset="0"/>
                <a:cs typeface="Arial" charset="0"/>
              </a:defRPr>
            </a:lvl1pPr>
            <a:lvl2pPr marL="742950" indent="-285750" eaLnBrk="0" hangingPunct="0">
              <a:defRPr sz="4000">
                <a:solidFill>
                  <a:schemeClr val="tx1"/>
                </a:solidFill>
                <a:latin typeface="Arial" charset="0"/>
                <a:cs typeface="Arial" charset="0"/>
              </a:defRPr>
            </a:lvl2pPr>
            <a:lvl3pPr marL="1143000" indent="-228600" eaLnBrk="0" hangingPunct="0">
              <a:defRPr sz="4000">
                <a:solidFill>
                  <a:schemeClr val="tx1"/>
                </a:solidFill>
                <a:latin typeface="Arial" charset="0"/>
                <a:cs typeface="Arial" charset="0"/>
              </a:defRPr>
            </a:lvl3pPr>
            <a:lvl4pPr marL="1600200" indent="-228600" eaLnBrk="0" hangingPunct="0">
              <a:defRPr sz="4000">
                <a:solidFill>
                  <a:schemeClr val="tx1"/>
                </a:solidFill>
                <a:latin typeface="Arial" charset="0"/>
                <a:cs typeface="Arial" charset="0"/>
              </a:defRPr>
            </a:lvl4pPr>
            <a:lvl5pPr marL="2057400" indent="-228600" eaLnBrk="0" hangingPunct="0">
              <a:defRPr sz="4000">
                <a:solidFill>
                  <a:schemeClr val="tx1"/>
                </a:solidFill>
                <a:latin typeface="Arial" charset="0"/>
                <a:cs typeface="Arial" charset="0"/>
              </a:defRPr>
            </a:lvl5pPr>
            <a:lvl6pPr marL="2514600" indent="-228600" eaLnBrk="0" fontAlgn="base" hangingPunct="0">
              <a:spcBef>
                <a:spcPct val="0"/>
              </a:spcBef>
              <a:spcAft>
                <a:spcPct val="0"/>
              </a:spcAft>
              <a:defRPr sz="4000">
                <a:solidFill>
                  <a:schemeClr val="tx1"/>
                </a:solidFill>
                <a:latin typeface="Arial" charset="0"/>
                <a:cs typeface="Arial" charset="0"/>
              </a:defRPr>
            </a:lvl6pPr>
            <a:lvl7pPr marL="2971800" indent="-228600" eaLnBrk="0" fontAlgn="base" hangingPunct="0">
              <a:spcBef>
                <a:spcPct val="0"/>
              </a:spcBef>
              <a:spcAft>
                <a:spcPct val="0"/>
              </a:spcAft>
              <a:defRPr sz="4000">
                <a:solidFill>
                  <a:schemeClr val="tx1"/>
                </a:solidFill>
                <a:latin typeface="Arial" charset="0"/>
                <a:cs typeface="Arial" charset="0"/>
              </a:defRPr>
            </a:lvl7pPr>
            <a:lvl8pPr marL="3429000" indent="-228600" eaLnBrk="0" fontAlgn="base" hangingPunct="0">
              <a:spcBef>
                <a:spcPct val="0"/>
              </a:spcBef>
              <a:spcAft>
                <a:spcPct val="0"/>
              </a:spcAft>
              <a:defRPr sz="4000">
                <a:solidFill>
                  <a:schemeClr val="tx1"/>
                </a:solidFill>
                <a:latin typeface="Arial" charset="0"/>
                <a:cs typeface="Arial" charset="0"/>
              </a:defRPr>
            </a:lvl8pPr>
            <a:lvl9pPr marL="3886200" indent="-228600" eaLnBrk="0" fontAlgn="base" hangingPunct="0">
              <a:spcBef>
                <a:spcPct val="0"/>
              </a:spcBef>
              <a:spcAft>
                <a:spcPct val="0"/>
              </a:spcAft>
              <a:defRPr sz="4000">
                <a:solidFill>
                  <a:schemeClr val="tx1"/>
                </a:solidFill>
                <a:latin typeface="Arial" charset="0"/>
                <a:cs typeface="Arial" charset="0"/>
              </a:defRPr>
            </a:lvl9pPr>
          </a:lstStyle>
          <a:p>
            <a:pPr>
              <a:spcBef>
                <a:spcPct val="50000"/>
              </a:spcBef>
            </a:pPr>
            <a:r>
              <a:rPr lang="en-US" altLang="en-US" sz="1800" b="1" dirty="0"/>
              <a:t>(Adams, 1990; Rayner, Foorman, Perfetti, Pesetsky, &amp; Seidenberg, 2001)</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15</a:t>
            </a:fld>
            <a:endParaRPr lang="en-US" dirty="0"/>
          </a:p>
        </p:txBody>
      </p:sp>
    </p:spTree>
    <p:extLst>
      <p:ext uri="{BB962C8B-B14F-4D97-AF65-F5344CB8AC3E}">
        <p14:creationId xmlns:p14="http://schemas.microsoft.com/office/powerpoint/2010/main" val="2294387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ChangeAspect="1"/>
          </p:cNvGraphicFramePr>
          <p:nvPr/>
        </p:nvGraphicFramePr>
        <p:xfrm>
          <a:off x="3533775" y="1316038"/>
          <a:ext cx="3433763" cy="4624387"/>
        </p:xfrm>
        <a:graphic>
          <a:graphicData uri="http://schemas.openxmlformats.org/presentationml/2006/ole">
            <mc:AlternateContent xmlns:mc="http://schemas.openxmlformats.org/markup-compatibility/2006">
              <mc:Choice xmlns:v="urn:schemas-microsoft-com:vml" Requires="v">
                <p:oleObj spid="_x0000_s1078" name="Document" r:id="rId4" imgW="3048000" imgH="8743950" progId="">
                  <p:embed/>
                </p:oleObj>
              </mc:Choice>
              <mc:Fallback>
                <p:oleObj name="Document" r:id="rId4" imgW="3048000" imgH="8743950" progId="">
                  <p:embed/>
                  <p:pic>
                    <p:nvPicPr>
                      <p:cNvPr id="0" name="Picture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3775" y="1316038"/>
                        <a:ext cx="3433763" cy="462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3" name="Object 3"/>
          <p:cNvGraphicFramePr>
            <a:graphicFrameLocks noChangeAspect="1"/>
          </p:cNvGraphicFramePr>
          <p:nvPr/>
        </p:nvGraphicFramePr>
        <p:xfrm>
          <a:off x="3255963" y="457200"/>
          <a:ext cx="2800350" cy="6172200"/>
        </p:xfrm>
        <a:graphic>
          <a:graphicData uri="http://schemas.openxmlformats.org/presentationml/2006/ole">
            <mc:AlternateContent xmlns:mc="http://schemas.openxmlformats.org/markup-compatibility/2006">
              <mc:Choice xmlns:v="urn:schemas-microsoft-com:vml" Requires="v">
                <p:oleObj spid="_x0000_s1079" name="Document" r:id="rId6" imgW="3971925" imgH="8743950" progId="">
                  <p:embed/>
                </p:oleObj>
              </mc:Choice>
              <mc:Fallback>
                <p:oleObj name="Document" r:id="rId6" imgW="3971925" imgH="8743950" progId="">
                  <p:embed/>
                  <p:pic>
                    <p:nvPicPr>
                      <p:cNvPr id="0" name="Picture 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55963" y="457200"/>
                        <a:ext cx="280035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4" name="Object 4"/>
          <p:cNvGraphicFramePr>
            <a:graphicFrameLocks noChangeAspect="1"/>
          </p:cNvGraphicFramePr>
          <p:nvPr/>
        </p:nvGraphicFramePr>
        <p:xfrm>
          <a:off x="2101850" y="152400"/>
          <a:ext cx="5053013" cy="6705600"/>
        </p:xfrm>
        <a:graphic>
          <a:graphicData uri="http://schemas.openxmlformats.org/presentationml/2006/ole">
            <mc:AlternateContent xmlns:mc="http://schemas.openxmlformats.org/markup-compatibility/2006">
              <mc:Choice xmlns:v="urn:schemas-microsoft-com:vml" Requires="v">
                <p:oleObj spid="_x0000_s1080" name="Document" r:id="rId8" imgW="4276725" imgH="8743950" progId="">
                  <p:embed/>
                </p:oleObj>
              </mc:Choice>
              <mc:Fallback>
                <p:oleObj name="Document" r:id="rId8" imgW="4276725" imgH="8743950" progId="">
                  <p:embed/>
                  <p:pic>
                    <p:nvPicPr>
                      <p:cNvPr id="0" name="Picture 5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01850" y="152400"/>
                        <a:ext cx="5053013"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5" name="Object 5"/>
          <p:cNvGraphicFramePr>
            <a:graphicFrameLocks noChangeAspect="1"/>
          </p:cNvGraphicFramePr>
          <p:nvPr/>
        </p:nvGraphicFramePr>
        <p:xfrm>
          <a:off x="1066800" y="228600"/>
          <a:ext cx="7162800" cy="6858000"/>
        </p:xfrm>
        <a:graphic>
          <a:graphicData uri="http://schemas.openxmlformats.org/presentationml/2006/ole">
            <mc:AlternateContent xmlns:mc="http://schemas.openxmlformats.org/markup-compatibility/2006">
              <mc:Choice xmlns:v="urn:schemas-microsoft-com:vml" Requires="v">
                <p:oleObj spid="_x0000_s1081" name="Document" r:id="rId10" imgW="6591300" imgH="8743950" progId="">
                  <p:embed/>
                </p:oleObj>
              </mc:Choice>
              <mc:Fallback>
                <p:oleObj name="Document" r:id="rId10" imgW="6591300" imgH="8743950" progId="">
                  <p:embed/>
                  <p:pic>
                    <p:nvPicPr>
                      <p:cNvPr id="0" name="Picture 5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66800" y="228600"/>
                        <a:ext cx="71628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BA9B540C-44DA-4F69-89C9-7C84606640D3}" type="slidenum">
              <a:rPr lang="en-US" smtClean="0"/>
              <a:pPr/>
              <a:t>16</a:t>
            </a:fld>
            <a:endParaRPr lang="en-US" dirty="0"/>
          </a:p>
        </p:txBody>
      </p:sp>
    </p:spTree>
    <p:extLst>
      <p:ext uri="{BB962C8B-B14F-4D97-AF65-F5344CB8AC3E}">
        <p14:creationId xmlns:p14="http://schemas.microsoft.com/office/powerpoint/2010/main" val="1297567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4800" y="-457200"/>
            <a:ext cx="8610600" cy="1600200"/>
          </a:xfrm>
        </p:spPr>
        <p:txBody>
          <a:bodyPr/>
          <a:lstStyle/>
          <a:p>
            <a:r>
              <a:rPr lang="en-US" altLang="en-US" sz="3800" b="1" dirty="0" smtClean="0"/>
              <a:t>Who Delivers Reading Intervention? </a:t>
            </a:r>
            <a:endParaRPr lang="en-US" altLang="en-US" sz="3800" b="1" dirty="0"/>
          </a:p>
        </p:txBody>
      </p:sp>
      <p:sp>
        <p:nvSpPr>
          <p:cNvPr id="29699" name="Rectangle 3"/>
          <p:cNvSpPr>
            <a:spLocks noGrp="1" noChangeArrowheads="1"/>
          </p:cNvSpPr>
          <p:nvPr>
            <p:ph type="body" idx="1"/>
          </p:nvPr>
        </p:nvSpPr>
        <p:spPr>
          <a:xfrm>
            <a:off x="457200" y="1600200"/>
            <a:ext cx="8229600" cy="5029200"/>
          </a:xfrm>
        </p:spPr>
        <p:txBody>
          <a:bodyPr>
            <a:normAutofit fontScale="92500" lnSpcReduction="20000"/>
          </a:bodyPr>
          <a:lstStyle/>
          <a:p>
            <a:r>
              <a:rPr lang="en-US" altLang="en-US" sz="2800" dirty="0" smtClean="0"/>
              <a:t>Struggling readers’ difficulties range from mild to moderate to severe.  </a:t>
            </a:r>
          </a:p>
          <a:p>
            <a:endParaRPr lang="en-US" altLang="en-US" sz="2800" dirty="0"/>
          </a:p>
          <a:p>
            <a:r>
              <a:rPr lang="en-US" altLang="en-US" sz="2800" dirty="0" smtClean="0"/>
              <a:t>Depending on resources, your SPED personnel will serve moderate to severe.  This = </a:t>
            </a:r>
            <a:r>
              <a:rPr lang="en-US" altLang="en-US" sz="2800" b="1" dirty="0" smtClean="0"/>
              <a:t>Tier III </a:t>
            </a:r>
            <a:r>
              <a:rPr lang="en-US" altLang="en-US" sz="2800" dirty="0" smtClean="0"/>
              <a:t>intervention (IEP required for certain %age).</a:t>
            </a:r>
          </a:p>
          <a:p>
            <a:endParaRPr lang="en-US" altLang="en-US" sz="2800" dirty="0"/>
          </a:p>
          <a:p>
            <a:r>
              <a:rPr lang="en-US" altLang="en-US" sz="2800" dirty="0" smtClean="0"/>
              <a:t>Depending on resources, your regular ed and/or Title I personnel will serve mild to moderate.  This = </a:t>
            </a:r>
            <a:r>
              <a:rPr lang="en-US" altLang="en-US" sz="2800" b="1" dirty="0" smtClean="0"/>
              <a:t>Tier II </a:t>
            </a:r>
            <a:r>
              <a:rPr lang="en-US" altLang="en-US" sz="2800" dirty="0" smtClean="0"/>
              <a:t>intervention.</a:t>
            </a:r>
          </a:p>
          <a:p>
            <a:endParaRPr lang="en-US" altLang="en-US" sz="2800" dirty="0"/>
          </a:p>
          <a:p>
            <a:pPr marL="0" indent="0">
              <a:buNone/>
            </a:pPr>
            <a:r>
              <a:rPr lang="en-US" altLang="en-US" sz="2800" i="1" dirty="0" smtClean="0">
                <a:solidFill>
                  <a:schemeClr val="tx1"/>
                </a:solidFill>
              </a:rPr>
              <a:t>Who delivers Tier II and Tier III reading intervention in </a:t>
            </a:r>
            <a:r>
              <a:rPr lang="en-US" altLang="en-US" sz="2800" b="1" i="1" dirty="0" smtClean="0">
                <a:solidFill>
                  <a:schemeClr val="tx1"/>
                </a:solidFill>
              </a:rPr>
              <a:t>your school</a:t>
            </a:r>
            <a:r>
              <a:rPr lang="en-US" altLang="en-US" sz="2800" i="1" dirty="0" smtClean="0">
                <a:solidFill>
                  <a:schemeClr val="tx1"/>
                </a:solidFill>
              </a:rPr>
              <a:t>?  Is there adequate coverage?</a:t>
            </a:r>
          </a:p>
        </p:txBody>
      </p:sp>
      <p:sp>
        <p:nvSpPr>
          <p:cNvPr id="3" name="Slide Number Placeholder 2"/>
          <p:cNvSpPr>
            <a:spLocks noGrp="1"/>
          </p:cNvSpPr>
          <p:nvPr>
            <p:ph type="sldNum" sz="quarter" idx="12"/>
          </p:nvPr>
        </p:nvSpPr>
        <p:spPr/>
        <p:txBody>
          <a:bodyPr/>
          <a:lstStyle/>
          <a:p>
            <a:fld id="{BA9B540C-44DA-4F69-89C9-7C84606640D3}" type="slidenum">
              <a:rPr lang="en-US" smtClean="0"/>
              <a:pPr/>
              <a:t>17</a:t>
            </a:fld>
            <a:endParaRPr lang="en-US" dirty="0"/>
          </a:p>
        </p:txBody>
      </p:sp>
    </p:spTree>
    <p:extLst>
      <p:ext uri="{BB962C8B-B14F-4D97-AF65-F5344CB8AC3E}">
        <p14:creationId xmlns:p14="http://schemas.microsoft.com/office/powerpoint/2010/main" val="3301454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EC1F5BBB-AA1A-434F-A421-03EAC8B099BB}" type="slidenum">
              <a:rPr lang="en-US" sz="1400" smtClean="0">
                <a:latin typeface="Arial" pitchFamily="34" charset="0"/>
              </a:rPr>
              <a:pPr eaLnBrk="1" hangingPunct="1">
                <a:defRPr/>
              </a:pPr>
              <a:t>18</a:t>
            </a:fld>
            <a:endParaRPr lang="en-US" sz="1400" dirty="0" smtClean="0">
              <a:latin typeface="Arial" pitchFamily="34" charset="0"/>
            </a:endParaRPr>
          </a:p>
        </p:txBody>
      </p:sp>
      <p:sp>
        <p:nvSpPr>
          <p:cNvPr id="49165" name="Rectangle 13"/>
          <p:cNvSpPr>
            <a:spLocks noChangeArrowheads="1"/>
          </p:cNvSpPr>
          <p:nvPr/>
        </p:nvSpPr>
        <p:spPr bwMode="auto">
          <a:xfrm>
            <a:off x="7543800" y="0"/>
            <a:ext cx="685800" cy="6858000"/>
          </a:xfrm>
          <a:prstGeom prst="rect">
            <a:avLst/>
          </a:prstGeom>
          <a:solidFill>
            <a:srgbClr val="728EB5"/>
          </a:solidFill>
          <a:ln>
            <a:noFill/>
          </a:ln>
          <a:effectLst>
            <a:outerShdw dist="35921"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en-US" dirty="0">
              <a:latin typeface="Tahoma" pitchFamily="96" charset="0"/>
              <a:ea typeface="+mn-ea"/>
            </a:endParaRPr>
          </a:p>
        </p:txBody>
      </p:sp>
      <p:sp>
        <p:nvSpPr>
          <p:cNvPr id="49154" name="Rectangle 2"/>
          <p:cNvSpPr>
            <a:spLocks noGrp="1" noChangeArrowheads="1"/>
          </p:cNvSpPr>
          <p:nvPr>
            <p:ph type="title"/>
          </p:nvPr>
        </p:nvSpPr>
        <p:spPr>
          <a:xfrm>
            <a:off x="0" y="762000"/>
            <a:ext cx="8420100" cy="1143000"/>
          </a:xfrm>
        </p:spPr>
        <p:txBody>
          <a:bodyPr/>
          <a:lstStyle/>
          <a:p>
            <a:pPr eaLnBrk="1" hangingPunct="1">
              <a:lnSpc>
                <a:spcPct val="80000"/>
              </a:lnSpc>
              <a:defRPr/>
            </a:pPr>
            <a:r>
              <a:rPr lang="en-US" sz="4000" b="1" dirty="0" smtClean="0"/>
              <a:t>Effective Tier II &amp; III</a:t>
            </a:r>
            <a:br>
              <a:rPr lang="en-US" sz="4000" b="1" dirty="0" smtClean="0"/>
            </a:br>
            <a:r>
              <a:rPr lang="en-US" sz="4000" b="1" dirty="0" smtClean="0"/>
              <a:t>Reading Intervention is…</a:t>
            </a:r>
          </a:p>
        </p:txBody>
      </p:sp>
      <p:sp>
        <p:nvSpPr>
          <p:cNvPr id="49155" name="Rectangle 3"/>
          <p:cNvSpPr>
            <a:spLocks noGrp="1" noChangeArrowheads="1"/>
          </p:cNvSpPr>
          <p:nvPr>
            <p:ph type="body" sz="half" idx="1"/>
          </p:nvPr>
        </p:nvSpPr>
        <p:spPr>
          <a:xfrm>
            <a:off x="1524000" y="2362200"/>
            <a:ext cx="3505200" cy="3657600"/>
          </a:xfrm>
        </p:spPr>
        <p:txBody>
          <a:bodyPr>
            <a:normAutofit/>
          </a:bodyPr>
          <a:lstStyle/>
          <a:p>
            <a:pPr marL="396875" indent="-396875" eaLnBrk="1" hangingPunct="1">
              <a:lnSpc>
                <a:spcPct val="80000"/>
              </a:lnSpc>
              <a:spcBef>
                <a:spcPct val="40000"/>
              </a:spcBef>
              <a:defRPr/>
            </a:pPr>
            <a:r>
              <a:rPr lang="en-US" sz="2700" dirty="0" smtClean="0"/>
              <a:t>Explicit</a:t>
            </a:r>
          </a:p>
          <a:p>
            <a:pPr marL="396875" indent="-396875" eaLnBrk="1" hangingPunct="1">
              <a:lnSpc>
                <a:spcPct val="80000"/>
              </a:lnSpc>
              <a:spcBef>
                <a:spcPct val="40000"/>
              </a:spcBef>
              <a:defRPr/>
            </a:pPr>
            <a:r>
              <a:rPr lang="en-US" sz="2700" dirty="0" smtClean="0"/>
              <a:t>Systematic</a:t>
            </a:r>
          </a:p>
          <a:p>
            <a:pPr marL="396875" indent="-396875" eaLnBrk="1" hangingPunct="1">
              <a:lnSpc>
                <a:spcPct val="80000"/>
              </a:lnSpc>
              <a:spcBef>
                <a:spcPct val="40000"/>
              </a:spcBef>
              <a:defRPr/>
            </a:pPr>
            <a:r>
              <a:rPr lang="en-US" sz="2700" dirty="0" smtClean="0"/>
              <a:t>Cumulative</a:t>
            </a:r>
          </a:p>
          <a:p>
            <a:pPr marL="396875" indent="-396875" eaLnBrk="1" hangingPunct="1">
              <a:lnSpc>
                <a:spcPct val="80000"/>
              </a:lnSpc>
              <a:spcBef>
                <a:spcPct val="40000"/>
              </a:spcBef>
              <a:defRPr/>
            </a:pPr>
            <a:r>
              <a:rPr lang="en-US" sz="2700" dirty="0" smtClean="0"/>
              <a:t>Sequential and Incremental</a:t>
            </a:r>
          </a:p>
          <a:p>
            <a:pPr marL="396875" indent="-396875" eaLnBrk="1" hangingPunct="1">
              <a:lnSpc>
                <a:spcPct val="80000"/>
              </a:lnSpc>
              <a:spcBef>
                <a:spcPct val="40000"/>
              </a:spcBef>
              <a:defRPr/>
            </a:pPr>
            <a:r>
              <a:rPr lang="en-US" sz="2700" dirty="0" smtClean="0"/>
              <a:t>Paced by Data</a:t>
            </a:r>
          </a:p>
          <a:p>
            <a:pPr marL="396875" indent="-396875" eaLnBrk="1" hangingPunct="1">
              <a:lnSpc>
                <a:spcPct val="80000"/>
              </a:lnSpc>
              <a:spcBef>
                <a:spcPct val="40000"/>
              </a:spcBef>
              <a:defRPr/>
            </a:pPr>
            <a:endParaRPr lang="en-US" sz="2700" dirty="0" smtClean="0"/>
          </a:p>
        </p:txBody>
      </p:sp>
      <p:pic>
        <p:nvPicPr>
          <p:cNvPr id="49161" name="Picture 9" descr="MPj04093350000[1]"/>
          <p:cNvPicPr>
            <a:picLocks noGrp="1" noChangeAspect="1" noChangeArrowheads="1"/>
          </p:cNvPicPr>
          <p:nvPr>
            <p:ph sz="half" idx="2"/>
          </p:nvPr>
        </p:nvPicPr>
        <p:blipFill>
          <a:blip r:embed="rId3" cstate="print"/>
          <a:srcRect/>
          <a:stretch>
            <a:fillRect/>
          </a:stretch>
        </p:blipFill>
        <p:spPr>
          <a:xfrm>
            <a:off x="5715000" y="2667000"/>
            <a:ext cx="2819400" cy="1881188"/>
          </a:xfrm>
          <a:effectLst>
            <a:outerShdw blurRad="63500" dist="35921" dir="2700000" algn="ctr" rotWithShape="0">
              <a:schemeClr val="bg2"/>
            </a:outerShdw>
          </a:effectLst>
        </p:spPr>
      </p:pic>
      <p:sp>
        <p:nvSpPr>
          <p:cNvPr id="49167" name="AutoShape 15"/>
          <p:cNvSpPr>
            <a:spLocks noChangeArrowheads="1"/>
          </p:cNvSpPr>
          <p:nvPr/>
        </p:nvSpPr>
        <p:spPr bwMode="auto">
          <a:xfrm>
            <a:off x="1981200" y="5638800"/>
            <a:ext cx="5105400" cy="152400"/>
          </a:xfrm>
          <a:prstGeom prst="triangle">
            <a:avLst>
              <a:gd name="adj" fmla="val 50000"/>
            </a:avLst>
          </a:prstGeom>
          <a:solidFill>
            <a:srgbClr val="728EB5"/>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dirty="0">
              <a:latin typeface="Tahoma" pitchFamily="96" charset="0"/>
              <a:ea typeface="+mn-ea"/>
            </a:endParaRPr>
          </a:p>
        </p:txBody>
      </p:sp>
    </p:spTree>
    <p:extLst>
      <p:ext uri="{BB962C8B-B14F-4D97-AF65-F5344CB8AC3E}">
        <p14:creationId xmlns:p14="http://schemas.microsoft.com/office/powerpoint/2010/main" val="1029038038"/>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EC1F5BBB-AA1A-434F-A421-03EAC8B099BB}" type="slidenum">
              <a:rPr lang="en-US" sz="1400" smtClean="0">
                <a:latin typeface="Arial" pitchFamily="34" charset="0"/>
              </a:rPr>
              <a:pPr eaLnBrk="1" hangingPunct="1">
                <a:defRPr/>
              </a:pPr>
              <a:t>19</a:t>
            </a:fld>
            <a:endParaRPr lang="en-US" sz="1400" dirty="0" smtClean="0">
              <a:latin typeface="Arial" pitchFamily="34" charset="0"/>
            </a:endParaRPr>
          </a:p>
        </p:txBody>
      </p:sp>
      <p:sp>
        <p:nvSpPr>
          <p:cNvPr id="49165" name="Rectangle 13"/>
          <p:cNvSpPr>
            <a:spLocks noChangeArrowheads="1"/>
          </p:cNvSpPr>
          <p:nvPr/>
        </p:nvSpPr>
        <p:spPr bwMode="auto">
          <a:xfrm>
            <a:off x="7543800" y="0"/>
            <a:ext cx="685800" cy="6858000"/>
          </a:xfrm>
          <a:prstGeom prst="rect">
            <a:avLst/>
          </a:prstGeom>
          <a:solidFill>
            <a:srgbClr val="728EB5"/>
          </a:solidFill>
          <a:ln>
            <a:noFill/>
          </a:ln>
          <a:effectLst>
            <a:outerShdw dist="35921"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en-US" dirty="0">
              <a:latin typeface="Tahoma" pitchFamily="96" charset="0"/>
              <a:ea typeface="+mn-ea"/>
            </a:endParaRPr>
          </a:p>
        </p:txBody>
      </p:sp>
      <p:sp>
        <p:nvSpPr>
          <p:cNvPr id="49154" name="Rectangle 2"/>
          <p:cNvSpPr>
            <a:spLocks noGrp="1" noChangeArrowheads="1"/>
          </p:cNvSpPr>
          <p:nvPr>
            <p:ph type="title"/>
          </p:nvPr>
        </p:nvSpPr>
        <p:spPr>
          <a:xfrm>
            <a:off x="16873" y="228600"/>
            <a:ext cx="8420100" cy="1143000"/>
          </a:xfrm>
        </p:spPr>
        <p:txBody>
          <a:bodyPr/>
          <a:lstStyle/>
          <a:p>
            <a:pPr eaLnBrk="1" hangingPunct="1">
              <a:lnSpc>
                <a:spcPct val="80000"/>
              </a:lnSpc>
              <a:defRPr/>
            </a:pPr>
            <a:r>
              <a:rPr lang="en-US" sz="4000" b="1" dirty="0" smtClean="0"/>
              <a:t>Effective Tier II &amp; III</a:t>
            </a:r>
            <a:br>
              <a:rPr lang="en-US" sz="4000" b="1" dirty="0" smtClean="0"/>
            </a:br>
            <a:r>
              <a:rPr lang="en-US" sz="4000" b="1" dirty="0" smtClean="0"/>
              <a:t>Reading Intervention includes…</a:t>
            </a:r>
          </a:p>
        </p:txBody>
      </p:sp>
      <p:sp>
        <p:nvSpPr>
          <p:cNvPr id="49155" name="Rectangle 3"/>
          <p:cNvSpPr>
            <a:spLocks noGrp="1" noChangeArrowheads="1"/>
          </p:cNvSpPr>
          <p:nvPr>
            <p:ph type="body" sz="half" idx="1"/>
          </p:nvPr>
        </p:nvSpPr>
        <p:spPr>
          <a:xfrm>
            <a:off x="685800" y="1680754"/>
            <a:ext cx="4419600" cy="3657600"/>
          </a:xfrm>
        </p:spPr>
        <p:txBody>
          <a:bodyPr>
            <a:normAutofit/>
          </a:bodyPr>
          <a:lstStyle/>
          <a:p>
            <a:pPr marL="396875" indent="-396875" eaLnBrk="1" hangingPunct="1">
              <a:lnSpc>
                <a:spcPct val="80000"/>
              </a:lnSpc>
              <a:spcBef>
                <a:spcPct val="40000"/>
              </a:spcBef>
              <a:defRPr/>
            </a:pPr>
            <a:r>
              <a:rPr lang="en-US" sz="2700" dirty="0" smtClean="0"/>
              <a:t>Assisted reading at </a:t>
            </a:r>
            <a:r>
              <a:rPr lang="en-US" sz="2700" b="1" dirty="0" smtClean="0"/>
              <a:t>instructional</a:t>
            </a:r>
            <a:r>
              <a:rPr lang="en-US" sz="2700" dirty="0" smtClean="0"/>
              <a:t> level</a:t>
            </a:r>
          </a:p>
          <a:p>
            <a:pPr marL="396875" indent="-396875" eaLnBrk="1" hangingPunct="1">
              <a:lnSpc>
                <a:spcPct val="80000"/>
              </a:lnSpc>
              <a:spcBef>
                <a:spcPct val="40000"/>
              </a:spcBef>
              <a:defRPr/>
            </a:pPr>
            <a:endParaRPr lang="en-US" sz="2700" dirty="0" smtClean="0"/>
          </a:p>
          <a:p>
            <a:pPr marL="396875" indent="-396875" eaLnBrk="1" hangingPunct="1">
              <a:lnSpc>
                <a:spcPct val="80000"/>
              </a:lnSpc>
              <a:spcBef>
                <a:spcPct val="40000"/>
              </a:spcBef>
              <a:defRPr/>
            </a:pPr>
            <a:r>
              <a:rPr lang="en-US" sz="2700" dirty="0" smtClean="0"/>
              <a:t>Word Study (P.A. phonics, spelling)</a:t>
            </a:r>
          </a:p>
          <a:p>
            <a:pPr marL="396875" indent="-396875" eaLnBrk="1" hangingPunct="1">
              <a:lnSpc>
                <a:spcPct val="80000"/>
              </a:lnSpc>
              <a:spcBef>
                <a:spcPct val="40000"/>
              </a:spcBef>
              <a:defRPr/>
            </a:pPr>
            <a:endParaRPr lang="en-US" sz="2700" dirty="0" smtClean="0"/>
          </a:p>
          <a:p>
            <a:pPr marL="396875" indent="-396875" eaLnBrk="1" hangingPunct="1">
              <a:lnSpc>
                <a:spcPct val="80000"/>
              </a:lnSpc>
              <a:spcBef>
                <a:spcPct val="40000"/>
              </a:spcBef>
              <a:defRPr/>
            </a:pPr>
            <a:r>
              <a:rPr lang="en-US" sz="2700" dirty="0" smtClean="0"/>
              <a:t>Fluency Work</a:t>
            </a:r>
          </a:p>
          <a:p>
            <a:pPr marL="396875" indent="-396875" eaLnBrk="1" hangingPunct="1">
              <a:lnSpc>
                <a:spcPct val="80000"/>
              </a:lnSpc>
              <a:spcBef>
                <a:spcPct val="40000"/>
              </a:spcBef>
              <a:defRPr/>
            </a:pPr>
            <a:endParaRPr lang="en-US" sz="2700" dirty="0" smtClean="0"/>
          </a:p>
        </p:txBody>
      </p:sp>
      <p:pic>
        <p:nvPicPr>
          <p:cNvPr id="49161" name="Picture 9" descr="MPj04093350000[1]"/>
          <p:cNvPicPr>
            <a:picLocks noGrp="1" noChangeAspect="1" noChangeArrowheads="1"/>
          </p:cNvPicPr>
          <p:nvPr>
            <p:ph sz="half" idx="2"/>
          </p:nvPr>
        </p:nvPicPr>
        <p:blipFill>
          <a:blip r:embed="rId3" cstate="print"/>
          <a:srcRect/>
          <a:stretch>
            <a:fillRect/>
          </a:stretch>
        </p:blipFill>
        <p:spPr>
          <a:xfrm>
            <a:off x="5715000" y="2667000"/>
            <a:ext cx="2819400" cy="1881188"/>
          </a:xfrm>
          <a:effectLst>
            <a:outerShdw blurRad="63500" dist="35921" dir="2700000" algn="ctr" rotWithShape="0">
              <a:schemeClr val="bg2"/>
            </a:outerShdw>
          </a:effectLst>
        </p:spPr>
      </p:pic>
      <p:sp>
        <p:nvSpPr>
          <p:cNvPr id="2" name="TextBox 1"/>
          <p:cNvSpPr txBox="1"/>
          <p:nvPr/>
        </p:nvSpPr>
        <p:spPr>
          <a:xfrm>
            <a:off x="912223" y="5334000"/>
            <a:ext cx="6629400" cy="1200329"/>
          </a:xfrm>
          <a:prstGeom prst="rect">
            <a:avLst/>
          </a:prstGeom>
          <a:noFill/>
        </p:spPr>
        <p:txBody>
          <a:bodyPr wrap="square" rtlCol="0">
            <a:spAutoFit/>
          </a:bodyPr>
          <a:lstStyle/>
          <a:p>
            <a:r>
              <a:rPr lang="en-US" sz="2400" dirty="0" smtClean="0">
                <a:solidFill>
                  <a:schemeClr val="tx1">
                    <a:lumMod val="50000"/>
                    <a:lumOff val="50000"/>
                  </a:schemeClr>
                </a:solidFill>
                <a:latin typeface="+mj-lt"/>
              </a:rPr>
              <a:t>All of the above needs to be paced via data as fast as the child can go!!!! There is not a moment to waste!!</a:t>
            </a:r>
            <a:endParaRPr lang="en-US" sz="2400" dirty="0">
              <a:solidFill>
                <a:schemeClr val="tx1">
                  <a:lumMod val="50000"/>
                  <a:lumOff val="50000"/>
                </a:schemeClr>
              </a:solidFill>
              <a:latin typeface="+mj-lt"/>
            </a:endParaRPr>
          </a:p>
        </p:txBody>
      </p:sp>
    </p:spTree>
    <p:extLst>
      <p:ext uri="{BB962C8B-B14F-4D97-AF65-F5344CB8AC3E}">
        <p14:creationId xmlns:p14="http://schemas.microsoft.com/office/powerpoint/2010/main" val="2218393183"/>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381000" y="-304800"/>
            <a:ext cx="8229600" cy="1600200"/>
          </a:xfrm>
        </p:spPr>
        <p:txBody>
          <a:bodyPr/>
          <a:lstStyle/>
          <a:p>
            <a:r>
              <a:rPr lang="en-US" altLang="en-US" sz="3800" b="1" dirty="0" smtClean="0"/>
              <a:t>What Causes Reading Difficulties?</a:t>
            </a:r>
            <a:endParaRPr lang="en-US" altLang="en-US" sz="3800" b="1" dirty="0"/>
          </a:p>
        </p:txBody>
      </p:sp>
      <p:sp>
        <p:nvSpPr>
          <p:cNvPr id="13317" name="Text Box 5"/>
          <p:cNvSpPr txBox="1">
            <a:spLocks noChangeArrowheads="1"/>
          </p:cNvSpPr>
          <p:nvPr/>
        </p:nvSpPr>
        <p:spPr bwMode="auto">
          <a:xfrm>
            <a:off x="685800" y="1295400"/>
            <a:ext cx="762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dirty="0"/>
          </a:p>
        </p:txBody>
      </p:sp>
      <p:sp>
        <p:nvSpPr>
          <p:cNvPr id="13318" name="Text Box 6"/>
          <p:cNvSpPr txBox="1">
            <a:spLocks noChangeArrowheads="1"/>
          </p:cNvSpPr>
          <p:nvPr/>
        </p:nvSpPr>
        <p:spPr bwMode="auto">
          <a:xfrm>
            <a:off x="381000" y="1371600"/>
            <a:ext cx="84582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altLang="en-US" sz="3200" dirty="0"/>
          </a:p>
          <a:p>
            <a:r>
              <a:rPr lang="en-US" altLang="en-US" sz="3200" dirty="0"/>
              <a:t>		</a:t>
            </a:r>
            <a:r>
              <a:rPr lang="en-US" altLang="en-US" sz="3200" dirty="0">
                <a:solidFill>
                  <a:schemeClr val="bg1">
                    <a:lumMod val="50000"/>
                  </a:schemeClr>
                </a:solidFill>
                <a:latin typeface="+mj-lt"/>
              </a:rPr>
              <a:t>Reading </a:t>
            </a:r>
            <a:r>
              <a:rPr lang="en-US" altLang="en-US" sz="3200" dirty="0" smtClean="0">
                <a:solidFill>
                  <a:schemeClr val="bg1">
                    <a:lumMod val="50000"/>
                  </a:schemeClr>
                </a:solidFill>
                <a:latin typeface="+mj-lt"/>
              </a:rPr>
              <a:t>Difficulties are</a:t>
            </a:r>
            <a:endParaRPr lang="en-US" altLang="en-US" sz="3200" b="1" dirty="0">
              <a:solidFill>
                <a:schemeClr val="bg1">
                  <a:lumMod val="50000"/>
                </a:schemeClr>
              </a:solidFill>
              <a:latin typeface="+mj-lt"/>
            </a:endParaRPr>
          </a:p>
          <a:p>
            <a:r>
              <a:rPr lang="en-US" altLang="en-US" sz="3200" b="1" dirty="0" smtClean="0">
                <a:solidFill>
                  <a:schemeClr val="bg1">
                    <a:lumMod val="50000"/>
                  </a:schemeClr>
                </a:solidFill>
                <a:latin typeface="+mj-lt"/>
              </a:rPr>
              <a:t>&lt;</a:t>
            </a:r>
            <a:r>
              <a:rPr lang="en-US" altLang="en-US" sz="3200" dirty="0" smtClean="0">
                <a:solidFill>
                  <a:schemeClr val="bg1">
                    <a:lumMod val="50000"/>
                  </a:schemeClr>
                </a:solidFill>
                <a:latin typeface="+mj-lt"/>
              </a:rPr>
              <a:t>---------------------------------------------------------</a:t>
            </a:r>
            <a:r>
              <a:rPr lang="en-US" altLang="en-US" sz="3200" b="1" dirty="0" smtClean="0">
                <a:solidFill>
                  <a:schemeClr val="bg1">
                    <a:lumMod val="50000"/>
                  </a:schemeClr>
                </a:solidFill>
                <a:latin typeface="+mj-lt"/>
              </a:rPr>
              <a:t>&gt;</a:t>
            </a:r>
            <a:endParaRPr lang="en-US" altLang="en-US" sz="3200" dirty="0">
              <a:solidFill>
                <a:schemeClr val="bg1">
                  <a:lumMod val="50000"/>
                </a:schemeClr>
              </a:solidFill>
              <a:latin typeface="+mj-lt"/>
            </a:endParaRPr>
          </a:p>
          <a:p>
            <a:r>
              <a:rPr lang="en-US" altLang="en-US" sz="2800" dirty="0">
                <a:solidFill>
                  <a:schemeClr val="bg1">
                    <a:lumMod val="50000"/>
                  </a:schemeClr>
                </a:solidFill>
                <a:latin typeface="+mj-lt"/>
              </a:rPr>
              <a:t>Constitutional  	</a:t>
            </a:r>
            <a:r>
              <a:rPr lang="en-US" altLang="en-US" sz="2800" dirty="0" smtClean="0">
                <a:solidFill>
                  <a:schemeClr val="bg1">
                    <a:lumMod val="50000"/>
                  </a:schemeClr>
                </a:solidFill>
                <a:latin typeface="+mj-lt"/>
              </a:rPr>
              <a:t>       and/or           Environmental</a:t>
            </a:r>
            <a:endParaRPr lang="en-US" altLang="en-US" sz="2800" dirty="0">
              <a:solidFill>
                <a:schemeClr val="bg1">
                  <a:lumMod val="50000"/>
                </a:schemeClr>
              </a:solidFill>
              <a:latin typeface="+mj-lt"/>
            </a:endParaRPr>
          </a:p>
          <a:p>
            <a:r>
              <a:rPr lang="en-US" altLang="en-US" sz="2800" dirty="0">
                <a:solidFill>
                  <a:schemeClr val="bg1">
                    <a:lumMod val="50000"/>
                  </a:schemeClr>
                </a:solidFill>
                <a:latin typeface="+mj-lt"/>
              </a:rPr>
              <a:t>(in the kid)		</a:t>
            </a:r>
            <a:r>
              <a:rPr lang="en-US" altLang="en-US" sz="2800" dirty="0" smtClean="0">
                <a:solidFill>
                  <a:schemeClr val="bg1">
                    <a:lumMod val="50000"/>
                  </a:schemeClr>
                </a:solidFill>
                <a:latin typeface="+mj-lt"/>
              </a:rPr>
              <a:t>                           (</a:t>
            </a:r>
            <a:r>
              <a:rPr lang="en-US" altLang="en-US" sz="2800" dirty="0">
                <a:solidFill>
                  <a:schemeClr val="bg1">
                    <a:lumMod val="50000"/>
                  </a:schemeClr>
                </a:solidFill>
                <a:latin typeface="+mj-lt"/>
              </a:rPr>
              <a:t>outside the kid)</a:t>
            </a:r>
          </a:p>
          <a:p>
            <a:r>
              <a:rPr lang="en-US" altLang="en-US" sz="3200" dirty="0">
                <a:solidFill>
                  <a:schemeClr val="bg1">
                    <a:lumMod val="50000"/>
                  </a:schemeClr>
                </a:solidFill>
              </a:rPr>
              <a:t>		</a:t>
            </a:r>
          </a:p>
          <a:p>
            <a:pPr>
              <a:spcBef>
                <a:spcPct val="50000"/>
              </a:spcBef>
            </a:pPr>
            <a:r>
              <a:rPr lang="en-US" altLang="en-US" sz="3200" i="1" dirty="0" smtClean="0">
                <a:latin typeface="+mj-lt"/>
              </a:rPr>
              <a:t>Brainstorm with a colleague:  What are some examples of </a:t>
            </a:r>
            <a:r>
              <a:rPr lang="en-US" altLang="en-US" sz="3200" b="1" i="1" dirty="0" smtClean="0">
                <a:latin typeface="+mj-lt"/>
              </a:rPr>
              <a:t>constitutional</a:t>
            </a:r>
            <a:r>
              <a:rPr lang="en-US" altLang="en-US" sz="3200" i="1" dirty="0" smtClean="0">
                <a:latin typeface="+mj-lt"/>
              </a:rPr>
              <a:t> &amp; </a:t>
            </a:r>
            <a:r>
              <a:rPr lang="en-US" altLang="en-US" sz="3200" b="1" i="1" dirty="0" smtClean="0">
                <a:latin typeface="+mj-lt"/>
              </a:rPr>
              <a:t>environmental</a:t>
            </a:r>
            <a:r>
              <a:rPr lang="en-US" altLang="en-US" sz="3200" i="1" dirty="0" smtClean="0">
                <a:latin typeface="+mj-lt"/>
              </a:rPr>
              <a:t> causes of reading difficulties that you have observed?</a:t>
            </a:r>
            <a:endParaRPr lang="en-US" altLang="en-US" sz="3200" i="1" dirty="0">
              <a:latin typeface="+mj-lt"/>
            </a:endParaRPr>
          </a:p>
        </p:txBody>
      </p:sp>
      <p:sp>
        <p:nvSpPr>
          <p:cNvPr id="3" name="Slide Number Placeholder 2"/>
          <p:cNvSpPr>
            <a:spLocks noGrp="1"/>
          </p:cNvSpPr>
          <p:nvPr>
            <p:ph type="sldNum" sz="quarter" idx="12"/>
          </p:nvPr>
        </p:nvSpPr>
        <p:spPr/>
        <p:txBody>
          <a:bodyPr/>
          <a:lstStyle/>
          <a:p>
            <a:fld id="{BA9B540C-44DA-4F69-89C9-7C84606640D3}" type="slidenum">
              <a:rPr lang="en-US" smtClean="0"/>
              <a:pPr/>
              <a:t>2</a:t>
            </a:fld>
            <a:endParaRPr lang="en-US" dirty="0"/>
          </a:p>
        </p:txBody>
      </p:sp>
    </p:spTree>
    <p:extLst>
      <p:ext uri="{BB962C8B-B14F-4D97-AF65-F5344CB8AC3E}">
        <p14:creationId xmlns:p14="http://schemas.microsoft.com/office/powerpoint/2010/main" val="1060521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00200"/>
          </a:xfrm>
        </p:spPr>
        <p:txBody>
          <a:bodyPr/>
          <a:lstStyle/>
          <a:p>
            <a:r>
              <a:rPr lang="en-US" dirty="0" smtClean="0"/>
              <a:t>Tier II </a:t>
            </a:r>
            <a:r>
              <a:rPr lang="en-US" b="1" dirty="0" smtClean="0"/>
              <a:t>Basic</a:t>
            </a:r>
            <a:r>
              <a:rPr lang="en-US" dirty="0" smtClean="0"/>
              <a:t> Intervention</a:t>
            </a:r>
            <a:endParaRPr lang="en-US" dirty="0"/>
          </a:p>
        </p:txBody>
      </p:sp>
      <p:sp>
        <p:nvSpPr>
          <p:cNvPr id="3" name="Content Placeholder 2"/>
          <p:cNvSpPr>
            <a:spLocks noGrp="1"/>
          </p:cNvSpPr>
          <p:nvPr>
            <p:ph idx="1"/>
          </p:nvPr>
        </p:nvSpPr>
        <p:spPr>
          <a:xfrm>
            <a:off x="457200" y="1295400"/>
            <a:ext cx="8229600" cy="5257800"/>
          </a:xfrm>
        </p:spPr>
        <p:txBody>
          <a:bodyPr>
            <a:normAutofit lnSpcReduction="10000"/>
          </a:bodyPr>
          <a:lstStyle/>
          <a:p>
            <a:r>
              <a:rPr lang="en-US" dirty="0"/>
              <a:t>Should include key components (assisted reading + word study + fluency work)</a:t>
            </a:r>
          </a:p>
          <a:p>
            <a:endParaRPr lang="en-US" dirty="0" smtClean="0"/>
          </a:p>
          <a:p>
            <a:r>
              <a:rPr lang="en-US" dirty="0" smtClean="0"/>
              <a:t>At least 2x weekly for 45 minutes (more is better &amp; more may be needed!)</a:t>
            </a:r>
          </a:p>
          <a:p>
            <a:endParaRPr lang="en-US" dirty="0"/>
          </a:p>
          <a:p>
            <a:r>
              <a:rPr lang="en-US" dirty="0" smtClean="0"/>
              <a:t>Delivered by someone who has been trained</a:t>
            </a:r>
          </a:p>
          <a:p>
            <a:endParaRPr lang="en-US" dirty="0"/>
          </a:p>
          <a:p>
            <a:r>
              <a:rPr lang="en-US" dirty="0" smtClean="0"/>
              <a:t>Supervised by Literacy Coach and Classroom Teacher who use progress-monitoring data to pace!!!  </a:t>
            </a:r>
          </a:p>
          <a:p>
            <a:endParaRPr lang="en-US" dirty="0"/>
          </a:p>
          <a:p>
            <a:r>
              <a:rPr lang="en-US" dirty="0" smtClean="0"/>
              <a:t>Here are some examples:  Early &amp; Higher Steps</a:t>
            </a:r>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20</a:t>
            </a:fld>
            <a:endParaRPr lang="en-US" dirty="0"/>
          </a:p>
        </p:txBody>
      </p:sp>
    </p:spTree>
    <p:extLst>
      <p:ext uri="{BB962C8B-B14F-4D97-AF65-F5344CB8AC3E}">
        <p14:creationId xmlns:p14="http://schemas.microsoft.com/office/powerpoint/2010/main" val="3306761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061269" cy="1600200"/>
          </a:xfrm>
        </p:spPr>
        <p:txBody>
          <a:bodyPr/>
          <a:lstStyle/>
          <a:p>
            <a:r>
              <a:rPr lang="en-US" dirty="0" smtClean="0"/>
              <a:t>Tier III Intensive Intervention</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a:t>Should include key components (assisted reading + </a:t>
            </a:r>
            <a:r>
              <a:rPr lang="en-US" b="1" dirty="0"/>
              <a:t>word </a:t>
            </a:r>
            <a:r>
              <a:rPr lang="en-US" b="1" dirty="0" smtClean="0"/>
              <a:t>study* </a:t>
            </a:r>
            <a:r>
              <a:rPr lang="en-US" dirty="0"/>
              <a:t>+ </a:t>
            </a:r>
            <a:r>
              <a:rPr lang="en-US" b="1" dirty="0"/>
              <a:t>fluency </a:t>
            </a:r>
            <a:r>
              <a:rPr lang="en-US" b="1" dirty="0" smtClean="0"/>
              <a:t>work*</a:t>
            </a:r>
            <a:r>
              <a:rPr lang="en-US" dirty="0" smtClean="0"/>
              <a:t>)</a:t>
            </a:r>
            <a:endParaRPr lang="en-US" dirty="0"/>
          </a:p>
          <a:p>
            <a:endParaRPr lang="en-US" dirty="0" smtClean="0"/>
          </a:p>
          <a:p>
            <a:r>
              <a:rPr lang="en-US" dirty="0" smtClean="0"/>
              <a:t>At least 4x weekly for 60-90 minutes </a:t>
            </a:r>
          </a:p>
          <a:p>
            <a:endParaRPr lang="en-US" dirty="0"/>
          </a:p>
          <a:p>
            <a:r>
              <a:rPr lang="en-US" dirty="0" smtClean="0"/>
              <a:t>Delivered by someone with strong expertise </a:t>
            </a:r>
          </a:p>
          <a:p>
            <a:endParaRPr lang="en-US" dirty="0"/>
          </a:p>
          <a:p>
            <a:r>
              <a:rPr lang="en-US" dirty="0" smtClean="0"/>
              <a:t>Supervised by Literacy Coach and SPED Teacher who use progress-monitoring data to pace!!!</a:t>
            </a:r>
          </a:p>
          <a:p>
            <a:endParaRPr lang="en-US" dirty="0"/>
          </a:p>
          <a:p>
            <a:r>
              <a:rPr lang="en-US" dirty="0"/>
              <a:t>E</a:t>
            </a:r>
            <a:r>
              <a:rPr lang="en-US" dirty="0" smtClean="0"/>
              <a:t>xamples:  </a:t>
            </a:r>
            <a:r>
              <a:rPr lang="en-US" b="1" dirty="0" smtClean="0"/>
              <a:t>Orton-Gillingham</a:t>
            </a:r>
            <a:r>
              <a:rPr lang="en-US" dirty="0" smtClean="0"/>
              <a:t>, Wilson, Lindamood</a:t>
            </a:r>
            <a:r>
              <a:rPr lang="en-US" dirty="0"/>
              <a:t> </a:t>
            </a:r>
            <a:r>
              <a:rPr lang="en-US" dirty="0" smtClean="0"/>
              <a:t>Bell, Barton, Alphabetic Phonics, etc.</a:t>
            </a:r>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21</a:t>
            </a:fld>
            <a:endParaRPr lang="en-US" dirty="0"/>
          </a:p>
        </p:txBody>
      </p:sp>
    </p:spTree>
    <p:extLst>
      <p:ext uri="{BB962C8B-B14F-4D97-AF65-F5344CB8AC3E}">
        <p14:creationId xmlns:p14="http://schemas.microsoft.com/office/powerpoint/2010/main" val="34595904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85057" y="228600"/>
            <a:ext cx="8991600" cy="1600200"/>
          </a:xfrm>
        </p:spPr>
        <p:txBody>
          <a:bodyPr/>
          <a:lstStyle/>
          <a:p>
            <a:r>
              <a:rPr lang="en-US" altLang="en-US" b="1" dirty="0" smtClean="0"/>
              <a:t>Identifying Reading Disability in Utah</a:t>
            </a:r>
            <a:endParaRPr lang="en-US" altLang="en-US" b="1" dirty="0"/>
          </a:p>
        </p:txBody>
      </p:sp>
      <p:sp>
        <p:nvSpPr>
          <p:cNvPr id="9219" name="Rectangle 3"/>
          <p:cNvSpPr>
            <a:spLocks noGrp="1" noChangeArrowheads="1"/>
          </p:cNvSpPr>
          <p:nvPr>
            <p:ph type="body" idx="1"/>
          </p:nvPr>
        </p:nvSpPr>
        <p:spPr>
          <a:xfrm>
            <a:off x="533400" y="1905000"/>
            <a:ext cx="8229600" cy="4724400"/>
          </a:xfrm>
        </p:spPr>
        <p:txBody>
          <a:bodyPr>
            <a:normAutofit fontScale="92500" lnSpcReduction="20000"/>
          </a:bodyPr>
          <a:lstStyle/>
          <a:p>
            <a:pPr>
              <a:lnSpc>
                <a:spcPct val="90000"/>
              </a:lnSpc>
            </a:pPr>
            <a:r>
              <a:rPr lang="en-US" altLang="en-US" sz="2800" dirty="0" smtClean="0"/>
              <a:t>Utah Schools may use any of the following options:</a:t>
            </a:r>
          </a:p>
          <a:p>
            <a:pPr>
              <a:lnSpc>
                <a:spcPct val="90000"/>
              </a:lnSpc>
            </a:pPr>
            <a:endParaRPr lang="en-US" altLang="en-US" sz="2800" dirty="0" smtClean="0"/>
          </a:p>
          <a:p>
            <a:pPr>
              <a:lnSpc>
                <a:spcPct val="90000"/>
              </a:lnSpc>
            </a:pPr>
            <a:r>
              <a:rPr lang="en-US" altLang="en-US" sz="2800" dirty="0" smtClean="0"/>
              <a:t>A.  Response to Intervention</a:t>
            </a:r>
          </a:p>
          <a:p>
            <a:pPr>
              <a:lnSpc>
                <a:spcPct val="90000"/>
              </a:lnSpc>
            </a:pPr>
            <a:endParaRPr lang="en-US" altLang="en-US" sz="2800" dirty="0"/>
          </a:p>
          <a:p>
            <a:pPr>
              <a:lnSpc>
                <a:spcPct val="90000"/>
              </a:lnSpc>
            </a:pPr>
            <a:r>
              <a:rPr lang="en-US" altLang="en-US" sz="2800" dirty="0" smtClean="0"/>
              <a:t>B.  Discrepancy (1.5 s.d.) between reading achievement &amp; intellectual ability                        -   e.g</a:t>
            </a:r>
            <a:r>
              <a:rPr lang="en-US" altLang="en-US" sz="2800" dirty="0"/>
              <a:t>.,   IQ = 100    WRMT = 78 </a:t>
            </a:r>
            <a:endParaRPr lang="en-US" altLang="en-US" sz="2800" dirty="0" smtClean="0"/>
          </a:p>
          <a:p>
            <a:pPr>
              <a:lnSpc>
                <a:spcPct val="90000"/>
              </a:lnSpc>
            </a:pPr>
            <a:endParaRPr lang="en-US" altLang="en-US" sz="2800" dirty="0"/>
          </a:p>
          <a:p>
            <a:pPr>
              <a:lnSpc>
                <a:spcPct val="90000"/>
              </a:lnSpc>
            </a:pPr>
            <a:r>
              <a:rPr lang="en-US" altLang="en-US" sz="2800" dirty="0" smtClean="0"/>
              <a:t>C.  Combination of A &amp; B above</a:t>
            </a:r>
          </a:p>
          <a:p>
            <a:pPr>
              <a:lnSpc>
                <a:spcPct val="90000"/>
              </a:lnSpc>
            </a:pPr>
            <a:endParaRPr lang="en-US" altLang="en-US" sz="2800" dirty="0"/>
          </a:p>
          <a:p>
            <a:pPr>
              <a:lnSpc>
                <a:spcPct val="90000"/>
              </a:lnSpc>
            </a:pPr>
            <a:r>
              <a:rPr lang="en-US" altLang="en-US" sz="2800" i="1" dirty="0" smtClean="0">
                <a:solidFill>
                  <a:schemeClr val="tx1"/>
                </a:solidFill>
              </a:rPr>
              <a:t>Which method does your school use?  How well is it working for students, parents, teachers, you?</a:t>
            </a:r>
            <a:endParaRPr lang="en-US" altLang="en-US" sz="2800" i="1" dirty="0">
              <a:solidFill>
                <a:schemeClr val="tx1"/>
              </a:solidFill>
            </a:endParaRPr>
          </a:p>
        </p:txBody>
      </p:sp>
      <p:sp>
        <p:nvSpPr>
          <p:cNvPr id="3" name="Slide Number Placeholder 2"/>
          <p:cNvSpPr>
            <a:spLocks noGrp="1"/>
          </p:cNvSpPr>
          <p:nvPr>
            <p:ph type="sldNum" sz="quarter" idx="12"/>
          </p:nvPr>
        </p:nvSpPr>
        <p:spPr/>
        <p:txBody>
          <a:bodyPr/>
          <a:lstStyle/>
          <a:p>
            <a:fld id="{BA9B540C-44DA-4F69-89C9-7C84606640D3}" type="slidenum">
              <a:rPr lang="en-US" smtClean="0"/>
              <a:pPr/>
              <a:t>22</a:t>
            </a:fld>
            <a:endParaRPr lang="en-US" dirty="0"/>
          </a:p>
        </p:txBody>
      </p:sp>
    </p:spTree>
    <p:extLst>
      <p:ext uri="{BB962C8B-B14F-4D97-AF65-F5344CB8AC3E}">
        <p14:creationId xmlns:p14="http://schemas.microsoft.com/office/powerpoint/2010/main" val="3980349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lstStyle/>
          <a:p>
            <a:r>
              <a:rPr lang="en-US" dirty="0" smtClean="0"/>
              <a:t>Types of Tier III Struggling Readers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endParaRPr lang="en-US" dirty="0" smtClean="0"/>
          </a:p>
          <a:p>
            <a:r>
              <a:rPr lang="en-US" dirty="0" smtClean="0"/>
              <a:t>Slow learners (don’t qualify w/discrepancy method)</a:t>
            </a:r>
          </a:p>
          <a:p>
            <a:endParaRPr lang="en-US" dirty="0"/>
          </a:p>
          <a:p>
            <a:r>
              <a:rPr lang="en-US" dirty="0" smtClean="0"/>
              <a:t>Students with moderate to severe communication disorder (fewest)</a:t>
            </a:r>
          </a:p>
          <a:p>
            <a:endParaRPr lang="en-US" dirty="0"/>
          </a:p>
          <a:p>
            <a:r>
              <a:rPr lang="en-US" dirty="0"/>
              <a:t>Students with moderate to severe dyslexia </a:t>
            </a:r>
            <a:r>
              <a:rPr lang="en-US" dirty="0" smtClean="0"/>
              <a:t>(most common)</a:t>
            </a:r>
            <a:endParaRPr lang="en-US" dirty="0"/>
          </a:p>
          <a:p>
            <a:endParaRPr lang="en-US" dirty="0" smtClean="0"/>
          </a:p>
          <a:p>
            <a:r>
              <a:rPr lang="en-US" dirty="0" smtClean="0"/>
              <a:t>Note:  these issues do not go away!  They are ‘womb to tomb.’ However, with </a:t>
            </a:r>
            <a:r>
              <a:rPr lang="en-US" b="1" dirty="0" smtClean="0"/>
              <a:t>enough</a:t>
            </a:r>
            <a:r>
              <a:rPr lang="en-US" dirty="0" smtClean="0"/>
              <a:t> of the </a:t>
            </a:r>
            <a:r>
              <a:rPr lang="en-US" b="1" dirty="0" smtClean="0"/>
              <a:t>right intervention</a:t>
            </a:r>
            <a:r>
              <a:rPr lang="en-US" dirty="0" smtClean="0"/>
              <a:t>, students can improve!</a:t>
            </a:r>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23</a:t>
            </a:fld>
            <a:endParaRPr lang="en-US" dirty="0"/>
          </a:p>
        </p:txBody>
      </p:sp>
    </p:spTree>
    <p:extLst>
      <p:ext uri="{BB962C8B-B14F-4D97-AF65-F5344CB8AC3E}">
        <p14:creationId xmlns:p14="http://schemas.microsoft.com/office/powerpoint/2010/main" val="2268443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00200"/>
          </a:xfrm>
        </p:spPr>
        <p:txBody>
          <a:bodyPr/>
          <a:lstStyle/>
          <a:p>
            <a:r>
              <a:rPr lang="en-US" dirty="0" smtClean="0"/>
              <a:t>Tier III Slow Learners</a:t>
            </a:r>
            <a:endParaRPr lang="en-US" dirty="0"/>
          </a:p>
        </p:txBody>
      </p:sp>
      <p:sp>
        <p:nvSpPr>
          <p:cNvPr id="3" name="Content Placeholder 2"/>
          <p:cNvSpPr>
            <a:spLocks noGrp="1"/>
          </p:cNvSpPr>
          <p:nvPr>
            <p:ph idx="1"/>
          </p:nvPr>
        </p:nvSpPr>
        <p:spPr>
          <a:xfrm>
            <a:off x="457200" y="1600200"/>
            <a:ext cx="8229600" cy="4953000"/>
          </a:xfrm>
        </p:spPr>
        <p:txBody>
          <a:bodyPr/>
          <a:lstStyle/>
          <a:p>
            <a:r>
              <a:rPr lang="en-US" dirty="0" smtClean="0"/>
              <a:t>Well below grade level in both reading and math—even after good classroom instruction &amp; intervention</a:t>
            </a:r>
            <a:endParaRPr lang="en-US" dirty="0"/>
          </a:p>
          <a:p>
            <a:endParaRPr lang="en-US" dirty="0" smtClean="0"/>
          </a:p>
          <a:p>
            <a:r>
              <a:rPr lang="en-US" dirty="0" smtClean="0"/>
              <a:t>Do not present with a discrepancy between ability and achievement </a:t>
            </a:r>
          </a:p>
          <a:p>
            <a:endParaRPr lang="en-US" dirty="0"/>
          </a:p>
          <a:p>
            <a:r>
              <a:rPr lang="en-US" dirty="0" smtClean="0"/>
              <a:t>Need basic Tier II Intervention but more often!</a:t>
            </a:r>
          </a:p>
          <a:p>
            <a:pPr lvl="1"/>
            <a:r>
              <a:rPr lang="en-US" dirty="0" smtClean="0"/>
              <a:t>Double hits per day, or</a:t>
            </a:r>
          </a:p>
          <a:p>
            <a:pPr lvl="1"/>
            <a:r>
              <a:rPr lang="en-US" dirty="0" smtClean="0"/>
              <a:t>5 days per week</a:t>
            </a:r>
          </a:p>
          <a:p>
            <a:pPr lvl="1"/>
            <a:endParaRPr lang="en-US" dirty="0" smtClean="0"/>
          </a:p>
          <a:p>
            <a:r>
              <a:rPr lang="en-US" i="1" dirty="0" smtClean="0">
                <a:solidFill>
                  <a:schemeClr val="tx1"/>
                </a:solidFill>
              </a:rPr>
              <a:t>Your experiences with this type of student?</a:t>
            </a:r>
            <a:endParaRPr lang="en-US" i="1" dirty="0">
              <a:solidFill>
                <a:schemeClr val="tx1"/>
              </a:solidFill>
            </a:endParaRPr>
          </a:p>
          <a:p>
            <a:endParaRPr lang="en-US" dirty="0" smtClean="0"/>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24</a:t>
            </a:fld>
            <a:endParaRPr lang="en-US" dirty="0"/>
          </a:p>
        </p:txBody>
      </p:sp>
    </p:spTree>
    <p:extLst>
      <p:ext uri="{BB962C8B-B14F-4D97-AF65-F5344CB8AC3E}">
        <p14:creationId xmlns:p14="http://schemas.microsoft.com/office/powerpoint/2010/main" val="7252854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600200"/>
          </a:xfrm>
        </p:spPr>
        <p:txBody>
          <a:bodyPr/>
          <a:lstStyle/>
          <a:p>
            <a:r>
              <a:rPr lang="en-US" dirty="0" smtClean="0"/>
              <a:t>Tier III Communication Disorder</a:t>
            </a:r>
            <a:endParaRPr lang="en-US" dirty="0"/>
          </a:p>
        </p:txBody>
      </p:sp>
      <p:sp>
        <p:nvSpPr>
          <p:cNvPr id="3" name="Content Placeholder 2"/>
          <p:cNvSpPr>
            <a:spLocks noGrp="1"/>
          </p:cNvSpPr>
          <p:nvPr>
            <p:ph idx="1"/>
          </p:nvPr>
        </p:nvSpPr>
        <p:spPr>
          <a:xfrm>
            <a:off x="457200" y="1828800"/>
            <a:ext cx="8229600" cy="5105400"/>
          </a:xfrm>
        </p:spPr>
        <p:txBody>
          <a:bodyPr/>
          <a:lstStyle/>
          <a:p>
            <a:r>
              <a:rPr lang="en-US" dirty="0" smtClean="0"/>
              <a:t>Difficulties </a:t>
            </a:r>
            <a:r>
              <a:rPr lang="en-US" dirty="0"/>
              <a:t>in </a:t>
            </a:r>
            <a:r>
              <a:rPr lang="en-US" dirty="0" smtClean="0"/>
              <a:t>learning/using </a:t>
            </a:r>
            <a:r>
              <a:rPr lang="en-US" dirty="0"/>
              <a:t>language, </a:t>
            </a:r>
            <a:r>
              <a:rPr lang="en-US" dirty="0" smtClean="0"/>
              <a:t>caused </a:t>
            </a:r>
            <a:r>
              <a:rPr lang="en-US" dirty="0"/>
              <a:t>by problems with vocabulary, </a:t>
            </a:r>
            <a:r>
              <a:rPr lang="en-US" dirty="0" smtClean="0"/>
              <a:t>grammar</a:t>
            </a:r>
            <a:r>
              <a:rPr lang="en-US" dirty="0"/>
              <a:t>, and </a:t>
            </a:r>
            <a:r>
              <a:rPr lang="en-US" dirty="0" smtClean="0"/>
              <a:t>putting </a:t>
            </a:r>
            <a:r>
              <a:rPr lang="en-US" dirty="0"/>
              <a:t>sentences together in </a:t>
            </a:r>
            <a:r>
              <a:rPr lang="en-US" dirty="0" smtClean="0"/>
              <a:t>a good </a:t>
            </a:r>
            <a:r>
              <a:rPr lang="en-US" dirty="0"/>
              <a:t>way. </a:t>
            </a:r>
            <a:endParaRPr lang="en-US" dirty="0" smtClean="0"/>
          </a:p>
          <a:p>
            <a:endParaRPr lang="en-US" dirty="0" smtClean="0"/>
          </a:p>
          <a:p>
            <a:r>
              <a:rPr lang="en-US" dirty="0" smtClean="0"/>
              <a:t>Problems can </a:t>
            </a:r>
            <a:r>
              <a:rPr lang="en-US" dirty="0"/>
              <a:t>be </a:t>
            </a:r>
            <a:r>
              <a:rPr lang="en-US" b="1" dirty="0"/>
              <a:t>receptive</a:t>
            </a:r>
            <a:r>
              <a:rPr lang="en-US" dirty="0"/>
              <a:t> (understanding language) </a:t>
            </a:r>
            <a:r>
              <a:rPr lang="en-US" dirty="0" smtClean="0"/>
              <a:t>and/or </a:t>
            </a:r>
            <a:r>
              <a:rPr lang="en-US" b="1" dirty="0" smtClean="0"/>
              <a:t>expressive</a:t>
            </a:r>
            <a:r>
              <a:rPr lang="en-US" dirty="0" smtClean="0"/>
              <a:t> (producing language)</a:t>
            </a:r>
            <a:endParaRPr lang="en-US" dirty="0"/>
          </a:p>
          <a:p>
            <a:r>
              <a:rPr lang="en-US" dirty="0" smtClean="0"/>
              <a:t>Not to be confused with articulation problems!</a:t>
            </a:r>
            <a:endParaRPr lang="en-US" dirty="0"/>
          </a:p>
          <a:p>
            <a:endParaRPr lang="en-US" dirty="0" smtClean="0"/>
          </a:p>
          <a:p>
            <a:r>
              <a:rPr lang="en-US" dirty="0" smtClean="0"/>
              <a:t>Need identification &amp; specific, intensive , frequent language intervention from an SLP</a:t>
            </a:r>
          </a:p>
          <a:p>
            <a:r>
              <a:rPr lang="en-US" i="1" dirty="0" smtClean="0">
                <a:solidFill>
                  <a:schemeClr val="tx1"/>
                </a:solidFill>
              </a:rPr>
              <a:t>Your experiences with this type of student?</a:t>
            </a:r>
            <a:endParaRPr lang="en-US" i="1" dirty="0">
              <a:solidFill>
                <a:schemeClr val="tx1"/>
              </a:solidFill>
            </a:endParaRPr>
          </a:p>
          <a:p>
            <a:endParaRPr lang="en-US" dirty="0" smtClean="0"/>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25</a:t>
            </a:fld>
            <a:endParaRPr lang="en-US" dirty="0"/>
          </a:p>
        </p:txBody>
      </p:sp>
    </p:spTree>
    <p:extLst>
      <p:ext uri="{BB962C8B-B14F-4D97-AF65-F5344CB8AC3E}">
        <p14:creationId xmlns:p14="http://schemas.microsoft.com/office/powerpoint/2010/main" val="164735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r>
              <a:rPr lang="en-US" dirty="0" smtClean="0"/>
              <a:t>Tier III Dyslexia </a:t>
            </a:r>
            <a:endParaRPr lang="en-US" dirty="0"/>
          </a:p>
        </p:txBody>
      </p:sp>
      <p:sp>
        <p:nvSpPr>
          <p:cNvPr id="3" name="Content Placeholder 2"/>
          <p:cNvSpPr>
            <a:spLocks noGrp="1"/>
          </p:cNvSpPr>
          <p:nvPr>
            <p:ph idx="1"/>
          </p:nvPr>
        </p:nvSpPr>
        <p:spPr>
          <a:xfrm>
            <a:off x="457200" y="1295400"/>
            <a:ext cx="8229600" cy="5410200"/>
          </a:xfrm>
        </p:spPr>
        <p:txBody>
          <a:bodyPr>
            <a:normAutofit/>
          </a:bodyPr>
          <a:lstStyle/>
          <a:p>
            <a:r>
              <a:rPr lang="en-US" dirty="0" smtClean="0"/>
              <a:t>Dys = difficulty         Lexia = words </a:t>
            </a:r>
          </a:p>
          <a:p>
            <a:endParaRPr lang="en-US" dirty="0"/>
          </a:p>
          <a:p>
            <a:r>
              <a:rPr lang="en-US" dirty="0" smtClean="0"/>
              <a:t>Many misconceptions (e.g., seeing backwards, colored lenses, marching, eye training)</a:t>
            </a:r>
          </a:p>
          <a:p>
            <a:endParaRPr lang="en-US" dirty="0"/>
          </a:p>
          <a:p>
            <a:r>
              <a:rPr lang="en-US" dirty="0" smtClean="0"/>
              <a:t>Core deficit = phonological system (i.e., significant problems matching speech sounds to letters) results in poor fluency, spelling, word recognition </a:t>
            </a:r>
          </a:p>
          <a:p>
            <a:endParaRPr lang="en-US" dirty="0"/>
          </a:p>
          <a:p>
            <a:r>
              <a:rPr lang="en-US" dirty="0" smtClean="0"/>
              <a:t>Math and oral language often are normal or above</a:t>
            </a:r>
          </a:p>
          <a:p>
            <a:endParaRPr lang="en-US" dirty="0" smtClean="0"/>
          </a:p>
          <a:p>
            <a:r>
              <a:rPr lang="en-US" i="1" dirty="0" smtClean="0">
                <a:solidFill>
                  <a:schemeClr val="tx1"/>
                </a:solidFill>
              </a:rPr>
              <a:t>Your experiences with this type of student?</a:t>
            </a:r>
            <a:endParaRPr lang="en-US" i="1" dirty="0">
              <a:solidFill>
                <a:schemeClr val="tx1"/>
              </a:solidFill>
            </a:endParaRPr>
          </a:p>
          <a:p>
            <a:endParaRPr lang="en-US" dirty="0" smtClean="0"/>
          </a:p>
          <a:p>
            <a:endParaRPr lang="en-US" dirty="0"/>
          </a:p>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26</a:t>
            </a:fld>
            <a:endParaRPr lang="en-US" dirty="0"/>
          </a:p>
        </p:txBody>
      </p:sp>
    </p:spTree>
    <p:extLst>
      <p:ext uri="{BB962C8B-B14F-4D97-AF65-F5344CB8AC3E}">
        <p14:creationId xmlns:p14="http://schemas.microsoft.com/office/powerpoint/2010/main" val="2417043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fro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0200" y="2311400"/>
            <a:ext cx="48895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3" descr="bo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838" y="2316163"/>
            <a:ext cx="4889500"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 Box 4"/>
          <p:cNvSpPr txBox="1">
            <a:spLocks noChangeArrowheads="1"/>
          </p:cNvSpPr>
          <p:nvPr/>
        </p:nvSpPr>
        <p:spPr bwMode="auto">
          <a:xfrm>
            <a:off x="781050" y="5568950"/>
            <a:ext cx="35734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r>
              <a:rPr lang="en-US" altLang="en-US" sz="2400" b="1" dirty="0">
                <a:solidFill>
                  <a:srgbClr val="FFFFFF"/>
                </a:solidFill>
                <a:latin typeface="Arial" pitchFamily="34" charset="0"/>
                <a:cs typeface="Times New Roman" pitchFamily="18" charset="0"/>
              </a:rPr>
              <a:t>Typical Readers</a:t>
            </a:r>
            <a:endParaRPr lang="en-US" altLang="en-US" sz="2400" dirty="0">
              <a:latin typeface="Arial" pitchFamily="34" charset="0"/>
            </a:endParaRPr>
          </a:p>
          <a:p>
            <a:endParaRPr lang="en-US" altLang="en-US" sz="2400" dirty="0">
              <a:latin typeface="Arial" pitchFamily="34" charset="0"/>
            </a:endParaRPr>
          </a:p>
        </p:txBody>
      </p:sp>
      <p:sp>
        <p:nvSpPr>
          <p:cNvPr id="21509" name="Text Box 5"/>
          <p:cNvSpPr txBox="1">
            <a:spLocks noChangeArrowheads="1"/>
          </p:cNvSpPr>
          <p:nvPr/>
        </p:nvSpPr>
        <p:spPr bwMode="auto">
          <a:xfrm>
            <a:off x="5008563" y="5594350"/>
            <a:ext cx="30861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r>
              <a:rPr lang="en-US" altLang="en-US" sz="2400" b="1" dirty="0">
                <a:solidFill>
                  <a:srgbClr val="FFFFFF"/>
                </a:solidFill>
                <a:latin typeface="Arial" pitchFamily="34" charset="0"/>
                <a:cs typeface="Times New Roman" pitchFamily="18" charset="0"/>
              </a:rPr>
              <a:t>Dyslexic Readers</a:t>
            </a:r>
            <a:endParaRPr lang="en-US" altLang="en-US" sz="2400" dirty="0">
              <a:latin typeface="Arial" pitchFamily="34" charset="0"/>
            </a:endParaRPr>
          </a:p>
          <a:p>
            <a:endParaRPr lang="en-US" altLang="en-US" sz="2400" dirty="0">
              <a:latin typeface="Arial" pitchFamily="34" charset="0"/>
            </a:endParaRPr>
          </a:p>
        </p:txBody>
      </p:sp>
      <p:sp>
        <p:nvSpPr>
          <p:cNvPr id="21510" name="Rectangle 6"/>
          <p:cNvSpPr>
            <a:spLocks noChangeArrowheads="1"/>
          </p:cNvSpPr>
          <p:nvPr/>
        </p:nvSpPr>
        <p:spPr bwMode="auto">
          <a:xfrm>
            <a:off x="0" y="1631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endParaRPr lang="en-US" altLang="en-US" sz="2400" dirty="0">
              <a:latin typeface="Times New Roman" pitchFamily="18" charset="0"/>
            </a:endParaRPr>
          </a:p>
        </p:txBody>
      </p:sp>
      <p:sp>
        <p:nvSpPr>
          <p:cNvPr id="21511" name="Rectangle 7"/>
          <p:cNvSpPr>
            <a:spLocks noChangeArrowheads="1"/>
          </p:cNvSpPr>
          <p:nvPr/>
        </p:nvSpPr>
        <p:spPr bwMode="auto">
          <a:xfrm>
            <a:off x="0" y="1631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endParaRPr lang="en-US" altLang="en-US" sz="2400" dirty="0">
              <a:latin typeface="Times New Roman" pitchFamily="18" charset="0"/>
            </a:endParaRPr>
          </a:p>
        </p:txBody>
      </p:sp>
      <p:sp>
        <p:nvSpPr>
          <p:cNvPr id="21512" name="Rectangle 8"/>
          <p:cNvSpPr>
            <a:spLocks noGrp="1" noChangeArrowheads="1"/>
          </p:cNvSpPr>
          <p:nvPr>
            <p:ph type="title"/>
          </p:nvPr>
        </p:nvSpPr>
        <p:spPr>
          <a:xfrm>
            <a:off x="-744538" y="238125"/>
            <a:ext cx="10971213" cy="1908175"/>
          </a:xfrm>
          <a:noFill/>
          <a:extLst>
            <a:ext uri="{909E8E84-426E-40DD-AFC4-6F175D3DCCD1}">
              <a14:hiddenFill xmlns:a14="http://schemas.microsoft.com/office/drawing/2010/main">
                <a:solidFill>
                  <a:srgbClr val="FFFFFF"/>
                </a:solidFill>
              </a14:hiddenFill>
            </a:ext>
          </a:extLst>
        </p:spPr>
        <p:txBody>
          <a:bodyPr/>
          <a:lstStyle/>
          <a:p>
            <a:r>
              <a:rPr lang="en-US" altLang="en-US" dirty="0" smtClean="0">
                <a:solidFill>
                  <a:srgbClr val="000000"/>
                </a:solidFill>
                <a:effectLst/>
              </a:rPr>
              <a:t>Neurobiological Basis </a:t>
            </a:r>
            <a:br>
              <a:rPr lang="en-US" altLang="en-US" dirty="0" smtClean="0">
                <a:solidFill>
                  <a:srgbClr val="000000"/>
                </a:solidFill>
                <a:effectLst/>
              </a:rPr>
            </a:br>
            <a:r>
              <a:rPr lang="en-US" altLang="en-US" dirty="0" smtClean="0">
                <a:solidFill>
                  <a:srgbClr val="000000"/>
                </a:solidFill>
                <a:effectLst/>
              </a:rPr>
              <a:t>of Dyslexia</a:t>
            </a:r>
          </a:p>
        </p:txBody>
      </p:sp>
      <p:sp>
        <p:nvSpPr>
          <p:cNvPr id="21513" name="Rectangle 9"/>
          <p:cNvSpPr>
            <a:spLocks noChangeArrowheads="1"/>
          </p:cNvSpPr>
          <p:nvPr/>
        </p:nvSpPr>
        <p:spPr bwMode="auto">
          <a:xfrm>
            <a:off x="188913" y="2278063"/>
            <a:ext cx="8809037" cy="3962400"/>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endParaRPr lang="en-US" altLang="en-US" dirty="0"/>
          </a:p>
        </p:txBody>
      </p:sp>
      <p:sp>
        <p:nvSpPr>
          <p:cNvPr id="21514" name="Text Box 10"/>
          <p:cNvSpPr txBox="1">
            <a:spLocks noChangeArrowheads="1"/>
          </p:cNvSpPr>
          <p:nvPr/>
        </p:nvSpPr>
        <p:spPr bwMode="auto">
          <a:xfrm>
            <a:off x="4354513" y="6348413"/>
            <a:ext cx="3074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pPr algn="ctr"/>
            <a:r>
              <a:rPr lang="en-US" altLang="en-US" sz="2000" dirty="0">
                <a:solidFill>
                  <a:srgbClr val="000000"/>
                </a:solidFill>
                <a:latin typeface="Arial" pitchFamily="34" charset="0"/>
              </a:rPr>
              <a:t>Eden et al., </a:t>
            </a:r>
            <a:r>
              <a:rPr lang="en-US" altLang="en-US" sz="2000" i="1" dirty="0">
                <a:solidFill>
                  <a:srgbClr val="000000"/>
                </a:solidFill>
                <a:latin typeface="Arial" pitchFamily="34" charset="0"/>
              </a:rPr>
              <a:t>Neuron,</a:t>
            </a:r>
            <a:r>
              <a:rPr lang="en-US" altLang="en-US" sz="2000" dirty="0">
                <a:solidFill>
                  <a:srgbClr val="000000"/>
                </a:solidFill>
                <a:latin typeface="Arial" pitchFamily="34" charset="0"/>
              </a:rPr>
              <a:t> 2004</a:t>
            </a:r>
          </a:p>
        </p:txBody>
      </p:sp>
      <p:sp>
        <p:nvSpPr>
          <p:cNvPr id="3" name="Slide Number Placeholder 2"/>
          <p:cNvSpPr>
            <a:spLocks noGrp="1"/>
          </p:cNvSpPr>
          <p:nvPr>
            <p:ph type="sldNum" sz="quarter" idx="12"/>
          </p:nvPr>
        </p:nvSpPr>
        <p:spPr/>
        <p:txBody>
          <a:bodyPr/>
          <a:lstStyle/>
          <a:p>
            <a:fld id="{BA9B540C-44DA-4F69-89C9-7C84606640D3}" type="slidenum">
              <a:rPr lang="en-US" smtClean="0"/>
              <a:pPr/>
              <a:t>27</a:t>
            </a:fld>
            <a:endParaRPr lang="en-US" dirty="0"/>
          </a:p>
        </p:txBody>
      </p:sp>
    </p:spTree>
    <p:extLst>
      <p:ext uri="{BB962C8B-B14F-4D97-AF65-F5344CB8AC3E}">
        <p14:creationId xmlns:p14="http://schemas.microsoft.com/office/powerpoint/2010/main" val="1176862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CD487F80-4460-4408-9475-8A18C7283A62}" type="slidenum">
              <a:rPr lang="en-US" sz="1400" smtClean="0">
                <a:latin typeface="Arial" pitchFamily="34" charset="0"/>
              </a:rPr>
              <a:pPr eaLnBrk="1" hangingPunct="1">
                <a:defRPr/>
              </a:pPr>
              <a:t>28</a:t>
            </a:fld>
            <a:endParaRPr lang="en-US" sz="1400" dirty="0" smtClean="0">
              <a:latin typeface="Arial" pitchFamily="34" charset="0"/>
            </a:endParaRPr>
          </a:p>
        </p:txBody>
      </p:sp>
      <p:sp>
        <p:nvSpPr>
          <p:cNvPr id="303106" name="Rectangle 2"/>
          <p:cNvSpPr>
            <a:spLocks noGrp="1" noChangeArrowheads="1"/>
          </p:cNvSpPr>
          <p:nvPr>
            <p:ph type="title"/>
          </p:nvPr>
        </p:nvSpPr>
        <p:spPr>
          <a:xfrm>
            <a:off x="304800" y="533400"/>
            <a:ext cx="8534400" cy="990600"/>
          </a:xfrm>
        </p:spPr>
        <p:txBody>
          <a:bodyPr/>
          <a:lstStyle/>
          <a:p>
            <a:pPr eaLnBrk="1" hangingPunct="1">
              <a:defRPr/>
            </a:pPr>
            <a:r>
              <a:rPr lang="en-US" sz="4600" b="1" dirty="0" smtClean="0">
                <a:ea typeface="+mj-ea"/>
              </a:rPr>
              <a:t>The Heart of the Problem</a:t>
            </a:r>
            <a:endParaRPr lang="en-US" b="1" dirty="0" smtClean="0">
              <a:ea typeface="+mj-ea"/>
            </a:endParaRPr>
          </a:p>
        </p:txBody>
      </p:sp>
      <p:sp>
        <p:nvSpPr>
          <p:cNvPr id="303107" name="Rectangle 3"/>
          <p:cNvSpPr>
            <a:spLocks noGrp="1" noChangeArrowheads="1"/>
          </p:cNvSpPr>
          <p:nvPr>
            <p:ph type="body" idx="1"/>
          </p:nvPr>
        </p:nvSpPr>
        <p:spPr>
          <a:xfrm>
            <a:off x="838200" y="1676400"/>
            <a:ext cx="7620000" cy="1676400"/>
          </a:xfrm>
        </p:spPr>
        <p:txBody>
          <a:bodyPr/>
          <a:lstStyle/>
          <a:p>
            <a:pPr marL="0" indent="0" algn="ctr" eaLnBrk="1" hangingPunct="1">
              <a:lnSpc>
                <a:spcPct val="85000"/>
              </a:lnSpc>
              <a:buFont typeface="Wingdings" pitchFamily="2" charset="2"/>
              <a:buNone/>
              <a:defRPr/>
            </a:pPr>
            <a:r>
              <a:rPr lang="en-US" b="1" dirty="0" smtClean="0"/>
              <a:t>Understanding</a:t>
            </a:r>
            <a:r>
              <a:rPr lang="en-US" dirty="0" smtClean="0"/>
              <a:t> the </a:t>
            </a:r>
            <a:r>
              <a:rPr lang="en-US" i="1" dirty="0" smtClean="0"/>
              <a:t>alphabetic principle </a:t>
            </a:r>
            <a:r>
              <a:rPr lang="en-US" dirty="0" smtClean="0"/>
              <a:t>and </a:t>
            </a:r>
            <a:r>
              <a:rPr lang="en-US" b="1" dirty="0" smtClean="0"/>
              <a:t>mastering</a:t>
            </a:r>
            <a:r>
              <a:rPr lang="en-US" dirty="0" smtClean="0"/>
              <a:t> all sound-symbol correspondences.</a:t>
            </a:r>
          </a:p>
        </p:txBody>
      </p:sp>
      <p:sp>
        <p:nvSpPr>
          <p:cNvPr id="303109" name="AutoShape 5">
            <a:hlinkClick r:id="" action="ppaction://noaction" highlightClick="1"/>
          </p:cNvPr>
          <p:cNvSpPr>
            <a:spLocks noChangeArrowheads="1"/>
          </p:cNvSpPr>
          <p:nvPr/>
        </p:nvSpPr>
        <p:spPr bwMode="auto">
          <a:xfrm>
            <a:off x="1676400" y="3429000"/>
            <a:ext cx="1828800" cy="1905000"/>
          </a:xfrm>
          <a:prstGeom prst="actionButtonDocument">
            <a:avLst/>
          </a:prstGeom>
          <a:solidFill>
            <a:srgbClr val="3B78B7"/>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defRPr/>
            </a:pPr>
            <a:r>
              <a:rPr lang="en-US" sz="3200" dirty="0">
                <a:latin typeface="Tahoma" pitchFamily="96" charset="0"/>
                <a:ea typeface="+mn-ea"/>
              </a:rPr>
              <a:t>/ch/</a:t>
            </a:r>
          </a:p>
        </p:txBody>
      </p:sp>
      <p:sp>
        <p:nvSpPr>
          <p:cNvPr id="303110" name="AutoShape 6">
            <a:hlinkClick r:id="" action="ppaction://noaction" highlightClick="1"/>
          </p:cNvPr>
          <p:cNvSpPr>
            <a:spLocks noChangeArrowheads="1"/>
          </p:cNvSpPr>
          <p:nvPr/>
        </p:nvSpPr>
        <p:spPr bwMode="auto">
          <a:xfrm>
            <a:off x="5791200" y="3390900"/>
            <a:ext cx="1752600" cy="1981200"/>
          </a:xfrm>
          <a:prstGeom prst="actionButtonDocument">
            <a:avLst/>
          </a:prstGeom>
          <a:solidFill>
            <a:srgbClr val="3B78B7"/>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defRPr/>
            </a:pPr>
            <a:r>
              <a:rPr lang="en-US" sz="3200" dirty="0">
                <a:latin typeface="Tahoma" pitchFamily="96" charset="0"/>
                <a:ea typeface="+mn-ea"/>
              </a:rPr>
              <a:t>ch</a:t>
            </a:r>
          </a:p>
          <a:p>
            <a:pPr algn="ctr">
              <a:defRPr/>
            </a:pPr>
            <a:r>
              <a:rPr lang="en-US" sz="3200" dirty="0">
                <a:latin typeface="Tahoma" pitchFamily="96" charset="0"/>
                <a:ea typeface="+mn-ea"/>
              </a:rPr>
              <a:t>tch</a:t>
            </a:r>
          </a:p>
        </p:txBody>
      </p:sp>
      <p:sp>
        <p:nvSpPr>
          <p:cNvPr id="23559" name="Line 7"/>
          <p:cNvSpPr>
            <a:spLocks noChangeShapeType="1"/>
          </p:cNvSpPr>
          <p:nvPr/>
        </p:nvSpPr>
        <p:spPr bwMode="auto">
          <a:xfrm>
            <a:off x="3733800" y="4343400"/>
            <a:ext cx="1905000" cy="0"/>
          </a:xfrm>
          <a:prstGeom prst="line">
            <a:avLst/>
          </a:prstGeom>
          <a:noFill/>
          <a:ln w="76200">
            <a:solidFill>
              <a:srgbClr val="728EB5"/>
            </a:solidFill>
            <a:round/>
            <a:headEnd type="triangle" w="med" len="med"/>
            <a:tailEnd type="triangle" w="med" len="me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a:lstStyle/>
          <a:p>
            <a:endParaRPr lang="en-US" dirty="0"/>
          </a:p>
        </p:txBody>
      </p:sp>
      <p:grpSp>
        <p:nvGrpSpPr>
          <p:cNvPr id="23560" name="Group 22"/>
          <p:cNvGrpSpPr>
            <a:grpSpLocks/>
          </p:cNvGrpSpPr>
          <p:nvPr/>
        </p:nvGrpSpPr>
        <p:grpSpPr bwMode="auto">
          <a:xfrm>
            <a:off x="373063" y="1066800"/>
            <a:ext cx="8389937" cy="4953000"/>
            <a:chOff x="235" y="672"/>
            <a:chExt cx="5285" cy="3120"/>
          </a:xfrm>
        </p:grpSpPr>
        <p:sp>
          <p:nvSpPr>
            <p:cNvPr id="23561" name="Line 17"/>
            <p:cNvSpPr>
              <a:spLocks noChangeShapeType="1"/>
            </p:cNvSpPr>
            <p:nvPr/>
          </p:nvSpPr>
          <p:spPr bwMode="auto">
            <a:xfrm>
              <a:off x="5184" y="677"/>
              <a:ext cx="336"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3562" name="Line 18"/>
            <p:cNvSpPr>
              <a:spLocks noChangeShapeType="1"/>
            </p:cNvSpPr>
            <p:nvPr/>
          </p:nvSpPr>
          <p:spPr bwMode="auto">
            <a:xfrm rot="5400000" flipH="1">
              <a:off x="3955" y="2222"/>
              <a:ext cx="3105"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3563" name="Line 19"/>
            <p:cNvSpPr>
              <a:spLocks noChangeShapeType="1"/>
            </p:cNvSpPr>
            <p:nvPr/>
          </p:nvSpPr>
          <p:spPr bwMode="auto">
            <a:xfrm rot="-5400000">
              <a:off x="-1320" y="2232"/>
              <a:ext cx="312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3564" name="Line 20"/>
            <p:cNvSpPr>
              <a:spLocks noChangeShapeType="1"/>
            </p:cNvSpPr>
            <p:nvPr/>
          </p:nvSpPr>
          <p:spPr bwMode="auto">
            <a:xfrm>
              <a:off x="235" y="685"/>
              <a:ext cx="293"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3565" name="Line 21"/>
            <p:cNvSpPr>
              <a:spLocks noChangeShapeType="1"/>
            </p:cNvSpPr>
            <p:nvPr/>
          </p:nvSpPr>
          <p:spPr bwMode="auto">
            <a:xfrm flipV="1">
              <a:off x="240" y="3772"/>
              <a:ext cx="5275" cy="8"/>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1126764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B569F558-B85B-4007-BD72-1B3C71D440A3}" type="slidenum">
              <a:rPr lang="en-US" sz="1400" smtClean="0">
                <a:latin typeface="Arial" pitchFamily="34" charset="0"/>
              </a:rPr>
              <a:pPr eaLnBrk="1" hangingPunct="1">
                <a:defRPr/>
              </a:pPr>
              <a:t>29</a:t>
            </a:fld>
            <a:endParaRPr lang="en-US" sz="1400" dirty="0" smtClean="0">
              <a:latin typeface="Arial" pitchFamily="34" charset="0"/>
            </a:endParaRPr>
          </a:p>
        </p:txBody>
      </p:sp>
      <p:sp>
        <p:nvSpPr>
          <p:cNvPr id="297987" name="Rectangle 3"/>
          <p:cNvSpPr>
            <a:spLocks noGrp="1" noChangeArrowheads="1"/>
          </p:cNvSpPr>
          <p:nvPr>
            <p:ph type="body" idx="1"/>
          </p:nvPr>
        </p:nvSpPr>
        <p:spPr>
          <a:xfrm>
            <a:off x="762000" y="1676400"/>
            <a:ext cx="8382000" cy="4572000"/>
          </a:xfrm>
        </p:spPr>
        <p:txBody>
          <a:bodyPr>
            <a:normAutofit lnSpcReduction="10000"/>
          </a:bodyPr>
          <a:lstStyle/>
          <a:p>
            <a:pPr marL="460375" indent="-460375" eaLnBrk="1" hangingPunct="1">
              <a:buFont typeface="Wingdings" pitchFamily="96" charset="2"/>
              <a:buChar char="n"/>
              <a:defRPr/>
            </a:pPr>
            <a:r>
              <a:rPr lang="en-US" sz="2700" dirty="0" smtClean="0"/>
              <a:t>- i</a:t>
            </a:r>
            <a:r>
              <a:rPr lang="en-US" sz="2700" dirty="0" smtClean="0">
                <a:ea typeface="+mn-ea"/>
              </a:rPr>
              <a:t>s a </a:t>
            </a:r>
            <a:r>
              <a:rPr lang="en-US" sz="2700" b="1" i="1" dirty="0" smtClean="0">
                <a:ea typeface="+mn-ea"/>
              </a:rPr>
              <a:t>language-based</a:t>
            </a:r>
            <a:r>
              <a:rPr lang="en-US" sz="2700" dirty="0" smtClean="0">
                <a:ea typeface="+mn-ea"/>
              </a:rPr>
              <a:t> problem, </a:t>
            </a:r>
            <a:r>
              <a:rPr lang="en-US" sz="2700" b="1" dirty="0" smtClean="0">
                <a:ea typeface="+mn-ea"/>
              </a:rPr>
              <a:t>not</a:t>
            </a:r>
            <a:r>
              <a:rPr lang="en-US" sz="2700" dirty="0" smtClean="0">
                <a:ea typeface="+mn-ea"/>
              </a:rPr>
              <a:t> a visual problem; dyslexics do not see things backwards.</a:t>
            </a:r>
          </a:p>
          <a:p>
            <a:pPr marL="460375" indent="-460375" eaLnBrk="1" hangingPunct="1">
              <a:buFont typeface="Wingdings" pitchFamily="96" charset="2"/>
              <a:buChar char="n"/>
              <a:defRPr/>
            </a:pPr>
            <a:r>
              <a:rPr lang="en-US" sz="2700" dirty="0" smtClean="0"/>
              <a:t>- e</a:t>
            </a:r>
            <a:r>
              <a:rPr lang="en-US" sz="2700" dirty="0" smtClean="0">
                <a:ea typeface="+mn-ea"/>
              </a:rPr>
              <a:t>xists across all levels of intelligence</a:t>
            </a:r>
          </a:p>
          <a:p>
            <a:pPr marL="460375" indent="-460375" eaLnBrk="1" hangingPunct="1">
              <a:buFont typeface="Wingdings" pitchFamily="96" charset="2"/>
              <a:buChar char="n"/>
              <a:defRPr/>
            </a:pPr>
            <a:r>
              <a:rPr lang="en-US" sz="2700" dirty="0" smtClean="0"/>
              <a:t>- i</a:t>
            </a:r>
            <a:r>
              <a:rPr lang="en-US" sz="2700" dirty="0" smtClean="0">
                <a:ea typeface="+mn-ea"/>
              </a:rPr>
              <a:t>s not caused by lack of motivation</a:t>
            </a:r>
          </a:p>
          <a:p>
            <a:pPr marL="460375" indent="-460375" eaLnBrk="1" hangingPunct="1">
              <a:buFont typeface="Wingdings" pitchFamily="96" charset="2"/>
              <a:buChar char="n"/>
              <a:defRPr/>
            </a:pPr>
            <a:r>
              <a:rPr lang="en-US" sz="2700" dirty="0" smtClean="0"/>
              <a:t>- </a:t>
            </a:r>
            <a:r>
              <a:rPr lang="en-US" sz="2700" dirty="0" smtClean="0">
                <a:ea typeface="+mn-ea"/>
              </a:rPr>
              <a:t>all socioeconomic levels </a:t>
            </a:r>
          </a:p>
          <a:p>
            <a:pPr marL="460375" indent="-460375" eaLnBrk="1" hangingPunct="1">
              <a:buFont typeface="Wingdings" pitchFamily="96" charset="2"/>
              <a:buChar char="n"/>
              <a:defRPr/>
            </a:pPr>
            <a:r>
              <a:rPr lang="en-US" sz="2700" dirty="0" smtClean="0"/>
              <a:t>- </a:t>
            </a:r>
            <a:r>
              <a:rPr lang="en-US" sz="2700" dirty="0" smtClean="0">
                <a:ea typeface="+mn-ea"/>
              </a:rPr>
              <a:t>slightly more boys than girls</a:t>
            </a:r>
          </a:p>
          <a:p>
            <a:pPr marL="460375" indent="-460375" eaLnBrk="1" hangingPunct="1">
              <a:buFont typeface="Wingdings" pitchFamily="96" charset="2"/>
              <a:buChar char="n"/>
              <a:defRPr/>
            </a:pPr>
            <a:r>
              <a:rPr lang="en-US" sz="2700" dirty="0" smtClean="0"/>
              <a:t>- m</a:t>
            </a:r>
            <a:r>
              <a:rPr lang="en-US" sz="2700" dirty="0" smtClean="0">
                <a:ea typeface="+mn-ea"/>
              </a:rPr>
              <a:t>ay </a:t>
            </a:r>
            <a:r>
              <a:rPr lang="en-US" sz="2700" dirty="0" smtClean="0"/>
              <a:t>occur in spite of</a:t>
            </a:r>
            <a:r>
              <a:rPr lang="en-US" sz="2700" dirty="0" smtClean="0">
                <a:ea typeface="+mn-ea"/>
              </a:rPr>
              <a:t> good classroom</a:t>
            </a:r>
          </a:p>
          <a:p>
            <a:pPr marL="460375" indent="-460375" eaLnBrk="1" hangingPunct="1">
              <a:lnSpc>
                <a:spcPct val="85000"/>
              </a:lnSpc>
              <a:spcBef>
                <a:spcPct val="0"/>
              </a:spcBef>
              <a:buFont typeface="Wingdings" pitchFamily="96" charset="2"/>
              <a:buNone/>
              <a:defRPr/>
            </a:pPr>
            <a:r>
              <a:rPr lang="en-US" sz="2700" dirty="0" smtClean="0">
                <a:ea typeface="+mn-ea"/>
              </a:rPr>
              <a:t>	instruction &amp; is resistant to intervention</a:t>
            </a:r>
          </a:p>
          <a:p>
            <a:pPr marL="460375" indent="-460375" eaLnBrk="1" hangingPunct="1">
              <a:buFont typeface="Wingdings" pitchFamily="96" charset="2"/>
              <a:buChar char="n"/>
              <a:defRPr/>
            </a:pPr>
            <a:r>
              <a:rPr lang="en-US" sz="2700" dirty="0" smtClean="0"/>
              <a:t>- may</a:t>
            </a:r>
            <a:r>
              <a:rPr lang="en-US" sz="2700" dirty="0" smtClean="0">
                <a:ea typeface="+mn-ea"/>
              </a:rPr>
              <a:t> occur with other disorders (e.g., ADD)</a:t>
            </a:r>
            <a:endParaRPr lang="en-US" sz="2800" dirty="0" smtClean="0">
              <a:ea typeface="+mn-ea"/>
            </a:endParaRPr>
          </a:p>
        </p:txBody>
      </p:sp>
      <p:sp>
        <p:nvSpPr>
          <p:cNvPr id="24580" name="WordArt 5"/>
          <p:cNvSpPr>
            <a:spLocks noChangeArrowheads="1" noChangeShapeType="1" noTextEdit="1"/>
          </p:cNvSpPr>
          <p:nvPr/>
        </p:nvSpPr>
        <p:spPr bwMode="auto">
          <a:xfrm>
            <a:off x="1752600" y="304800"/>
            <a:ext cx="5715000" cy="1524000"/>
          </a:xfrm>
          <a:prstGeom prst="rect">
            <a:avLst/>
          </a:prstGeom>
        </p:spPr>
        <p:txBody>
          <a:bodyPr wrap="none" fromWordArt="1">
            <a:prstTxWarp prst="textPlain">
              <a:avLst>
                <a:gd name="adj" fmla="val 50000"/>
              </a:avLst>
            </a:prstTxWarp>
          </a:bodyPr>
          <a:lstStyle/>
          <a:p>
            <a:pPr algn="ctr"/>
            <a:r>
              <a:rPr lang="en-US" sz="3600" kern="10" dirty="0">
                <a:ln w="9525">
                  <a:solidFill>
                    <a:srgbClr val="7D1D35">
                      <a:alpha val="29019"/>
                    </a:srgbClr>
                  </a:solidFill>
                  <a:round/>
                  <a:headEnd/>
                  <a:tailEnd/>
                </a:ln>
                <a:solidFill>
                  <a:srgbClr val="FFFFFF"/>
                </a:solidFill>
                <a:latin typeface="Arial Rounded MT Bold"/>
              </a:rPr>
              <a:t>Dyslexia</a:t>
            </a:r>
          </a:p>
        </p:txBody>
      </p:sp>
      <p:sp>
        <p:nvSpPr>
          <p:cNvPr id="297986" name="Rectangle 2"/>
          <p:cNvSpPr>
            <a:spLocks noGrp="1" noChangeArrowheads="1"/>
          </p:cNvSpPr>
          <p:nvPr>
            <p:ph type="title"/>
          </p:nvPr>
        </p:nvSpPr>
        <p:spPr>
          <a:xfrm>
            <a:off x="533400" y="641350"/>
            <a:ext cx="8153400" cy="654050"/>
          </a:xfrm>
        </p:spPr>
        <p:txBody>
          <a:bodyPr/>
          <a:lstStyle/>
          <a:p>
            <a:pPr eaLnBrk="1" hangingPunct="1">
              <a:defRPr/>
            </a:pPr>
            <a:r>
              <a:rPr lang="en-US" sz="5600" b="1" dirty="0" smtClean="0">
                <a:ea typeface="+mj-ea"/>
              </a:rPr>
              <a:t>Dyslexia</a:t>
            </a:r>
            <a:endParaRPr lang="en-US" b="1" dirty="0" smtClean="0">
              <a:ea typeface="+mj-ea"/>
            </a:endParaRPr>
          </a:p>
        </p:txBody>
      </p:sp>
      <p:grpSp>
        <p:nvGrpSpPr>
          <p:cNvPr id="24582" name="Group 12"/>
          <p:cNvGrpSpPr>
            <a:grpSpLocks/>
          </p:cNvGrpSpPr>
          <p:nvPr/>
        </p:nvGrpSpPr>
        <p:grpSpPr bwMode="auto">
          <a:xfrm>
            <a:off x="373063" y="1066800"/>
            <a:ext cx="8389937" cy="5334000"/>
            <a:chOff x="235" y="672"/>
            <a:chExt cx="5285" cy="3360"/>
          </a:xfrm>
        </p:grpSpPr>
        <p:sp>
          <p:nvSpPr>
            <p:cNvPr id="24583" name="Line 7"/>
            <p:cNvSpPr>
              <a:spLocks noChangeShapeType="1"/>
            </p:cNvSpPr>
            <p:nvPr/>
          </p:nvSpPr>
          <p:spPr bwMode="auto">
            <a:xfrm>
              <a:off x="4848" y="677"/>
              <a:ext cx="67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4" name="Line 8"/>
            <p:cNvSpPr>
              <a:spLocks noChangeShapeType="1"/>
            </p:cNvSpPr>
            <p:nvPr/>
          </p:nvSpPr>
          <p:spPr bwMode="auto">
            <a:xfrm rot="5400000" flipH="1">
              <a:off x="3836" y="2341"/>
              <a:ext cx="334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5" name="Line 9"/>
            <p:cNvSpPr>
              <a:spLocks noChangeShapeType="1"/>
            </p:cNvSpPr>
            <p:nvPr/>
          </p:nvSpPr>
          <p:spPr bwMode="auto">
            <a:xfrm rot="-5400000">
              <a:off x="-1440" y="2352"/>
              <a:ext cx="336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6" name="Line 10"/>
            <p:cNvSpPr>
              <a:spLocks noChangeShapeType="1"/>
            </p:cNvSpPr>
            <p:nvPr/>
          </p:nvSpPr>
          <p:spPr bwMode="auto">
            <a:xfrm>
              <a:off x="235" y="686"/>
              <a:ext cx="677"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4587" name="Line 11"/>
            <p:cNvSpPr>
              <a:spLocks noChangeShapeType="1"/>
            </p:cNvSpPr>
            <p:nvPr/>
          </p:nvSpPr>
          <p:spPr bwMode="auto">
            <a:xfrm flipV="1">
              <a:off x="240" y="4010"/>
              <a:ext cx="5275" cy="9"/>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916761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57200"/>
            <a:ext cx="8229600" cy="1600200"/>
          </a:xfrm>
        </p:spPr>
        <p:txBody>
          <a:bodyPr/>
          <a:lstStyle/>
          <a:p>
            <a:r>
              <a:rPr lang="en-US" altLang="en-US" b="1" dirty="0"/>
              <a:t>Research Questions:  </a:t>
            </a:r>
          </a:p>
        </p:txBody>
      </p:sp>
      <p:sp>
        <p:nvSpPr>
          <p:cNvPr id="22531" name="Rectangle 3"/>
          <p:cNvSpPr>
            <a:spLocks noGrp="1" noChangeArrowheads="1"/>
          </p:cNvSpPr>
          <p:nvPr>
            <p:ph type="body" idx="1"/>
          </p:nvPr>
        </p:nvSpPr>
        <p:spPr>
          <a:xfrm>
            <a:off x="457200" y="1143000"/>
            <a:ext cx="8229600" cy="4911725"/>
          </a:xfrm>
        </p:spPr>
        <p:txBody>
          <a:bodyPr>
            <a:normAutofit fontScale="85000" lnSpcReduction="20000"/>
          </a:bodyPr>
          <a:lstStyle/>
          <a:p>
            <a:r>
              <a:rPr lang="en-US" altLang="en-US" sz="3200" dirty="0" smtClean="0"/>
              <a:t>Are </a:t>
            </a:r>
            <a:r>
              <a:rPr lang="en-US" altLang="en-US" sz="3200" dirty="0"/>
              <a:t>there profiles of struggling readers</a:t>
            </a:r>
            <a:r>
              <a:rPr lang="en-US" altLang="en-US" sz="3200" dirty="0" smtClean="0"/>
              <a:t>?</a:t>
            </a:r>
          </a:p>
          <a:p>
            <a:endParaRPr lang="en-US" altLang="en-US" sz="3200" dirty="0"/>
          </a:p>
          <a:p>
            <a:pPr lvl="1"/>
            <a:r>
              <a:rPr lang="en-US" altLang="en-US" sz="3200" dirty="0" smtClean="0"/>
              <a:t>Good Decoders w/Poor Reading Comprehension a.k.a. </a:t>
            </a:r>
            <a:r>
              <a:rPr lang="en-US" altLang="en-US" sz="3200" b="1" dirty="0" smtClean="0"/>
              <a:t>“Word Callers”</a:t>
            </a:r>
          </a:p>
          <a:p>
            <a:pPr lvl="1"/>
            <a:endParaRPr lang="en-US" altLang="en-US" sz="3200" b="1" dirty="0"/>
          </a:p>
          <a:p>
            <a:pPr lvl="1"/>
            <a:r>
              <a:rPr lang="en-US" altLang="en-US" sz="3200" dirty="0" smtClean="0"/>
              <a:t>Good Reading </a:t>
            </a:r>
            <a:r>
              <a:rPr lang="en-US" altLang="en-US" sz="3200" dirty="0" err="1" smtClean="0"/>
              <a:t>Comprehenders</a:t>
            </a:r>
            <a:r>
              <a:rPr lang="en-US" altLang="en-US" sz="3200" dirty="0" smtClean="0"/>
              <a:t> w/Poor Decoding a.k.a </a:t>
            </a:r>
            <a:r>
              <a:rPr lang="en-US" altLang="en-US" sz="3200" b="1" dirty="0" smtClean="0"/>
              <a:t>“BK Compensators”</a:t>
            </a:r>
          </a:p>
          <a:p>
            <a:pPr lvl="1"/>
            <a:endParaRPr lang="en-US" altLang="en-US" sz="3200" b="1" dirty="0"/>
          </a:p>
          <a:p>
            <a:pPr lvl="1"/>
            <a:r>
              <a:rPr lang="en-US" altLang="en-US" sz="3200" dirty="0" smtClean="0"/>
              <a:t>Students who struggle with </a:t>
            </a:r>
            <a:r>
              <a:rPr lang="en-US" altLang="en-US" sz="3200" b="1" dirty="0" smtClean="0"/>
              <a:t>BOTH</a:t>
            </a:r>
            <a:r>
              <a:rPr lang="en-US" altLang="en-US" sz="3200" dirty="0" smtClean="0"/>
              <a:t> decoding &amp; comprehension</a:t>
            </a:r>
            <a:endParaRPr lang="en-US" altLang="en-US" sz="3200" dirty="0"/>
          </a:p>
          <a:p>
            <a:pPr lvl="1">
              <a:buFont typeface="Wingdings" pitchFamily="2" charset="2"/>
              <a:buNone/>
            </a:pPr>
            <a:endParaRPr lang="en-US" altLang="en-US" sz="3200" dirty="0"/>
          </a:p>
          <a:p>
            <a:r>
              <a:rPr lang="en-US" altLang="en-US" sz="3200" i="1" dirty="0">
                <a:solidFill>
                  <a:schemeClr val="tx1"/>
                </a:solidFill>
              </a:rPr>
              <a:t>Are any profiles more prevalent than others?</a:t>
            </a:r>
          </a:p>
        </p:txBody>
      </p:sp>
      <p:sp>
        <p:nvSpPr>
          <p:cNvPr id="2" name="TextBox 1"/>
          <p:cNvSpPr txBox="1"/>
          <p:nvPr/>
        </p:nvSpPr>
        <p:spPr>
          <a:xfrm>
            <a:off x="2590800" y="6029737"/>
            <a:ext cx="5105400" cy="646331"/>
          </a:xfrm>
          <a:prstGeom prst="rect">
            <a:avLst/>
          </a:prstGeom>
          <a:noFill/>
        </p:spPr>
        <p:txBody>
          <a:bodyPr wrap="square" rtlCol="0">
            <a:spAutoFit/>
          </a:bodyPr>
          <a:lstStyle/>
          <a:p>
            <a:r>
              <a:rPr lang="en-US" altLang="en-US" dirty="0"/>
              <a:t>Shankweiler et al., (1999).  </a:t>
            </a:r>
            <a:r>
              <a:rPr lang="en-US" altLang="en-US" i="1" dirty="0"/>
              <a:t>Scientific Studies of Reading.</a:t>
            </a:r>
          </a:p>
        </p:txBody>
      </p:sp>
      <p:sp>
        <p:nvSpPr>
          <p:cNvPr id="4" name="Slide Number Placeholder 3"/>
          <p:cNvSpPr>
            <a:spLocks noGrp="1"/>
          </p:cNvSpPr>
          <p:nvPr>
            <p:ph type="sldNum" sz="quarter" idx="12"/>
          </p:nvPr>
        </p:nvSpPr>
        <p:spPr/>
        <p:txBody>
          <a:bodyPr/>
          <a:lstStyle/>
          <a:p>
            <a:fld id="{BA9B540C-44DA-4F69-89C9-7C84606640D3}" type="slidenum">
              <a:rPr lang="en-US" smtClean="0"/>
              <a:pPr/>
              <a:t>3</a:t>
            </a:fld>
            <a:endParaRPr lang="en-US" dirty="0"/>
          </a:p>
        </p:txBody>
      </p:sp>
    </p:spTree>
    <p:extLst>
      <p:ext uri="{BB962C8B-B14F-4D97-AF65-F5344CB8AC3E}">
        <p14:creationId xmlns:p14="http://schemas.microsoft.com/office/powerpoint/2010/main" val="800016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DBAF9F65-8FC4-4047-AD47-9619DDEA80AF}" type="slidenum">
              <a:rPr lang="en-US" sz="1400" smtClean="0">
                <a:latin typeface="Arial" pitchFamily="34" charset="0"/>
              </a:rPr>
              <a:pPr eaLnBrk="1" hangingPunct="1">
                <a:defRPr/>
              </a:pPr>
              <a:t>30</a:t>
            </a:fld>
            <a:endParaRPr lang="en-US" sz="1400" dirty="0" smtClean="0">
              <a:latin typeface="Arial" pitchFamily="34" charset="0"/>
            </a:endParaRPr>
          </a:p>
        </p:txBody>
      </p:sp>
      <p:sp>
        <p:nvSpPr>
          <p:cNvPr id="19459" name="WordArt 5"/>
          <p:cNvSpPr>
            <a:spLocks noChangeArrowheads="1" noChangeShapeType="1" noTextEdit="1"/>
          </p:cNvSpPr>
          <p:nvPr/>
        </p:nvSpPr>
        <p:spPr bwMode="auto">
          <a:xfrm>
            <a:off x="1676400" y="561975"/>
            <a:ext cx="5791200" cy="1524000"/>
          </a:xfrm>
          <a:prstGeom prst="rect">
            <a:avLst/>
          </a:prstGeom>
        </p:spPr>
        <p:txBody>
          <a:bodyPr wrap="none" fromWordArt="1">
            <a:prstTxWarp prst="textPlain">
              <a:avLst>
                <a:gd name="adj" fmla="val 50000"/>
              </a:avLst>
            </a:prstTxWarp>
          </a:bodyPr>
          <a:lstStyle/>
          <a:p>
            <a:pPr algn="ctr"/>
            <a:r>
              <a:rPr lang="en-US" sz="3600" kern="10" dirty="0">
                <a:ln w="9525">
                  <a:solidFill>
                    <a:srgbClr val="7D1D35">
                      <a:alpha val="29019"/>
                    </a:srgbClr>
                  </a:solidFill>
                  <a:round/>
                  <a:headEnd/>
                  <a:tailEnd/>
                </a:ln>
                <a:solidFill>
                  <a:srgbClr val="FFFFFF"/>
                </a:solidFill>
                <a:latin typeface="Arial Rounded MT Bold"/>
              </a:rPr>
              <a:t>Dyslexia</a:t>
            </a:r>
          </a:p>
        </p:txBody>
      </p:sp>
      <p:sp>
        <p:nvSpPr>
          <p:cNvPr id="295938" name="Rectangle 2"/>
          <p:cNvSpPr>
            <a:spLocks noGrp="1" noChangeArrowheads="1"/>
          </p:cNvSpPr>
          <p:nvPr>
            <p:ph type="title"/>
          </p:nvPr>
        </p:nvSpPr>
        <p:spPr>
          <a:xfrm>
            <a:off x="457200" y="495754"/>
            <a:ext cx="8229600" cy="762000"/>
          </a:xfrm>
        </p:spPr>
        <p:txBody>
          <a:bodyPr/>
          <a:lstStyle/>
          <a:p>
            <a:pPr eaLnBrk="1" hangingPunct="1">
              <a:defRPr/>
            </a:pPr>
            <a:r>
              <a:rPr lang="en-US" sz="5000" b="1" dirty="0" smtClean="0">
                <a:ea typeface="+mj-ea"/>
              </a:rPr>
              <a:t>Utah’s SLD Definition</a:t>
            </a:r>
            <a:endParaRPr lang="en-US" b="1" dirty="0" smtClean="0">
              <a:ea typeface="+mj-ea"/>
            </a:endParaRPr>
          </a:p>
        </p:txBody>
      </p:sp>
      <p:sp>
        <p:nvSpPr>
          <p:cNvPr id="295939" name="Rectangle 3"/>
          <p:cNvSpPr>
            <a:spLocks noGrp="1" noChangeArrowheads="1"/>
          </p:cNvSpPr>
          <p:nvPr>
            <p:ph type="body" idx="1"/>
          </p:nvPr>
        </p:nvSpPr>
        <p:spPr>
          <a:xfrm>
            <a:off x="762000" y="1905000"/>
            <a:ext cx="7696200" cy="4572000"/>
          </a:xfrm>
        </p:spPr>
        <p:txBody>
          <a:bodyPr>
            <a:normAutofit fontScale="85000" lnSpcReduction="10000"/>
          </a:bodyPr>
          <a:lstStyle/>
          <a:p>
            <a:pPr marL="0" indent="0" eaLnBrk="1" hangingPunct="1">
              <a:lnSpc>
                <a:spcPct val="87000"/>
              </a:lnSpc>
              <a:buFont typeface="Wingdings" pitchFamily="2" charset="2"/>
              <a:buNone/>
              <a:defRPr/>
            </a:pPr>
            <a:r>
              <a:rPr lang="en-US" sz="2600" dirty="0" smtClean="0"/>
              <a:t>A disorder of one or more of the basic psychological processes involved in understanding or in using language, spoken or written, that may manifest itself in the imperfect ability to listen, think, speak, write, spell or do mathematical calculations such as perceptual disabilities, brain injury, minimal brain dysfunction, </a:t>
            </a:r>
            <a:r>
              <a:rPr lang="en-US" sz="2600" b="1" dirty="0" smtClean="0"/>
              <a:t>dyslexia</a:t>
            </a:r>
            <a:r>
              <a:rPr lang="en-US" sz="2600" dirty="0" smtClean="0"/>
              <a:t> and developmental aphasia, that affects a students’ educational performance.  </a:t>
            </a:r>
          </a:p>
          <a:p>
            <a:pPr marL="0" indent="0" eaLnBrk="1" hangingPunct="1">
              <a:lnSpc>
                <a:spcPct val="87000"/>
              </a:lnSpc>
              <a:buFont typeface="Wingdings" pitchFamily="2" charset="2"/>
              <a:buNone/>
              <a:defRPr/>
            </a:pPr>
            <a:endParaRPr lang="en-US" sz="2600" dirty="0"/>
          </a:p>
          <a:p>
            <a:pPr marL="0" indent="0" eaLnBrk="1" hangingPunct="1">
              <a:lnSpc>
                <a:spcPct val="87000"/>
              </a:lnSpc>
              <a:buFont typeface="Wingdings" pitchFamily="2" charset="2"/>
              <a:buNone/>
              <a:defRPr/>
            </a:pPr>
            <a:r>
              <a:rPr lang="en-US" sz="2600" dirty="0" smtClean="0"/>
              <a:t>A specific learning disability does not include learning problems that are primarily the result of visual, hearing, or motor disabilities; or intellectual disability; of emotional disturbance; or of environmental, cultural, or economic disadvantage.</a:t>
            </a:r>
          </a:p>
          <a:p>
            <a:pPr marL="0" indent="0" eaLnBrk="1" hangingPunct="1">
              <a:lnSpc>
                <a:spcPct val="87000"/>
              </a:lnSpc>
              <a:buFont typeface="Wingdings" pitchFamily="2" charset="2"/>
              <a:buNone/>
              <a:defRPr/>
            </a:pPr>
            <a:endParaRPr lang="en-US" sz="2200" dirty="0" smtClean="0"/>
          </a:p>
          <a:p>
            <a:pPr marL="0" indent="0" eaLnBrk="1" hangingPunct="1">
              <a:lnSpc>
                <a:spcPct val="87000"/>
              </a:lnSpc>
              <a:buFont typeface="Wingdings" pitchFamily="2" charset="2"/>
              <a:buNone/>
              <a:defRPr/>
            </a:pPr>
            <a:endParaRPr lang="en-US" sz="1200" dirty="0" smtClean="0"/>
          </a:p>
          <a:p>
            <a:pPr marL="0" indent="0" eaLnBrk="1" hangingPunct="1">
              <a:lnSpc>
                <a:spcPct val="87000"/>
              </a:lnSpc>
              <a:buFont typeface="Wingdings" pitchFamily="2" charset="2"/>
              <a:buNone/>
              <a:defRPr/>
            </a:pPr>
            <a:r>
              <a:rPr lang="en-US" sz="1200" dirty="0" smtClean="0"/>
              <a:t>—USOE Specific Learning Disability Definition (&amp;300.8©(10)), which relies on the federal definition of a specific  learning disability (SLD).  May 2, 2013.</a:t>
            </a:r>
            <a:endParaRPr lang="en-US" sz="1800" dirty="0" smtClean="0"/>
          </a:p>
        </p:txBody>
      </p:sp>
      <p:grpSp>
        <p:nvGrpSpPr>
          <p:cNvPr id="19462" name="Group 15"/>
          <p:cNvGrpSpPr>
            <a:grpSpLocks/>
          </p:cNvGrpSpPr>
          <p:nvPr/>
        </p:nvGrpSpPr>
        <p:grpSpPr bwMode="auto">
          <a:xfrm>
            <a:off x="365125" y="1279525"/>
            <a:ext cx="8413750" cy="5273675"/>
            <a:chOff x="230" y="806"/>
            <a:chExt cx="5300" cy="3102"/>
          </a:xfrm>
        </p:grpSpPr>
        <p:sp>
          <p:nvSpPr>
            <p:cNvPr id="19463" name="Line 7"/>
            <p:cNvSpPr>
              <a:spLocks noChangeShapeType="1"/>
            </p:cNvSpPr>
            <p:nvPr/>
          </p:nvSpPr>
          <p:spPr bwMode="auto">
            <a:xfrm>
              <a:off x="4800" y="816"/>
              <a:ext cx="730"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9464" name="Line 8"/>
            <p:cNvSpPr>
              <a:spLocks noChangeShapeType="1"/>
            </p:cNvSpPr>
            <p:nvPr/>
          </p:nvSpPr>
          <p:spPr bwMode="auto">
            <a:xfrm rot="5400000" flipH="1">
              <a:off x="3977" y="2351"/>
              <a:ext cx="3082"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9465" name="Line 9"/>
            <p:cNvSpPr>
              <a:spLocks noChangeShapeType="1"/>
            </p:cNvSpPr>
            <p:nvPr/>
          </p:nvSpPr>
          <p:spPr bwMode="auto">
            <a:xfrm rot="-5400000">
              <a:off x="-1311" y="2357"/>
              <a:ext cx="3102"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19466" name="Line 10"/>
            <p:cNvSpPr>
              <a:spLocks noChangeShapeType="1"/>
            </p:cNvSpPr>
            <p:nvPr/>
          </p:nvSpPr>
          <p:spPr bwMode="auto">
            <a:xfrm>
              <a:off x="230" y="811"/>
              <a:ext cx="682"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Tree>
    <p:extLst>
      <p:ext uri="{BB962C8B-B14F-4D97-AF65-F5344CB8AC3E}">
        <p14:creationId xmlns:p14="http://schemas.microsoft.com/office/powerpoint/2010/main" val="346346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fld id="{DBAF9F65-8FC4-4047-AD47-9619DDEA80AF}" type="slidenum">
              <a:rPr lang="en-US" sz="1400" smtClean="0">
                <a:latin typeface="Arial" pitchFamily="34" charset="0"/>
              </a:rPr>
              <a:pPr eaLnBrk="1" hangingPunct="1">
                <a:defRPr/>
              </a:pPr>
              <a:t>31</a:t>
            </a:fld>
            <a:endParaRPr lang="en-US" sz="1400" dirty="0" smtClean="0">
              <a:latin typeface="Arial" pitchFamily="34" charset="0"/>
            </a:endParaRPr>
          </a:p>
        </p:txBody>
      </p:sp>
      <p:sp>
        <p:nvSpPr>
          <p:cNvPr id="19459" name="WordArt 5"/>
          <p:cNvSpPr>
            <a:spLocks noChangeArrowheads="1" noChangeShapeType="1" noTextEdit="1"/>
          </p:cNvSpPr>
          <p:nvPr/>
        </p:nvSpPr>
        <p:spPr bwMode="auto">
          <a:xfrm>
            <a:off x="1676400" y="561975"/>
            <a:ext cx="5791200" cy="1524000"/>
          </a:xfrm>
          <a:prstGeom prst="rect">
            <a:avLst/>
          </a:prstGeom>
        </p:spPr>
        <p:txBody>
          <a:bodyPr wrap="none" fromWordArt="1">
            <a:prstTxWarp prst="textPlain">
              <a:avLst>
                <a:gd name="adj" fmla="val 50000"/>
              </a:avLst>
            </a:prstTxWarp>
          </a:bodyPr>
          <a:lstStyle/>
          <a:p>
            <a:pPr algn="ctr"/>
            <a:r>
              <a:rPr lang="en-US" sz="3600" kern="10" dirty="0">
                <a:ln w="9525">
                  <a:solidFill>
                    <a:srgbClr val="7D1D35">
                      <a:alpha val="29019"/>
                    </a:srgbClr>
                  </a:solidFill>
                  <a:round/>
                  <a:headEnd/>
                  <a:tailEnd/>
                </a:ln>
                <a:solidFill>
                  <a:srgbClr val="FFFFFF"/>
                </a:solidFill>
                <a:latin typeface="Arial Rounded MT Bold"/>
              </a:rPr>
              <a:t>Dyslexia</a:t>
            </a:r>
          </a:p>
        </p:txBody>
      </p:sp>
      <p:sp>
        <p:nvSpPr>
          <p:cNvPr id="295938" name="Rectangle 2"/>
          <p:cNvSpPr>
            <a:spLocks noGrp="1" noChangeArrowheads="1"/>
          </p:cNvSpPr>
          <p:nvPr>
            <p:ph type="title"/>
          </p:nvPr>
        </p:nvSpPr>
        <p:spPr>
          <a:xfrm>
            <a:off x="380999" y="304800"/>
            <a:ext cx="8229600" cy="762000"/>
          </a:xfrm>
        </p:spPr>
        <p:txBody>
          <a:bodyPr/>
          <a:lstStyle/>
          <a:p>
            <a:pPr eaLnBrk="1" hangingPunct="1">
              <a:defRPr/>
            </a:pPr>
            <a:r>
              <a:rPr lang="en-US" sz="5000" b="1" dirty="0" smtClean="0">
                <a:ea typeface="+mj-ea"/>
              </a:rPr>
              <a:t>IDA’s Dyslexia Definition</a:t>
            </a:r>
            <a:endParaRPr lang="en-US" b="1" dirty="0" smtClean="0">
              <a:ea typeface="+mj-ea"/>
            </a:endParaRPr>
          </a:p>
        </p:txBody>
      </p:sp>
      <p:sp>
        <p:nvSpPr>
          <p:cNvPr id="295939" name="Rectangle 3"/>
          <p:cNvSpPr>
            <a:spLocks noGrp="1" noChangeArrowheads="1"/>
          </p:cNvSpPr>
          <p:nvPr>
            <p:ph type="body" idx="1"/>
          </p:nvPr>
        </p:nvSpPr>
        <p:spPr>
          <a:xfrm>
            <a:off x="762000" y="1905000"/>
            <a:ext cx="7696200" cy="4648200"/>
          </a:xfrm>
        </p:spPr>
        <p:txBody>
          <a:bodyPr>
            <a:normAutofit/>
          </a:bodyPr>
          <a:lstStyle/>
          <a:p>
            <a:pPr marL="0" indent="0" eaLnBrk="1" hangingPunct="1">
              <a:lnSpc>
                <a:spcPct val="87000"/>
              </a:lnSpc>
              <a:buFont typeface="Wingdings" pitchFamily="2" charset="2"/>
              <a:buNone/>
              <a:defRPr/>
            </a:pPr>
            <a:r>
              <a:rPr lang="en-US" b="1" dirty="0" smtClean="0"/>
              <a:t>Dyslexia</a:t>
            </a:r>
            <a:r>
              <a:rPr lang="en-US" dirty="0" smtClean="0"/>
              <a:t> is a </a:t>
            </a:r>
            <a:r>
              <a:rPr lang="en-US" b="1" dirty="0" smtClean="0"/>
              <a:t>specific learning disability</a:t>
            </a:r>
            <a:r>
              <a:rPr lang="en-US" dirty="0" smtClean="0"/>
              <a:t> that is </a:t>
            </a:r>
            <a:r>
              <a:rPr lang="en-US" b="1" dirty="0" smtClean="0"/>
              <a:t>neurobiological</a:t>
            </a:r>
            <a:r>
              <a:rPr lang="en-US" dirty="0" smtClean="0"/>
              <a:t> in origin. It is characterized by difficulties with </a:t>
            </a:r>
            <a:r>
              <a:rPr lang="en-US" b="1" dirty="0" smtClean="0"/>
              <a:t>accurate and/or fluent word recognition</a:t>
            </a:r>
            <a:r>
              <a:rPr lang="en-US" dirty="0" smtClean="0"/>
              <a:t> and by poor </a:t>
            </a:r>
            <a:r>
              <a:rPr lang="en-US" b="1" dirty="0" smtClean="0"/>
              <a:t>spelling</a:t>
            </a:r>
            <a:r>
              <a:rPr lang="en-US" dirty="0" smtClean="0"/>
              <a:t> and </a:t>
            </a:r>
            <a:r>
              <a:rPr lang="en-US" b="1" dirty="0" smtClean="0"/>
              <a:t>decoding</a:t>
            </a:r>
            <a:r>
              <a:rPr lang="en-US" dirty="0" smtClean="0"/>
              <a:t> abilities. These difficulties typically result from a deficit in the </a:t>
            </a:r>
            <a:r>
              <a:rPr lang="en-US" b="1" dirty="0" smtClean="0"/>
              <a:t>phonological</a:t>
            </a:r>
            <a:r>
              <a:rPr lang="en-US" dirty="0" smtClean="0"/>
              <a:t> component of language that is </a:t>
            </a:r>
            <a:r>
              <a:rPr lang="en-US" b="1" dirty="0" smtClean="0"/>
              <a:t>often</a:t>
            </a:r>
            <a:r>
              <a:rPr lang="en-US" dirty="0" smtClean="0"/>
              <a:t> </a:t>
            </a:r>
            <a:r>
              <a:rPr lang="en-US" b="1" dirty="0" smtClean="0"/>
              <a:t>unexpected</a:t>
            </a:r>
            <a:r>
              <a:rPr lang="en-US" dirty="0" smtClean="0"/>
              <a:t> in relation to other cognitive abilities and the provision of effective classroom instruction. Secondary consequences may include problems in </a:t>
            </a:r>
            <a:r>
              <a:rPr lang="en-US" b="1" dirty="0" smtClean="0"/>
              <a:t>reading comprehension</a:t>
            </a:r>
            <a:r>
              <a:rPr lang="en-US" dirty="0" smtClean="0"/>
              <a:t> and reduced reading experience that can impede growth of </a:t>
            </a:r>
            <a:r>
              <a:rPr lang="en-US" b="1" dirty="0" smtClean="0"/>
              <a:t>vocabulary</a:t>
            </a:r>
            <a:r>
              <a:rPr lang="en-US" dirty="0" smtClean="0"/>
              <a:t> and </a:t>
            </a:r>
            <a:r>
              <a:rPr lang="en-US" b="1" dirty="0" smtClean="0"/>
              <a:t>background knowledge</a:t>
            </a:r>
            <a:r>
              <a:rPr lang="en-US" dirty="0" smtClean="0"/>
              <a:t>.</a:t>
            </a:r>
          </a:p>
          <a:p>
            <a:pPr marL="0" indent="0" eaLnBrk="1" hangingPunct="1">
              <a:lnSpc>
                <a:spcPct val="87000"/>
              </a:lnSpc>
              <a:buFont typeface="Wingdings" pitchFamily="2" charset="2"/>
              <a:buNone/>
              <a:defRPr/>
            </a:pPr>
            <a:endParaRPr lang="en-US" sz="1200" dirty="0" smtClean="0"/>
          </a:p>
          <a:p>
            <a:pPr marL="0" indent="0" eaLnBrk="1" hangingPunct="1">
              <a:lnSpc>
                <a:spcPct val="87000"/>
              </a:lnSpc>
              <a:buFont typeface="Wingdings" pitchFamily="2" charset="2"/>
              <a:buNone/>
              <a:defRPr/>
            </a:pPr>
            <a:r>
              <a:rPr lang="en-US" sz="1200" dirty="0" smtClean="0"/>
              <a:t>—Lyon, G.R., Shaywitz, S. E., Shaywitz, B.A. (2003). A definition of dyslexia. </a:t>
            </a:r>
            <a:r>
              <a:rPr lang="en-US" sz="1200" i="1" dirty="0" smtClean="0"/>
              <a:t>Annals of Dyslexia</a:t>
            </a:r>
            <a:r>
              <a:rPr lang="en-US" sz="1200" dirty="0" smtClean="0"/>
              <a:t>, 53, 1-14.</a:t>
            </a:r>
            <a:endParaRPr lang="en-US" sz="1800" dirty="0" smtClean="0"/>
          </a:p>
        </p:txBody>
      </p:sp>
    </p:spTree>
    <p:extLst>
      <p:ext uri="{BB962C8B-B14F-4D97-AF65-F5344CB8AC3E}">
        <p14:creationId xmlns:p14="http://schemas.microsoft.com/office/powerpoint/2010/main" val="3140056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5"/>
          <p:cNvSpPr txBox="1">
            <a:spLocks noChangeArrowheads="1"/>
          </p:cNvSpPr>
          <p:nvPr/>
        </p:nvSpPr>
        <p:spPr bwMode="auto">
          <a:xfrm>
            <a:off x="1058863" y="5686425"/>
            <a:ext cx="7086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pPr algn="ctr" eaLnBrk="1" hangingPunct="1">
              <a:spcBef>
                <a:spcPct val="50000"/>
              </a:spcBef>
            </a:pPr>
            <a:r>
              <a:rPr lang="en-US" altLang="en-US" sz="1400" dirty="0">
                <a:solidFill>
                  <a:schemeClr val="bg2"/>
                </a:solidFill>
              </a:rPr>
              <a:t>—National Institute of Child Health and Human Development (2003)</a:t>
            </a:r>
          </a:p>
        </p:txBody>
      </p:sp>
      <p:sp>
        <p:nvSpPr>
          <p:cNvPr id="289794" name="Rectangle 2"/>
          <p:cNvSpPr>
            <a:spLocks noGrp="1" noChangeArrowheads="1"/>
          </p:cNvSpPr>
          <p:nvPr>
            <p:ph type="title"/>
          </p:nvPr>
        </p:nvSpPr>
        <p:spPr>
          <a:xfrm>
            <a:off x="467519" y="533400"/>
            <a:ext cx="8269288" cy="533400"/>
          </a:xfrm>
        </p:spPr>
        <p:txBody>
          <a:bodyPr/>
          <a:lstStyle/>
          <a:p>
            <a:pPr eaLnBrk="1" hangingPunct="1">
              <a:defRPr/>
            </a:pPr>
            <a:r>
              <a:rPr lang="en-US" sz="4000" b="1" dirty="0" smtClean="0"/>
              <a:t>How Many Dyslexic Students?</a:t>
            </a:r>
          </a:p>
        </p:txBody>
      </p:sp>
      <p:grpSp>
        <p:nvGrpSpPr>
          <p:cNvPr id="27653" name="Group 22"/>
          <p:cNvGrpSpPr>
            <a:grpSpLocks/>
          </p:cNvGrpSpPr>
          <p:nvPr/>
        </p:nvGrpSpPr>
        <p:grpSpPr bwMode="auto">
          <a:xfrm>
            <a:off x="373063" y="1190625"/>
            <a:ext cx="8397875" cy="4419600"/>
            <a:chOff x="235" y="750"/>
            <a:chExt cx="5290" cy="2784"/>
          </a:xfrm>
        </p:grpSpPr>
        <p:sp>
          <p:nvSpPr>
            <p:cNvPr id="27656" name="Line 14"/>
            <p:cNvSpPr>
              <a:spLocks noChangeShapeType="1"/>
            </p:cNvSpPr>
            <p:nvPr/>
          </p:nvSpPr>
          <p:spPr bwMode="auto">
            <a:xfrm>
              <a:off x="4469" y="755"/>
              <a:ext cx="1056"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7657" name="Line 15"/>
            <p:cNvSpPr>
              <a:spLocks noChangeShapeType="1"/>
            </p:cNvSpPr>
            <p:nvPr/>
          </p:nvSpPr>
          <p:spPr bwMode="auto">
            <a:xfrm rot="5400000" flipH="1">
              <a:off x="4124" y="2137"/>
              <a:ext cx="2774" cy="5"/>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7658" name="Line 16"/>
            <p:cNvSpPr>
              <a:spLocks noChangeShapeType="1"/>
            </p:cNvSpPr>
            <p:nvPr/>
          </p:nvSpPr>
          <p:spPr bwMode="auto">
            <a:xfrm rot="-5400000">
              <a:off x="-1147" y="2142"/>
              <a:ext cx="2784"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7659" name="Line 17"/>
            <p:cNvSpPr>
              <a:spLocks noChangeShapeType="1"/>
            </p:cNvSpPr>
            <p:nvPr/>
          </p:nvSpPr>
          <p:spPr bwMode="auto">
            <a:xfrm>
              <a:off x="235" y="758"/>
              <a:ext cx="1073"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27660" name="Line 18"/>
            <p:cNvSpPr>
              <a:spLocks noChangeShapeType="1"/>
            </p:cNvSpPr>
            <p:nvPr/>
          </p:nvSpPr>
          <p:spPr bwMode="auto">
            <a:xfrm flipV="1">
              <a:off x="245" y="3517"/>
              <a:ext cx="5275" cy="6"/>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pic>
        <p:nvPicPr>
          <p:cNvPr id="27654" name="Picture 10" descr="MPj038793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64263" y="1647825"/>
            <a:ext cx="2762250" cy="3657600"/>
          </a:xfrm>
          <a:prstGeom prst="rect">
            <a:avLst/>
          </a:prstGeom>
          <a:noFill/>
          <a:ln w="9525">
            <a:solidFill>
              <a:schemeClr val="bg2"/>
            </a:solidFill>
            <a:miter lim="800000"/>
            <a:headEnd/>
            <a:tailEnd/>
          </a:ln>
          <a:effectLst>
            <a:outerShdw dist="76176" dir="9780037" algn="ctr" rotWithShape="0">
              <a:schemeClr val="bg1"/>
            </a:outerShdw>
          </a:effectLst>
          <a:extLst>
            <a:ext uri="{909E8E84-426E-40DD-AFC4-6F175D3DCCD1}">
              <a14:hiddenFill xmlns:a14="http://schemas.microsoft.com/office/drawing/2010/main">
                <a:solidFill>
                  <a:srgbClr val="FFFFFF"/>
                </a:solidFill>
              </a14:hiddenFill>
            </a:ext>
          </a:extLst>
        </p:spPr>
      </p:pic>
      <p:sp>
        <p:nvSpPr>
          <p:cNvPr id="289795" name="Rectangle 3"/>
          <p:cNvSpPr>
            <a:spLocks noGrp="1" noChangeArrowheads="1"/>
          </p:cNvSpPr>
          <p:nvPr>
            <p:ph type="body" idx="1"/>
          </p:nvPr>
        </p:nvSpPr>
        <p:spPr>
          <a:xfrm>
            <a:off x="754063" y="1800225"/>
            <a:ext cx="5029200" cy="3581400"/>
          </a:xfrm>
        </p:spPr>
        <p:txBody>
          <a:bodyPr>
            <a:normAutofit fontScale="92500"/>
          </a:bodyPr>
          <a:lstStyle/>
          <a:p>
            <a:pPr marL="396875" indent="-396875" eaLnBrk="1" hangingPunct="1">
              <a:lnSpc>
                <a:spcPct val="90000"/>
              </a:lnSpc>
              <a:spcBef>
                <a:spcPct val="0"/>
              </a:spcBef>
              <a:defRPr/>
            </a:pPr>
            <a:r>
              <a:rPr lang="en-US" sz="2800" dirty="0" smtClean="0"/>
              <a:t>80-85% of students with an identified specific learning disability (SLD) have a primary problem with reading and/or language</a:t>
            </a:r>
          </a:p>
          <a:p>
            <a:pPr marL="396875" indent="-396875" eaLnBrk="1" hangingPunct="1">
              <a:lnSpc>
                <a:spcPct val="90000"/>
              </a:lnSpc>
              <a:spcBef>
                <a:spcPct val="0"/>
              </a:spcBef>
              <a:defRPr/>
            </a:pPr>
            <a:endParaRPr lang="en-US" sz="2800" dirty="0" smtClean="0"/>
          </a:p>
          <a:p>
            <a:pPr marL="396875" indent="-396875" eaLnBrk="1" hangingPunct="1">
              <a:lnSpc>
                <a:spcPct val="90000"/>
              </a:lnSpc>
              <a:spcBef>
                <a:spcPct val="0"/>
              </a:spcBef>
              <a:defRPr/>
            </a:pPr>
            <a:endParaRPr lang="en-US" sz="1400" dirty="0" smtClean="0"/>
          </a:p>
          <a:p>
            <a:pPr marL="396875" indent="-396875" eaLnBrk="1" hangingPunct="1">
              <a:lnSpc>
                <a:spcPct val="90000"/>
              </a:lnSpc>
              <a:spcBef>
                <a:spcPct val="0"/>
              </a:spcBef>
              <a:defRPr/>
            </a:pPr>
            <a:r>
              <a:rPr lang="en-US" sz="2800" dirty="0" smtClean="0"/>
              <a:t>10-20%, or 1 out of every 5-10 students, has symptoms of dyslexia</a:t>
            </a:r>
          </a:p>
        </p:txBody>
      </p:sp>
      <p:sp>
        <p:nvSpPr>
          <p:cNvPr id="2" name="Slide Number Placeholder 1"/>
          <p:cNvSpPr>
            <a:spLocks noGrp="1"/>
          </p:cNvSpPr>
          <p:nvPr>
            <p:ph type="sldNum" sz="quarter" idx="12"/>
          </p:nvPr>
        </p:nvSpPr>
        <p:spPr/>
        <p:txBody>
          <a:bodyPr/>
          <a:lstStyle/>
          <a:p>
            <a:fld id="{BA9B540C-44DA-4F69-89C9-7C84606640D3}" type="slidenum">
              <a:rPr lang="en-US" smtClean="0"/>
              <a:pPr/>
              <a:t>32</a:t>
            </a:fld>
            <a:endParaRPr lang="en-US" dirty="0"/>
          </a:p>
        </p:txBody>
      </p:sp>
    </p:spTree>
    <p:extLst>
      <p:ext uri="{BB962C8B-B14F-4D97-AF65-F5344CB8AC3E}">
        <p14:creationId xmlns:p14="http://schemas.microsoft.com/office/powerpoint/2010/main" val="174105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idx="4294967295"/>
          </p:nvPr>
        </p:nvSpPr>
        <p:spPr>
          <a:xfrm>
            <a:off x="533400" y="228600"/>
            <a:ext cx="8229600" cy="1066800"/>
          </a:xfrm>
        </p:spPr>
        <p:txBody>
          <a:bodyPr/>
          <a:lstStyle/>
          <a:p>
            <a:pPr eaLnBrk="1" hangingPunct="1">
              <a:defRPr/>
            </a:pPr>
            <a:r>
              <a:rPr lang="en-US" dirty="0" smtClean="0"/>
              <a:t>4th grade writing sample</a:t>
            </a:r>
          </a:p>
        </p:txBody>
      </p:sp>
      <p:sp>
        <p:nvSpPr>
          <p:cNvPr id="435205" name="Rectangle 5"/>
          <p:cNvSpPr>
            <a:spLocks noGrp="1" noChangeArrowheads="1"/>
          </p:cNvSpPr>
          <p:nvPr>
            <p:ph type="body" idx="4294967295"/>
          </p:nvPr>
        </p:nvSpPr>
        <p:spPr>
          <a:xfrm>
            <a:off x="457200" y="1447800"/>
            <a:ext cx="8229600" cy="4648200"/>
          </a:xfrm>
        </p:spPr>
        <p:txBody>
          <a:bodyPr/>
          <a:lstStyle/>
          <a:p>
            <a:pPr eaLnBrk="1" hangingPunct="1">
              <a:buFont typeface="Wingdings" pitchFamily="96" charset="2"/>
              <a:buNone/>
              <a:defRPr/>
            </a:pPr>
            <a:endParaRPr lang="en-US" dirty="0" smtClean="0">
              <a:ea typeface="+mn-ea"/>
            </a:endParaRPr>
          </a:p>
        </p:txBody>
      </p:sp>
      <p:sp>
        <p:nvSpPr>
          <p:cNvPr id="36869" name="Rectangle 6"/>
          <p:cNvSpPr>
            <a:spLocks noChangeArrowheads="1"/>
          </p:cNvSpPr>
          <p:nvPr/>
        </p:nvSpPr>
        <p:spPr bwMode="auto">
          <a:xfrm>
            <a:off x="1485900" y="54006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endParaRPr lang="en-US" altLang="en-US" dirty="0"/>
          </a:p>
        </p:txBody>
      </p:sp>
      <p:pic>
        <p:nvPicPr>
          <p:cNvPr id="36870" name="Picture 9" descr="hp_scanDS_59288524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625" y="1524000"/>
            <a:ext cx="37973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 Box 10"/>
          <p:cNvSpPr txBox="1">
            <a:spLocks noChangeArrowheads="1"/>
          </p:cNvSpPr>
          <p:nvPr/>
        </p:nvSpPr>
        <p:spPr bwMode="auto">
          <a:xfrm>
            <a:off x="4800600" y="1676400"/>
            <a:ext cx="3886200" cy="3260725"/>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ahoma" pitchFamily="34" charset="0"/>
                <a:ea typeface="MS PGothic" pitchFamily="34" charset="-128"/>
              </a:defRPr>
            </a:lvl1pPr>
            <a:lvl2pPr marL="742950" indent="-285750" eaLnBrk="0" hangingPunct="0">
              <a:defRPr>
                <a:solidFill>
                  <a:schemeClr val="tx1"/>
                </a:solidFill>
                <a:latin typeface="Tahoma" pitchFamily="34" charset="0"/>
                <a:ea typeface="MS PGothic" pitchFamily="34" charset="-128"/>
              </a:defRPr>
            </a:lvl2pPr>
            <a:lvl3pPr marL="1143000" indent="-228600" eaLnBrk="0" hangingPunct="0">
              <a:defRPr>
                <a:solidFill>
                  <a:schemeClr val="tx1"/>
                </a:solidFill>
                <a:latin typeface="Tahoma" pitchFamily="34" charset="0"/>
                <a:ea typeface="MS PGothic" pitchFamily="34" charset="-128"/>
              </a:defRPr>
            </a:lvl3pPr>
            <a:lvl4pPr marL="1600200" indent="-228600" eaLnBrk="0" hangingPunct="0">
              <a:defRPr>
                <a:solidFill>
                  <a:schemeClr val="tx1"/>
                </a:solidFill>
                <a:latin typeface="Tahoma" pitchFamily="34" charset="0"/>
                <a:ea typeface="MS PGothic" pitchFamily="34" charset="-128"/>
              </a:defRPr>
            </a:lvl4pPr>
            <a:lvl5pPr marL="2057400" indent="-228600" eaLnBrk="0" hangingPunct="0">
              <a:defRPr>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Tahoma" pitchFamily="34" charset="0"/>
                <a:ea typeface="MS PGothic" pitchFamily="34" charset="-128"/>
              </a:defRPr>
            </a:lvl9pPr>
          </a:lstStyle>
          <a:p>
            <a:pPr eaLnBrk="1" hangingPunct="1"/>
            <a:r>
              <a:rPr lang="en-US" altLang="en-US" dirty="0">
                <a:solidFill>
                  <a:schemeClr val="hlink"/>
                </a:solidFill>
                <a:latin typeface="Arial" pitchFamily="34" charset="0"/>
              </a:rPr>
              <a:t>I was perfectly happy disintegrating in the dark.  I heard a scraping then a snap, sunlight flooded in.  Ben picked me up in a pile of leaves.  I jumped out he caught me I was stuck.  Ben showed me to his family.  I was flattered from all the ahhs and oohs. I got bagged, boxed and put it in the freezer for 5 months.</a:t>
            </a:r>
            <a:endParaRPr lang="en-US" altLang="en-US" dirty="0">
              <a:solidFill>
                <a:schemeClr val="bg1"/>
              </a:solidFill>
              <a:latin typeface="Arial" pitchFamily="34" charset="0"/>
            </a:endParaRPr>
          </a:p>
          <a:p>
            <a:pPr eaLnBrk="1" hangingPunct="1">
              <a:spcBef>
                <a:spcPct val="50000"/>
              </a:spcBef>
            </a:pPr>
            <a:endParaRPr lang="en-US" altLang="en-US" dirty="0">
              <a:solidFill>
                <a:schemeClr val="bg1"/>
              </a:solidFill>
            </a:endParaRPr>
          </a:p>
        </p:txBody>
      </p:sp>
      <p:sp>
        <p:nvSpPr>
          <p:cNvPr id="2" name="TextBox 1"/>
          <p:cNvSpPr txBox="1"/>
          <p:nvPr/>
        </p:nvSpPr>
        <p:spPr>
          <a:xfrm>
            <a:off x="4358612" y="4854341"/>
            <a:ext cx="4697120" cy="923330"/>
          </a:xfrm>
          <a:prstGeom prst="rect">
            <a:avLst/>
          </a:prstGeom>
          <a:noFill/>
        </p:spPr>
        <p:txBody>
          <a:bodyPr wrap="none" rtlCol="0">
            <a:spAutoFit/>
          </a:bodyPr>
          <a:lstStyle/>
          <a:p>
            <a:pPr marL="342900" indent="-342900">
              <a:buAutoNum type="arabicPeriod"/>
            </a:pPr>
            <a:r>
              <a:rPr lang="en-US" i="1" dirty="0" smtClean="0">
                <a:latin typeface="+mj-lt"/>
              </a:rPr>
              <a:t>Review the symptoms of dyslexia.</a:t>
            </a:r>
          </a:p>
          <a:p>
            <a:pPr marL="342900" indent="-342900">
              <a:buAutoNum type="arabicPeriod"/>
            </a:pPr>
            <a:r>
              <a:rPr lang="en-US" i="1" dirty="0" smtClean="0">
                <a:latin typeface="+mj-lt"/>
              </a:rPr>
              <a:t>Evidence that this student is dyslexic?</a:t>
            </a:r>
          </a:p>
          <a:p>
            <a:pPr marL="342900" indent="-342900">
              <a:buAutoNum type="arabicPeriod"/>
            </a:pPr>
            <a:r>
              <a:rPr lang="en-US" i="1" dirty="0" smtClean="0">
                <a:latin typeface="+mj-lt"/>
              </a:rPr>
              <a:t>Additional evidence needed?  </a:t>
            </a:r>
            <a:endParaRPr lang="en-US" i="1" dirty="0">
              <a:latin typeface="+mj-lt"/>
            </a:endParaRPr>
          </a:p>
        </p:txBody>
      </p:sp>
      <p:sp>
        <p:nvSpPr>
          <p:cNvPr id="4" name="Slide Number Placeholder 3"/>
          <p:cNvSpPr>
            <a:spLocks noGrp="1"/>
          </p:cNvSpPr>
          <p:nvPr>
            <p:ph type="sldNum" sz="quarter" idx="12"/>
          </p:nvPr>
        </p:nvSpPr>
        <p:spPr/>
        <p:txBody>
          <a:bodyPr/>
          <a:lstStyle/>
          <a:p>
            <a:fld id="{BA9B540C-44DA-4F69-89C9-7C84606640D3}" type="slidenum">
              <a:rPr lang="en-US" smtClean="0"/>
              <a:pPr/>
              <a:t>33</a:t>
            </a:fld>
            <a:endParaRPr lang="en-US" dirty="0"/>
          </a:p>
        </p:txBody>
      </p:sp>
    </p:spTree>
    <p:extLst>
      <p:ext uri="{BB962C8B-B14F-4D97-AF65-F5344CB8AC3E}">
        <p14:creationId xmlns:p14="http://schemas.microsoft.com/office/powerpoint/2010/main" val="845140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Dyslexia?</a:t>
            </a:r>
            <a:endParaRPr lang="en-US" dirty="0"/>
          </a:p>
        </p:txBody>
      </p:sp>
      <p:sp>
        <p:nvSpPr>
          <p:cNvPr id="3" name="Content Placeholder 2"/>
          <p:cNvSpPr>
            <a:spLocks noGrp="1"/>
          </p:cNvSpPr>
          <p:nvPr>
            <p:ph idx="1"/>
          </p:nvPr>
        </p:nvSpPr>
        <p:spPr>
          <a:xfrm>
            <a:off x="457200" y="1600200"/>
            <a:ext cx="8229600" cy="4876800"/>
          </a:xfrm>
        </p:spPr>
        <p:txBody>
          <a:bodyPr/>
          <a:lstStyle/>
          <a:p>
            <a:endParaRPr lang="en-US" dirty="0" smtClean="0"/>
          </a:p>
          <a:p>
            <a:r>
              <a:rPr lang="en-US" dirty="0" smtClean="0"/>
              <a:t>1.  Work with a partner to flesh out a semantic web that summarizes dyslexia as defined in Utah and by the IDA.</a:t>
            </a:r>
          </a:p>
          <a:p>
            <a:endParaRPr lang="en-US" dirty="0"/>
          </a:p>
          <a:p>
            <a:endParaRPr lang="en-US" dirty="0" smtClean="0"/>
          </a:p>
          <a:p>
            <a:r>
              <a:rPr lang="en-US" dirty="0" smtClean="0"/>
              <a:t>2.  Use key words, not complete sentences.</a:t>
            </a:r>
          </a:p>
          <a:p>
            <a:endParaRPr lang="en-US" dirty="0"/>
          </a:p>
          <a:p>
            <a:endParaRPr lang="en-US" dirty="0" smtClean="0"/>
          </a:p>
          <a:p>
            <a:r>
              <a:rPr lang="en-US" dirty="0"/>
              <a:t>3</a:t>
            </a:r>
            <a:r>
              <a:rPr lang="en-US" dirty="0" smtClean="0"/>
              <a:t>.  You have 7 minutes to complete this task.</a:t>
            </a:r>
          </a:p>
          <a:p>
            <a:endParaRPr lang="en-US" dirty="0"/>
          </a:p>
          <a:p>
            <a:endParaRPr lang="en-US" dirty="0" smtClean="0"/>
          </a:p>
        </p:txBody>
      </p:sp>
      <p:sp>
        <p:nvSpPr>
          <p:cNvPr id="5" name="Slide Number Placeholder 4"/>
          <p:cNvSpPr>
            <a:spLocks noGrp="1"/>
          </p:cNvSpPr>
          <p:nvPr>
            <p:ph type="sldNum" sz="quarter" idx="12"/>
          </p:nvPr>
        </p:nvSpPr>
        <p:spPr/>
        <p:txBody>
          <a:bodyPr/>
          <a:lstStyle/>
          <a:p>
            <a:fld id="{BA9B540C-44DA-4F69-89C9-7C84606640D3}" type="slidenum">
              <a:rPr lang="en-US" smtClean="0"/>
              <a:pPr/>
              <a:t>34</a:t>
            </a:fld>
            <a:endParaRPr lang="en-US" dirty="0"/>
          </a:p>
        </p:txBody>
      </p:sp>
    </p:spTree>
    <p:extLst>
      <p:ext uri="{BB962C8B-B14F-4D97-AF65-F5344CB8AC3E}">
        <p14:creationId xmlns:p14="http://schemas.microsoft.com/office/powerpoint/2010/main" val="36751648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600200"/>
          </a:xfrm>
        </p:spPr>
        <p:txBody>
          <a:bodyPr/>
          <a:lstStyle/>
          <a:p>
            <a:r>
              <a:rPr lang="en-US" dirty="0" smtClean="0"/>
              <a:t>Spreading Accurate Info about Dyslexia</a:t>
            </a:r>
            <a:endParaRPr lang="en-US" dirty="0"/>
          </a:p>
        </p:txBody>
      </p:sp>
      <p:sp>
        <p:nvSpPr>
          <p:cNvPr id="3" name="Content Placeholder 2"/>
          <p:cNvSpPr>
            <a:spLocks noGrp="1"/>
          </p:cNvSpPr>
          <p:nvPr>
            <p:ph idx="1"/>
          </p:nvPr>
        </p:nvSpPr>
        <p:spPr>
          <a:xfrm>
            <a:off x="457200" y="1600200"/>
            <a:ext cx="8229600" cy="4876800"/>
          </a:xfrm>
        </p:spPr>
        <p:txBody>
          <a:bodyPr/>
          <a:lstStyle/>
          <a:p>
            <a:endParaRPr lang="en-US" dirty="0" smtClean="0"/>
          </a:p>
          <a:p>
            <a:r>
              <a:rPr lang="en-US" dirty="0" smtClean="0"/>
              <a:t>Scenario #1:  </a:t>
            </a:r>
          </a:p>
          <a:p>
            <a:endParaRPr lang="en-US" dirty="0"/>
          </a:p>
          <a:p>
            <a:r>
              <a:rPr lang="en-US" dirty="0" smtClean="0"/>
              <a:t>A --- You are a veteran teacher who has been searching on-line for reading intervention ideas.  You are excited by claims of a “research-based cure” for dyslexia.  Try to convince your principal that s/he needs to spend building funds to purchase colored lenses for struggling readers.</a:t>
            </a:r>
          </a:p>
          <a:p>
            <a:endParaRPr lang="en-US" dirty="0"/>
          </a:p>
          <a:p>
            <a:r>
              <a:rPr lang="en-US" dirty="0" smtClean="0"/>
              <a:t>B ---- You are a principal.  Use your knowledge about dyslexia to tell the teacher, “No.”</a:t>
            </a:r>
          </a:p>
        </p:txBody>
      </p:sp>
      <p:sp>
        <p:nvSpPr>
          <p:cNvPr id="5" name="Slide Number Placeholder 4"/>
          <p:cNvSpPr>
            <a:spLocks noGrp="1"/>
          </p:cNvSpPr>
          <p:nvPr>
            <p:ph type="sldNum" sz="quarter" idx="12"/>
          </p:nvPr>
        </p:nvSpPr>
        <p:spPr/>
        <p:txBody>
          <a:bodyPr/>
          <a:lstStyle/>
          <a:p>
            <a:fld id="{BA9B540C-44DA-4F69-89C9-7C84606640D3}" type="slidenum">
              <a:rPr lang="en-US" smtClean="0"/>
              <a:pPr/>
              <a:t>35</a:t>
            </a:fld>
            <a:endParaRPr lang="en-US" dirty="0"/>
          </a:p>
        </p:txBody>
      </p:sp>
    </p:spTree>
    <p:extLst>
      <p:ext uri="{BB962C8B-B14F-4D97-AF65-F5344CB8AC3E}">
        <p14:creationId xmlns:p14="http://schemas.microsoft.com/office/powerpoint/2010/main" val="33744785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00200"/>
          </a:xfrm>
        </p:spPr>
        <p:txBody>
          <a:bodyPr/>
          <a:lstStyle/>
          <a:p>
            <a:r>
              <a:rPr lang="en-US" dirty="0" smtClean="0"/>
              <a:t>Spreading Accurate Info About Dyslexia</a:t>
            </a:r>
            <a:endParaRPr lang="en-US" dirty="0"/>
          </a:p>
        </p:txBody>
      </p:sp>
      <p:sp>
        <p:nvSpPr>
          <p:cNvPr id="3" name="Content Placeholder 2"/>
          <p:cNvSpPr>
            <a:spLocks noGrp="1"/>
          </p:cNvSpPr>
          <p:nvPr>
            <p:ph idx="1"/>
          </p:nvPr>
        </p:nvSpPr>
        <p:spPr>
          <a:xfrm>
            <a:off x="457200" y="1295400"/>
            <a:ext cx="8229600" cy="5257800"/>
          </a:xfrm>
        </p:spPr>
        <p:txBody>
          <a:bodyPr>
            <a:normAutofit/>
          </a:bodyPr>
          <a:lstStyle/>
          <a:p>
            <a:endParaRPr lang="en-US" dirty="0" smtClean="0"/>
          </a:p>
          <a:p>
            <a:r>
              <a:rPr lang="en-US" dirty="0" smtClean="0"/>
              <a:t>Scenario #2:  </a:t>
            </a:r>
          </a:p>
          <a:p>
            <a:endParaRPr lang="en-US" dirty="0"/>
          </a:p>
          <a:p>
            <a:r>
              <a:rPr lang="en-US" dirty="0" smtClean="0"/>
              <a:t>A --- You are a district administrator who is tired of being brow-beaten by parents of struggling readers.  You are about to issue a district policy that forbids teachers and administrators from using the term ‘dyslexia’ in discussions with colleagues, parents, and students because it is too vague.</a:t>
            </a:r>
          </a:p>
          <a:p>
            <a:endParaRPr lang="en-US" dirty="0"/>
          </a:p>
          <a:p>
            <a:r>
              <a:rPr lang="en-US" dirty="0" smtClean="0"/>
              <a:t>B ---- You are a principal.  Use your knowledge about dyslexia to tell the administrator this is not consistent with state policy or research.</a:t>
            </a:r>
          </a:p>
        </p:txBody>
      </p:sp>
      <p:sp>
        <p:nvSpPr>
          <p:cNvPr id="5" name="Slide Number Placeholder 4"/>
          <p:cNvSpPr>
            <a:spLocks noGrp="1"/>
          </p:cNvSpPr>
          <p:nvPr>
            <p:ph type="sldNum" sz="quarter" idx="12"/>
          </p:nvPr>
        </p:nvSpPr>
        <p:spPr/>
        <p:txBody>
          <a:bodyPr/>
          <a:lstStyle/>
          <a:p>
            <a:fld id="{BA9B540C-44DA-4F69-89C9-7C84606640D3}" type="slidenum">
              <a:rPr lang="en-US" smtClean="0"/>
              <a:pPr/>
              <a:t>36</a:t>
            </a:fld>
            <a:endParaRPr lang="en-US" dirty="0"/>
          </a:p>
        </p:txBody>
      </p:sp>
    </p:spTree>
    <p:extLst>
      <p:ext uri="{BB962C8B-B14F-4D97-AF65-F5344CB8AC3E}">
        <p14:creationId xmlns:p14="http://schemas.microsoft.com/office/powerpoint/2010/main" val="27415536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457200"/>
            <a:ext cx="8229600" cy="1600200"/>
          </a:xfrm>
        </p:spPr>
        <p:txBody>
          <a:bodyPr/>
          <a:lstStyle/>
          <a:p>
            <a:r>
              <a:rPr lang="en-US" altLang="en-US" sz="3800" b="1" dirty="0"/>
              <a:t>Take-Home Message for </a:t>
            </a:r>
            <a:r>
              <a:rPr lang="en-US" altLang="en-US" sz="3800" b="1" dirty="0" smtClean="0"/>
              <a:t>Principals</a:t>
            </a:r>
            <a:endParaRPr lang="en-US" altLang="en-US" sz="3800" b="1" dirty="0"/>
          </a:p>
        </p:txBody>
      </p:sp>
      <p:sp>
        <p:nvSpPr>
          <p:cNvPr id="21507" name="Rectangle 3"/>
          <p:cNvSpPr>
            <a:spLocks noGrp="1" noChangeArrowheads="1"/>
          </p:cNvSpPr>
          <p:nvPr>
            <p:ph type="body" idx="1"/>
          </p:nvPr>
        </p:nvSpPr>
        <p:spPr>
          <a:xfrm>
            <a:off x="609600" y="1600200"/>
            <a:ext cx="8229600" cy="5486400"/>
          </a:xfrm>
        </p:spPr>
        <p:txBody>
          <a:bodyPr/>
          <a:lstStyle/>
          <a:p>
            <a:r>
              <a:rPr lang="en-US" altLang="en-US" dirty="0"/>
              <a:t>We can’t assume a child </a:t>
            </a:r>
            <a:r>
              <a:rPr lang="en-US" altLang="en-US" dirty="0" smtClean="0"/>
              <a:t>is Tier III (has a disability) </a:t>
            </a:r>
            <a:r>
              <a:rPr lang="en-US" altLang="en-US" dirty="0"/>
              <a:t>w/out trying </a:t>
            </a:r>
            <a:r>
              <a:rPr lang="en-US" altLang="en-US" dirty="0" smtClean="0"/>
              <a:t>Tier II intervention</a:t>
            </a:r>
            <a:r>
              <a:rPr lang="en-US" altLang="en-US" dirty="0"/>
              <a:t>.</a:t>
            </a:r>
          </a:p>
          <a:p>
            <a:endParaRPr lang="en-US" altLang="en-US" dirty="0"/>
          </a:p>
          <a:p>
            <a:r>
              <a:rPr lang="en-US" altLang="en-US" dirty="0"/>
              <a:t>Constitutional deficits show up early.  Assess &amp; intervene in Kindergarten!!</a:t>
            </a:r>
          </a:p>
          <a:p>
            <a:endParaRPr lang="en-US" altLang="en-US" dirty="0"/>
          </a:p>
          <a:p>
            <a:r>
              <a:rPr lang="en-US" altLang="en-US" dirty="0"/>
              <a:t>The discrepancy formula is not enough.  We also need </a:t>
            </a:r>
            <a:r>
              <a:rPr lang="en-US" altLang="en-US" dirty="0" smtClean="0"/>
              <a:t>to look at response to intervention.</a:t>
            </a:r>
            <a:endParaRPr lang="en-US" altLang="en-US" dirty="0"/>
          </a:p>
          <a:p>
            <a:endParaRPr lang="en-US" altLang="en-US" dirty="0"/>
          </a:p>
          <a:p>
            <a:r>
              <a:rPr lang="en-US" altLang="en-US" dirty="0"/>
              <a:t>Intervention can reduce the “LD” population!</a:t>
            </a:r>
          </a:p>
          <a:p>
            <a:endParaRPr lang="en-US" alt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37</a:t>
            </a:fld>
            <a:endParaRPr lang="en-US" dirty="0"/>
          </a:p>
        </p:txBody>
      </p:sp>
    </p:spTree>
    <p:extLst>
      <p:ext uri="{BB962C8B-B14F-4D97-AF65-F5344CB8AC3E}">
        <p14:creationId xmlns:p14="http://schemas.microsoft.com/office/powerpoint/2010/main" val="10423456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457200"/>
            <a:ext cx="8229600" cy="1600200"/>
          </a:xfrm>
        </p:spPr>
        <p:txBody>
          <a:bodyPr/>
          <a:lstStyle/>
          <a:p>
            <a:r>
              <a:rPr lang="en-US" altLang="en-US" sz="3800" b="1" dirty="0"/>
              <a:t>Take-Home Message for </a:t>
            </a:r>
            <a:r>
              <a:rPr lang="en-US" altLang="en-US" sz="3800" b="1" dirty="0" smtClean="0"/>
              <a:t>Principals</a:t>
            </a:r>
            <a:endParaRPr lang="en-US" altLang="en-US" sz="3800" b="1" dirty="0"/>
          </a:p>
        </p:txBody>
      </p:sp>
      <p:sp>
        <p:nvSpPr>
          <p:cNvPr id="21507" name="Rectangle 3"/>
          <p:cNvSpPr>
            <a:spLocks noGrp="1" noChangeArrowheads="1"/>
          </p:cNvSpPr>
          <p:nvPr>
            <p:ph type="body" idx="1"/>
          </p:nvPr>
        </p:nvSpPr>
        <p:spPr>
          <a:xfrm>
            <a:off x="609600" y="1600200"/>
            <a:ext cx="8229600" cy="5486400"/>
          </a:xfrm>
        </p:spPr>
        <p:txBody>
          <a:bodyPr/>
          <a:lstStyle/>
          <a:p>
            <a:r>
              <a:rPr lang="en-US" altLang="en-US" dirty="0" smtClean="0"/>
              <a:t>For students with moderate reading difficulties who do not have IEPs, and who are unlikely to qualify for an IEP, a 504 Plan can be a life-saver!</a:t>
            </a:r>
          </a:p>
          <a:p>
            <a:endParaRPr lang="en-US" altLang="en-US" dirty="0"/>
          </a:p>
          <a:p>
            <a:r>
              <a:rPr lang="en-US" altLang="en-US" dirty="0" smtClean="0"/>
              <a:t>A 504 Plan will allow accommodations that help a junior high/high school student to keep up with coursework and demonstrate optimum performance on standardized tests (e.g., ACT)</a:t>
            </a:r>
            <a:endParaRPr lang="en-US" altLang="en-US" dirty="0"/>
          </a:p>
          <a:p>
            <a:endParaRPr lang="en-US" altLang="en-US" dirty="0" smtClean="0"/>
          </a:p>
          <a:p>
            <a:r>
              <a:rPr lang="en-US" altLang="en-US" dirty="0" smtClean="0"/>
              <a:t>Teachers need to be in the 504 “loop” for the plan to work well.  A 504 Plan is not “cheating!”</a:t>
            </a:r>
            <a:endParaRPr lang="en-US" alt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38</a:t>
            </a:fld>
            <a:endParaRPr lang="en-US" dirty="0"/>
          </a:p>
        </p:txBody>
      </p:sp>
    </p:spTree>
    <p:extLst>
      <p:ext uri="{BB962C8B-B14F-4D97-AF65-F5344CB8AC3E}">
        <p14:creationId xmlns:p14="http://schemas.microsoft.com/office/powerpoint/2010/main" val="2213184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9" name="Rectangle 3"/>
          <p:cNvSpPr>
            <a:spLocks noGrp="1" noChangeArrowheads="1"/>
          </p:cNvSpPr>
          <p:nvPr>
            <p:ph type="body" idx="1"/>
          </p:nvPr>
        </p:nvSpPr>
        <p:spPr>
          <a:xfrm>
            <a:off x="1371600" y="1981200"/>
            <a:ext cx="6553200" cy="3581400"/>
          </a:xfrm>
        </p:spPr>
        <p:txBody>
          <a:bodyPr/>
          <a:lstStyle/>
          <a:p>
            <a:pPr marL="0" indent="0" eaLnBrk="1" hangingPunct="1">
              <a:lnSpc>
                <a:spcPct val="85000"/>
              </a:lnSpc>
              <a:spcBef>
                <a:spcPct val="40000"/>
              </a:spcBef>
              <a:tabLst>
                <a:tab pos="396875" algn="l"/>
              </a:tabLst>
              <a:defRPr/>
            </a:pPr>
            <a:r>
              <a:rPr lang="en-US" sz="2600" b="1" dirty="0" smtClean="0"/>
              <a:t>	Phoneme:</a:t>
            </a:r>
            <a:r>
              <a:rPr lang="en-US" sz="2600" dirty="0" smtClean="0"/>
              <a:t> An individual speech 		sound. (/sh/, /ŏ/, /p/)</a:t>
            </a:r>
          </a:p>
          <a:p>
            <a:pPr marL="0" indent="0" eaLnBrk="1" hangingPunct="1">
              <a:lnSpc>
                <a:spcPct val="85000"/>
              </a:lnSpc>
              <a:spcBef>
                <a:spcPct val="40000"/>
              </a:spcBef>
              <a:tabLst>
                <a:tab pos="396875" algn="l"/>
              </a:tabLst>
              <a:defRPr/>
            </a:pPr>
            <a:r>
              <a:rPr lang="en-US" sz="2600" dirty="0" smtClean="0"/>
              <a:t> 	</a:t>
            </a:r>
            <a:r>
              <a:rPr lang="en-US" sz="2600" b="1" dirty="0" smtClean="0"/>
              <a:t>Grapheme:</a:t>
            </a:r>
            <a:r>
              <a:rPr lang="en-US" sz="2600" dirty="0" smtClean="0"/>
              <a:t> A letter or letter group that 	represents a speech sound or phoneme. 	(sh – o – p)</a:t>
            </a:r>
          </a:p>
          <a:p>
            <a:pPr marL="0" indent="0" eaLnBrk="1" hangingPunct="1">
              <a:lnSpc>
                <a:spcPct val="85000"/>
              </a:lnSpc>
              <a:spcBef>
                <a:spcPct val="40000"/>
              </a:spcBef>
              <a:tabLst>
                <a:tab pos="396875" algn="l"/>
              </a:tabLst>
              <a:defRPr/>
            </a:pPr>
            <a:r>
              <a:rPr lang="en-US" sz="2600" b="1" dirty="0" smtClean="0"/>
              <a:t> 	Morpheme:</a:t>
            </a:r>
            <a:r>
              <a:rPr lang="en-US" sz="2600" dirty="0" smtClean="0"/>
              <a:t> The smallest linguistic unit 	in a word that has meaning. (shop + ed)</a:t>
            </a:r>
            <a:r>
              <a:rPr lang="en-US" sz="3000" dirty="0" smtClean="0"/>
              <a:t> </a:t>
            </a:r>
          </a:p>
        </p:txBody>
      </p:sp>
      <p:sp>
        <p:nvSpPr>
          <p:cNvPr id="326658" name="Rectangle 2"/>
          <p:cNvSpPr>
            <a:spLocks noGrp="1" noChangeArrowheads="1"/>
          </p:cNvSpPr>
          <p:nvPr>
            <p:ph type="title"/>
          </p:nvPr>
        </p:nvSpPr>
        <p:spPr>
          <a:xfrm>
            <a:off x="456406" y="609600"/>
            <a:ext cx="8229600" cy="762000"/>
          </a:xfrm>
        </p:spPr>
        <p:txBody>
          <a:bodyPr/>
          <a:lstStyle/>
          <a:p>
            <a:pPr eaLnBrk="1" hangingPunct="1">
              <a:defRPr/>
            </a:pPr>
            <a:r>
              <a:rPr lang="en-US" sz="4700" b="1" dirty="0" smtClean="0"/>
              <a:t>Definition of Terms</a:t>
            </a:r>
          </a:p>
        </p:txBody>
      </p:sp>
      <p:grpSp>
        <p:nvGrpSpPr>
          <p:cNvPr id="50181" name="Group 11"/>
          <p:cNvGrpSpPr>
            <a:grpSpLocks/>
          </p:cNvGrpSpPr>
          <p:nvPr/>
        </p:nvGrpSpPr>
        <p:grpSpPr bwMode="auto">
          <a:xfrm>
            <a:off x="685800" y="1828800"/>
            <a:ext cx="7780338" cy="3429000"/>
            <a:chOff x="418" y="1204"/>
            <a:chExt cx="4901" cy="2108"/>
          </a:xfrm>
        </p:grpSpPr>
        <p:sp>
          <p:nvSpPr>
            <p:cNvPr id="50182" name="Line 6"/>
            <p:cNvSpPr>
              <a:spLocks noChangeShapeType="1"/>
            </p:cNvSpPr>
            <p:nvPr/>
          </p:nvSpPr>
          <p:spPr bwMode="auto">
            <a:xfrm flipV="1">
              <a:off x="4704" y="1208"/>
              <a:ext cx="615" cy="3"/>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50183" name="Line 7"/>
            <p:cNvSpPr>
              <a:spLocks noChangeShapeType="1"/>
            </p:cNvSpPr>
            <p:nvPr/>
          </p:nvSpPr>
          <p:spPr bwMode="auto">
            <a:xfrm rot="5400000" flipH="1">
              <a:off x="4252" y="2258"/>
              <a:ext cx="2105"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50184" name="Line 8"/>
            <p:cNvSpPr>
              <a:spLocks noChangeShapeType="1"/>
            </p:cNvSpPr>
            <p:nvPr/>
          </p:nvSpPr>
          <p:spPr bwMode="auto">
            <a:xfrm rot="-5400000">
              <a:off x="-622" y="2258"/>
              <a:ext cx="2108" cy="0"/>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50185" name="Line 9"/>
            <p:cNvSpPr>
              <a:spLocks noChangeShapeType="1"/>
            </p:cNvSpPr>
            <p:nvPr/>
          </p:nvSpPr>
          <p:spPr bwMode="auto">
            <a:xfrm>
              <a:off x="418" y="1210"/>
              <a:ext cx="590" cy="2"/>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sp>
          <p:nvSpPr>
            <p:cNvPr id="50186" name="Line 10"/>
            <p:cNvSpPr>
              <a:spLocks noChangeShapeType="1"/>
            </p:cNvSpPr>
            <p:nvPr/>
          </p:nvSpPr>
          <p:spPr bwMode="auto">
            <a:xfrm flipV="1">
              <a:off x="422" y="3298"/>
              <a:ext cx="4887" cy="6"/>
            </a:xfrm>
            <a:prstGeom prst="line">
              <a:avLst/>
            </a:prstGeom>
            <a:noFill/>
            <a:ln w="38100">
              <a:solidFill>
                <a:srgbClr val="728EB5"/>
              </a:solidFill>
              <a:round/>
              <a:headEnd/>
              <a:tailEnd/>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anchor="ctr"/>
            <a:lstStyle/>
            <a:p>
              <a:endParaRPr lang="en-US" dirty="0"/>
            </a:p>
          </p:txBody>
        </p:sp>
      </p:grpSp>
      <p:sp>
        <p:nvSpPr>
          <p:cNvPr id="3" name="Slide Number Placeholder 2"/>
          <p:cNvSpPr>
            <a:spLocks noGrp="1"/>
          </p:cNvSpPr>
          <p:nvPr>
            <p:ph type="sldNum" sz="quarter" idx="12"/>
          </p:nvPr>
        </p:nvSpPr>
        <p:spPr/>
        <p:txBody>
          <a:bodyPr/>
          <a:lstStyle/>
          <a:p>
            <a:fld id="{BA9B540C-44DA-4F69-89C9-7C84606640D3}" type="slidenum">
              <a:rPr lang="en-US" smtClean="0"/>
              <a:pPr/>
              <a:t>39</a:t>
            </a:fld>
            <a:endParaRPr lang="en-US" dirty="0"/>
          </a:p>
        </p:txBody>
      </p:sp>
    </p:spTree>
    <p:extLst>
      <p:ext uri="{BB962C8B-B14F-4D97-AF65-F5344CB8AC3E}">
        <p14:creationId xmlns:p14="http://schemas.microsoft.com/office/powerpoint/2010/main" val="338322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1600200"/>
          </a:xfrm>
        </p:spPr>
        <p:txBody>
          <a:bodyPr/>
          <a:lstStyle/>
          <a:p>
            <a:r>
              <a:rPr lang="en-US" altLang="en-US" b="1" dirty="0"/>
              <a:t>Methods</a:t>
            </a:r>
          </a:p>
        </p:txBody>
      </p:sp>
      <p:sp>
        <p:nvSpPr>
          <p:cNvPr id="23555" name="Rectangle 3"/>
          <p:cNvSpPr>
            <a:spLocks noGrp="1" noChangeArrowheads="1"/>
          </p:cNvSpPr>
          <p:nvPr>
            <p:ph type="body" idx="1"/>
          </p:nvPr>
        </p:nvSpPr>
        <p:spPr>
          <a:xfrm>
            <a:off x="457200" y="1371600"/>
            <a:ext cx="8229600" cy="4987925"/>
          </a:xfrm>
        </p:spPr>
        <p:txBody>
          <a:bodyPr>
            <a:normAutofit/>
          </a:bodyPr>
          <a:lstStyle/>
          <a:p>
            <a:r>
              <a:rPr lang="en-US" altLang="en-US" sz="2800" dirty="0">
                <a:solidFill>
                  <a:schemeClr val="bg1">
                    <a:lumMod val="50000"/>
                  </a:schemeClr>
                </a:solidFill>
              </a:rPr>
              <a:t>Call went out for “kids with learning problems”</a:t>
            </a:r>
          </a:p>
          <a:p>
            <a:endParaRPr lang="en-US" altLang="en-US" sz="2800" dirty="0">
              <a:solidFill>
                <a:schemeClr val="bg1">
                  <a:lumMod val="50000"/>
                </a:schemeClr>
              </a:solidFill>
            </a:endParaRPr>
          </a:p>
          <a:p>
            <a:r>
              <a:rPr lang="en-US" altLang="en-US" sz="2800" dirty="0">
                <a:solidFill>
                  <a:schemeClr val="bg1">
                    <a:lumMod val="50000"/>
                  </a:schemeClr>
                </a:solidFill>
              </a:rPr>
              <a:t>N = 361 students ages 7.5-9.5 w/IQ &gt;80</a:t>
            </a:r>
          </a:p>
          <a:p>
            <a:endParaRPr lang="en-US" altLang="en-US" sz="2800" dirty="0">
              <a:solidFill>
                <a:schemeClr val="bg1">
                  <a:lumMod val="50000"/>
                </a:schemeClr>
              </a:solidFill>
            </a:endParaRPr>
          </a:p>
          <a:p>
            <a:r>
              <a:rPr lang="en-US" altLang="en-US" sz="2800" dirty="0">
                <a:solidFill>
                  <a:schemeClr val="bg1">
                    <a:lumMod val="50000"/>
                  </a:schemeClr>
                </a:solidFill>
              </a:rPr>
              <a:t>Measures = reading comp, word id, pseudo word id, listening comp, </a:t>
            </a:r>
            <a:r>
              <a:rPr lang="en-US" altLang="en-US" sz="2800" dirty="0" smtClean="0">
                <a:solidFill>
                  <a:schemeClr val="bg1">
                    <a:lumMod val="50000"/>
                  </a:schemeClr>
                </a:solidFill>
              </a:rPr>
              <a:t>etc.</a:t>
            </a:r>
            <a:endParaRPr lang="en-US" altLang="en-US" sz="2800" dirty="0">
              <a:solidFill>
                <a:schemeClr val="bg1">
                  <a:lumMod val="50000"/>
                </a:schemeClr>
              </a:solidFill>
            </a:endParaRPr>
          </a:p>
          <a:p>
            <a:endParaRPr lang="en-US" altLang="en-US" sz="2800" dirty="0">
              <a:solidFill>
                <a:schemeClr val="bg1">
                  <a:lumMod val="50000"/>
                </a:schemeClr>
              </a:solidFill>
            </a:endParaRPr>
          </a:p>
          <a:p>
            <a:r>
              <a:rPr lang="en-US" altLang="en-US" sz="2800" dirty="0">
                <a:solidFill>
                  <a:schemeClr val="bg1">
                    <a:lumMod val="50000"/>
                  </a:schemeClr>
                </a:solidFill>
              </a:rPr>
              <a:t>plotted composite reading scores on scattergram</a:t>
            </a:r>
          </a:p>
        </p:txBody>
      </p:sp>
      <p:sp>
        <p:nvSpPr>
          <p:cNvPr id="3" name="Slide Number Placeholder 2"/>
          <p:cNvSpPr>
            <a:spLocks noGrp="1"/>
          </p:cNvSpPr>
          <p:nvPr>
            <p:ph type="sldNum" sz="quarter" idx="12"/>
          </p:nvPr>
        </p:nvSpPr>
        <p:spPr/>
        <p:txBody>
          <a:bodyPr/>
          <a:lstStyle/>
          <a:p>
            <a:fld id="{BA9B540C-44DA-4F69-89C9-7C84606640D3}" type="slidenum">
              <a:rPr lang="en-US" smtClean="0"/>
              <a:pPr/>
              <a:t>4</a:t>
            </a:fld>
            <a:endParaRPr lang="en-US" dirty="0"/>
          </a:p>
        </p:txBody>
      </p:sp>
    </p:spTree>
    <p:extLst>
      <p:ext uri="{BB962C8B-B14F-4D97-AF65-F5344CB8AC3E}">
        <p14:creationId xmlns:p14="http://schemas.microsoft.com/office/powerpoint/2010/main" val="1360587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19100" y="-228600"/>
            <a:ext cx="8229600" cy="1600200"/>
          </a:xfrm>
        </p:spPr>
        <p:txBody>
          <a:bodyPr/>
          <a:lstStyle/>
          <a:p>
            <a:r>
              <a:rPr lang="en-US" altLang="en-US" b="1" dirty="0"/>
              <a:t>Results</a:t>
            </a:r>
          </a:p>
        </p:txBody>
      </p:sp>
      <p:sp>
        <p:nvSpPr>
          <p:cNvPr id="24579" name="Rectangle 3"/>
          <p:cNvSpPr>
            <a:spLocks noGrp="1" noChangeArrowheads="1"/>
          </p:cNvSpPr>
          <p:nvPr>
            <p:ph type="body" idx="1"/>
          </p:nvPr>
        </p:nvSpPr>
        <p:spPr>
          <a:xfrm>
            <a:off x="533400" y="1600200"/>
            <a:ext cx="8229600" cy="3810000"/>
          </a:xfrm>
        </p:spPr>
        <p:txBody>
          <a:bodyPr/>
          <a:lstStyle/>
          <a:p>
            <a:r>
              <a:rPr lang="en-US" altLang="en-US" dirty="0"/>
              <a:t>n = 114 students = average or above readers</a:t>
            </a:r>
          </a:p>
          <a:p>
            <a:endParaRPr lang="en-US" altLang="en-US" dirty="0"/>
          </a:p>
          <a:p>
            <a:r>
              <a:rPr lang="en-US" altLang="en-US" dirty="0"/>
              <a:t>n = 71 students = too close to call (buffer zone)</a:t>
            </a:r>
          </a:p>
          <a:p>
            <a:endParaRPr lang="en-US" altLang="en-US" dirty="0"/>
          </a:p>
          <a:p>
            <a:r>
              <a:rPr lang="en-US" altLang="en-US" dirty="0"/>
              <a:t>Remaining students = poor readers </a:t>
            </a:r>
          </a:p>
          <a:p>
            <a:endParaRPr lang="en-US" altLang="en-US" dirty="0"/>
          </a:p>
          <a:p>
            <a:r>
              <a:rPr lang="en-US" altLang="en-US" dirty="0"/>
              <a:t>n = 127		n = 32	</a:t>
            </a:r>
            <a:r>
              <a:rPr lang="en-US" altLang="en-US" dirty="0" smtClean="0"/>
              <a:t>		n </a:t>
            </a:r>
            <a:r>
              <a:rPr lang="en-US" altLang="en-US" dirty="0"/>
              <a:t>= 17</a:t>
            </a:r>
          </a:p>
          <a:p>
            <a:endParaRPr lang="en-US" altLang="en-US" dirty="0"/>
          </a:p>
        </p:txBody>
      </p:sp>
      <p:sp>
        <p:nvSpPr>
          <p:cNvPr id="24580" name="Text Box 4"/>
          <p:cNvSpPr txBox="1">
            <a:spLocks noChangeArrowheads="1"/>
          </p:cNvSpPr>
          <p:nvPr/>
        </p:nvSpPr>
        <p:spPr bwMode="auto">
          <a:xfrm>
            <a:off x="914400" y="5029200"/>
            <a:ext cx="7239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i="1" dirty="0" smtClean="0">
                <a:latin typeface="+mj-lt"/>
              </a:rPr>
              <a:t>Draw a quadrant.  Where do you think each group of poor readers is located?</a:t>
            </a:r>
            <a:endParaRPr lang="en-US" altLang="en-US" sz="3200" i="1" dirty="0">
              <a:latin typeface="+mj-lt"/>
            </a:endParaRPr>
          </a:p>
        </p:txBody>
      </p:sp>
      <p:sp>
        <p:nvSpPr>
          <p:cNvPr id="3" name="Slide Number Placeholder 2"/>
          <p:cNvSpPr>
            <a:spLocks noGrp="1"/>
          </p:cNvSpPr>
          <p:nvPr>
            <p:ph type="sldNum" sz="quarter" idx="12"/>
          </p:nvPr>
        </p:nvSpPr>
        <p:spPr/>
        <p:txBody>
          <a:bodyPr/>
          <a:lstStyle/>
          <a:p>
            <a:fld id="{BA9B540C-44DA-4F69-89C9-7C84606640D3}" type="slidenum">
              <a:rPr lang="en-US" smtClean="0"/>
              <a:pPr/>
              <a:t>5</a:t>
            </a:fld>
            <a:endParaRPr lang="en-US" dirty="0"/>
          </a:p>
        </p:txBody>
      </p:sp>
    </p:spTree>
    <p:extLst>
      <p:ext uri="{BB962C8B-B14F-4D97-AF65-F5344CB8AC3E}">
        <p14:creationId xmlns:p14="http://schemas.microsoft.com/office/powerpoint/2010/main" val="420850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381000"/>
            <a:ext cx="8229600" cy="1600200"/>
          </a:xfrm>
        </p:spPr>
        <p:txBody>
          <a:bodyPr/>
          <a:lstStyle/>
          <a:p>
            <a:r>
              <a:rPr lang="en-US" altLang="en-US" b="1" dirty="0"/>
              <a:t>Results</a:t>
            </a:r>
          </a:p>
        </p:txBody>
      </p:sp>
      <p:sp>
        <p:nvSpPr>
          <p:cNvPr id="25603" name="Rectangle 3"/>
          <p:cNvSpPr>
            <a:spLocks noGrp="1" noChangeArrowheads="1"/>
          </p:cNvSpPr>
          <p:nvPr>
            <p:ph type="body" idx="1"/>
          </p:nvPr>
        </p:nvSpPr>
        <p:spPr>
          <a:xfrm>
            <a:off x="457200" y="1752600"/>
            <a:ext cx="8229600" cy="4419600"/>
          </a:xfrm>
        </p:spPr>
        <p:txBody>
          <a:bodyPr/>
          <a:lstStyle/>
          <a:p>
            <a:r>
              <a:rPr lang="en-US" altLang="en-US" sz="3200" dirty="0"/>
              <a:t>n = 127 = equally poor at decoding &amp; comp</a:t>
            </a:r>
          </a:p>
          <a:p>
            <a:endParaRPr lang="en-US" altLang="en-US" sz="3200" dirty="0"/>
          </a:p>
          <a:p>
            <a:r>
              <a:rPr lang="en-US" altLang="en-US" sz="3200" dirty="0"/>
              <a:t>n = 32 = </a:t>
            </a:r>
            <a:r>
              <a:rPr lang="en-US" altLang="en-US" sz="3200" dirty="0" smtClean="0"/>
              <a:t>better reading comp scores than decoding scores (Dyslexics)</a:t>
            </a:r>
            <a:endParaRPr lang="en-US" altLang="en-US" sz="3200" dirty="0"/>
          </a:p>
          <a:p>
            <a:endParaRPr lang="en-US" altLang="en-US" sz="3200" dirty="0"/>
          </a:p>
          <a:p>
            <a:r>
              <a:rPr lang="en-US" altLang="en-US" sz="3200" dirty="0"/>
              <a:t>n = 17 = better </a:t>
            </a:r>
            <a:r>
              <a:rPr lang="en-US" altLang="en-US" sz="3200" dirty="0" smtClean="0"/>
              <a:t>decoding scores than  reading comp scores(Word </a:t>
            </a:r>
            <a:r>
              <a:rPr lang="en-US" altLang="en-US" sz="3200" dirty="0"/>
              <a:t>Callers)</a:t>
            </a:r>
          </a:p>
          <a:p>
            <a:endParaRPr lang="en-US" altLang="en-US"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6</a:t>
            </a:fld>
            <a:endParaRPr lang="en-US" dirty="0"/>
          </a:p>
        </p:txBody>
      </p:sp>
    </p:spTree>
    <p:extLst>
      <p:ext uri="{BB962C8B-B14F-4D97-AF65-F5344CB8AC3E}">
        <p14:creationId xmlns:p14="http://schemas.microsoft.com/office/powerpoint/2010/main" val="316964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685800"/>
            <a:ext cx="8229600" cy="1600200"/>
          </a:xfrm>
        </p:spPr>
        <p:txBody>
          <a:bodyPr/>
          <a:lstStyle/>
          <a:p>
            <a:r>
              <a:rPr lang="en-US" altLang="en-US" sz="3800" b="1" dirty="0"/>
              <a:t>Take-Home Message for </a:t>
            </a:r>
            <a:r>
              <a:rPr lang="en-US" altLang="en-US" sz="3800" b="1" dirty="0" smtClean="0"/>
              <a:t>Principals</a:t>
            </a:r>
            <a:endParaRPr lang="en-US" altLang="en-US" sz="3800" b="1" dirty="0"/>
          </a:p>
        </p:txBody>
      </p:sp>
      <p:sp>
        <p:nvSpPr>
          <p:cNvPr id="26627" name="Rectangle 3"/>
          <p:cNvSpPr>
            <a:spLocks noGrp="1" noChangeArrowheads="1"/>
          </p:cNvSpPr>
          <p:nvPr>
            <p:ph type="body" idx="1"/>
          </p:nvPr>
        </p:nvSpPr>
        <p:spPr>
          <a:xfrm>
            <a:off x="533400" y="1143000"/>
            <a:ext cx="8229600" cy="5334000"/>
          </a:xfrm>
        </p:spPr>
        <p:txBody>
          <a:bodyPr>
            <a:normAutofit fontScale="85000" lnSpcReduction="20000"/>
          </a:bodyPr>
          <a:lstStyle/>
          <a:p>
            <a:endParaRPr lang="en-US" altLang="en-US" dirty="0"/>
          </a:p>
          <a:p>
            <a:r>
              <a:rPr lang="en-US" altLang="en-US" sz="3200" dirty="0"/>
              <a:t>Most children are equally good or poor at both decoding &amp; comp (n = 241 of 361 or 67%).</a:t>
            </a:r>
          </a:p>
          <a:p>
            <a:endParaRPr lang="en-US" altLang="en-US" sz="3200" dirty="0"/>
          </a:p>
          <a:p>
            <a:pPr>
              <a:lnSpc>
                <a:spcPct val="90000"/>
              </a:lnSpc>
            </a:pPr>
            <a:r>
              <a:rPr lang="en-US" altLang="en-US" sz="3200" dirty="0"/>
              <a:t>There are a few “discrepant readers” (n = 49 of 361 or 14% of total population).</a:t>
            </a:r>
          </a:p>
          <a:p>
            <a:pPr>
              <a:lnSpc>
                <a:spcPct val="90000"/>
              </a:lnSpc>
            </a:pPr>
            <a:endParaRPr lang="en-US" altLang="en-US" sz="3200" dirty="0"/>
          </a:p>
          <a:p>
            <a:pPr>
              <a:lnSpc>
                <a:spcPct val="90000"/>
              </a:lnSpc>
            </a:pPr>
            <a:r>
              <a:rPr lang="en-US" altLang="en-US" sz="3200" dirty="0"/>
              <a:t>There are very few Word Callers (n = 17 of 176 or 10% of total poor readers)</a:t>
            </a:r>
          </a:p>
          <a:p>
            <a:pPr>
              <a:lnSpc>
                <a:spcPct val="90000"/>
              </a:lnSpc>
            </a:pPr>
            <a:endParaRPr lang="en-US" altLang="en-US" sz="3200" dirty="0"/>
          </a:p>
          <a:p>
            <a:pPr>
              <a:lnSpc>
                <a:spcPct val="90000"/>
              </a:lnSpc>
            </a:pPr>
            <a:r>
              <a:rPr lang="en-US" altLang="en-US" sz="3200" dirty="0"/>
              <a:t>It is a stretch to label these students Word Callers.  Even though they are relatively better at decoding than at comp, they are still lower on average than good readers at either.</a:t>
            </a:r>
          </a:p>
          <a:p>
            <a:endParaRPr lang="en-US" altLang="en-US" sz="3200"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7</a:t>
            </a:fld>
            <a:endParaRPr lang="en-US" dirty="0"/>
          </a:p>
        </p:txBody>
      </p:sp>
    </p:spTree>
    <p:extLst>
      <p:ext uri="{BB962C8B-B14F-4D97-AF65-F5344CB8AC3E}">
        <p14:creationId xmlns:p14="http://schemas.microsoft.com/office/powerpoint/2010/main" val="202865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229600" cy="1600200"/>
          </a:xfrm>
        </p:spPr>
        <p:txBody>
          <a:bodyPr/>
          <a:lstStyle/>
          <a:p>
            <a:r>
              <a:rPr lang="en-US" altLang="en-US" sz="3800" b="1" dirty="0"/>
              <a:t>Take-Home Message for </a:t>
            </a:r>
            <a:r>
              <a:rPr lang="en-US" altLang="en-US" sz="3800" b="1" dirty="0" smtClean="0"/>
              <a:t>Principals</a:t>
            </a:r>
            <a:endParaRPr lang="en-US" altLang="en-US" sz="3800" b="1" dirty="0"/>
          </a:p>
        </p:txBody>
      </p:sp>
      <p:sp>
        <p:nvSpPr>
          <p:cNvPr id="29699" name="Rectangle 3"/>
          <p:cNvSpPr>
            <a:spLocks noGrp="1" noChangeArrowheads="1"/>
          </p:cNvSpPr>
          <p:nvPr>
            <p:ph type="body" idx="1"/>
          </p:nvPr>
        </p:nvSpPr>
        <p:spPr>
          <a:xfrm>
            <a:off x="457200" y="1600200"/>
            <a:ext cx="8229600" cy="4876800"/>
          </a:xfrm>
        </p:spPr>
        <p:txBody>
          <a:bodyPr>
            <a:normAutofit/>
          </a:bodyPr>
          <a:lstStyle/>
          <a:p>
            <a:r>
              <a:rPr lang="en-US" altLang="en-US" sz="2800" dirty="0"/>
              <a:t>The vast majority of poor readers demonstrate deficits in </a:t>
            </a:r>
            <a:r>
              <a:rPr lang="en-US" altLang="en-US" sz="2800" b="1" dirty="0"/>
              <a:t>decoding</a:t>
            </a:r>
            <a:r>
              <a:rPr lang="en-US" altLang="en-US" sz="2800" dirty="0"/>
              <a:t> skills (159 of 176 or 90% of poor readers)</a:t>
            </a:r>
          </a:p>
          <a:p>
            <a:endParaRPr lang="en-US" altLang="en-US" sz="2800" dirty="0"/>
          </a:p>
          <a:p>
            <a:r>
              <a:rPr lang="en-US" altLang="en-US" sz="2800" dirty="0"/>
              <a:t>High quality decoding instruction is </a:t>
            </a:r>
            <a:r>
              <a:rPr lang="en-US" altLang="en-US" sz="2800" dirty="0" smtClean="0"/>
              <a:t>necessary!</a:t>
            </a:r>
          </a:p>
          <a:p>
            <a:endParaRPr lang="en-US" altLang="en-US" sz="2800" dirty="0"/>
          </a:p>
          <a:p>
            <a:r>
              <a:rPr lang="en-US" altLang="en-US" sz="2800" dirty="0" smtClean="0"/>
              <a:t>Miles on the page are necessary!  </a:t>
            </a:r>
          </a:p>
          <a:p>
            <a:endParaRPr lang="en-US" altLang="en-US" sz="2800" dirty="0"/>
          </a:p>
          <a:p>
            <a:r>
              <a:rPr lang="en-US" altLang="en-US" sz="2800" dirty="0" smtClean="0"/>
              <a:t>Neither is sufficient on its own!!!</a:t>
            </a:r>
          </a:p>
          <a:p>
            <a:endParaRPr lang="en-US" altLang="en-US" sz="2800" dirty="0"/>
          </a:p>
          <a:p>
            <a:endParaRPr lang="en-US" altLang="en-US" sz="2800" dirty="0"/>
          </a:p>
        </p:txBody>
      </p:sp>
      <p:sp>
        <p:nvSpPr>
          <p:cNvPr id="3" name="Slide Number Placeholder 2"/>
          <p:cNvSpPr>
            <a:spLocks noGrp="1"/>
          </p:cNvSpPr>
          <p:nvPr>
            <p:ph type="sldNum" sz="quarter" idx="12"/>
          </p:nvPr>
        </p:nvSpPr>
        <p:spPr/>
        <p:txBody>
          <a:bodyPr/>
          <a:lstStyle/>
          <a:p>
            <a:fld id="{BA9B540C-44DA-4F69-89C9-7C84606640D3}" type="slidenum">
              <a:rPr lang="en-US" smtClean="0"/>
              <a:pPr/>
              <a:t>8</a:t>
            </a:fld>
            <a:endParaRPr lang="en-US" dirty="0"/>
          </a:p>
        </p:txBody>
      </p:sp>
    </p:spTree>
    <p:extLst>
      <p:ext uri="{BB962C8B-B14F-4D97-AF65-F5344CB8AC3E}">
        <p14:creationId xmlns:p14="http://schemas.microsoft.com/office/powerpoint/2010/main" val="494574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Build Some Background…</a:t>
            </a:r>
            <a:endParaRPr lang="en-US" dirty="0"/>
          </a:p>
        </p:txBody>
      </p:sp>
      <p:sp>
        <p:nvSpPr>
          <p:cNvPr id="3" name="Content Placeholder 2"/>
          <p:cNvSpPr>
            <a:spLocks noGrp="1"/>
          </p:cNvSpPr>
          <p:nvPr>
            <p:ph idx="1"/>
          </p:nvPr>
        </p:nvSpPr>
        <p:spPr>
          <a:xfrm>
            <a:off x="381000" y="1371600"/>
            <a:ext cx="8229600" cy="5029200"/>
          </a:xfrm>
        </p:spPr>
        <p:txBody>
          <a:bodyPr>
            <a:normAutofit/>
          </a:bodyPr>
          <a:lstStyle/>
          <a:p>
            <a:endParaRPr lang="en-US" sz="3600" dirty="0" smtClean="0"/>
          </a:p>
          <a:p>
            <a:r>
              <a:rPr lang="en-US" sz="3600" dirty="0" smtClean="0"/>
              <a:t>Why is reading so easy for good readers?</a:t>
            </a:r>
          </a:p>
          <a:p>
            <a:endParaRPr lang="en-US" sz="3600" dirty="0"/>
          </a:p>
          <a:p>
            <a:r>
              <a:rPr lang="en-US" sz="3600" dirty="0" smtClean="0"/>
              <a:t>Why is reading so hard for poor readers?</a:t>
            </a:r>
          </a:p>
          <a:p>
            <a:endParaRPr lang="en-US" sz="3600" dirty="0" smtClean="0"/>
          </a:p>
          <a:p>
            <a:r>
              <a:rPr lang="en-US" sz="3600" dirty="0" smtClean="0"/>
              <a:t>Let’s look at the research!</a:t>
            </a:r>
            <a:endParaRPr lang="en-US" sz="3600"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9</a:t>
            </a:fld>
            <a:endParaRPr lang="en-US" dirty="0"/>
          </a:p>
        </p:txBody>
      </p:sp>
    </p:spTree>
    <p:extLst>
      <p:ext uri="{BB962C8B-B14F-4D97-AF65-F5344CB8AC3E}">
        <p14:creationId xmlns:p14="http://schemas.microsoft.com/office/powerpoint/2010/main" val="22356264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1798</TotalTime>
  <Words>2234</Words>
  <Application>Microsoft Office PowerPoint</Application>
  <PresentationFormat>On-screen Show (4:3)</PresentationFormat>
  <Paragraphs>367</Paragraphs>
  <Slides>39</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Executive</vt:lpstr>
      <vt:lpstr>Document</vt:lpstr>
      <vt:lpstr>Tiers II and III The Principal’s Guide</vt:lpstr>
      <vt:lpstr>What Causes Reading Difficulties?</vt:lpstr>
      <vt:lpstr>Research Questions:  </vt:lpstr>
      <vt:lpstr>Methods</vt:lpstr>
      <vt:lpstr>Results</vt:lpstr>
      <vt:lpstr>Results</vt:lpstr>
      <vt:lpstr>Take-Home Message for Principals</vt:lpstr>
      <vt:lpstr>Take-Home Message for Principals</vt:lpstr>
      <vt:lpstr>Let’s Build Some Background…</vt:lpstr>
      <vt:lpstr>PowerPoint Presentation</vt:lpstr>
      <vt:lpstr>PowerPoint Presentation</vt:lpstr>
      <vt:lpstr>Representation in the Mind</vt:lpstr>
      <vt:lpstr>Expert Reading=Word Rec X Comp</vt:lpstr>
      <vt:lpstr>PowerPoint Presentation</vt:lpstr>
      <vt:lpstr>Novice Reading=Word Rec X Comp</vt:lpstr>
      <vt:lpstr>PowerPoint Presentation</vt:lpstr>
      <vt:lpstr>Who Delivers Reading Intervention? </vt:lpstr>
      <vt:lpstr>Effective Tier II &amp; III Reading Intervention is…</vt:lpstr>
      <vt:lpstr>Effective Tier II &amp; III Reading Intervention includes…</vt:lpstr>
      <vt:lpstr>Tier II Basic Intervention</vt:lpstr>
      <vt:lpstr>Tier III Intensive Intervention</vt:lpstr>
      <vt:lpstr>Identifying Reading Disability in Utah</vt:lpstr>
      <vt:lpstr>Types of Tier III Struggling Readers</vt:lpstr>
      <vt:lpstr>Tier III Slow Learners</vt:lpstr>
      <vt:lpstr>Tier III Communication Disorder</vt:lpstr>
      <vt:lpstr>Tier III Dyslexia </vt:lpstr>
      <vt:lpstr>Neurobiological Basis  of Dyslexia</vt:lpstr>
      <vt:lpstr>The Heart of the Problem</vt:lpstr>
      <vt:lpstr>Dyslexia</vt:lpstr>
      <vt:lpstr>Utah’s SLD Definition</vt:lpstr>
      <vt:lpstr>IDA’s Dyslexia Definition</vt:lpstr>
      <vt:lpstr>How Many Dyslexic Students?</vt:lpstr>
      <vt:lpstr>4th grade writing sample</vt:lpstr>
      <vt:lpstr>What is Dyslexia?</vt:lpstr>
      <vt:lpstr>Spreading Accurate Info about Dyslexia</vt:lpstr>
      <vt:lpstr>Spreading Accurate Info About Dyslexia</vt:lpstr>
      <vt:lpstr>Take-Home Message for Principals</vt:lpstr>
      <vt:lpstr>Take-Home Message for Principals</vt:lpstr>
      <vt:lpstr>Definition of Terms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Tiers I, II, and II The Principal’s Essential Guide</dc:title>
  <dc:creator>Kathleen</dc:creator>
  <cp:lastModifiedBy>Kathleen</cp:lastModifiedBy>
  <cp:revision>35</cp:revision>
  <dcterms:created xsi:type="dcterms:W3CDTF">2014-01-22T00:24:29Z</dcterms:created>
  <dcterms:modified xsi:type="dcterms:W3CDTF">2014-01-26T19:33:51Z</dcterms:modified>
</cp:coreProperties>
</file>