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3" r:id="rId3"/>
    <p:sldId id="284" r:id="rId4"/>
    <p:sldId id="261" r:id="rId5"/>
    <p:sldId id="282" r:id="rId6"/>
    <p:sldId id="285" r:id="rId7"/>
    <p:sldId id="262" r:id="rId8"/>
    <p:sldId id="257" r:id="rId9"/>
    <p:sldId id="258" r:id="rId10"/>
    <p:sldId id="267" r:id="rId11"/>
    <p:sldId id="268" r:id="rId12"/>
    <p:sldId id="265" r:id="rId13"/>
    <p:sldId id="264" r:id="rId14"/>
    <p:sldId id="277" r:id="rId15"/>
    <p:sldId id="278" r:id="rId16"/>
    <p:sldId id="269" r:id="rId17"/>
    <p:sldId id="270" r:id="rId18"/>
    <p:sldId id="272" r:id="rId19"/>
    <p:sldId id="271" r:id="rId20"/>
    <p:sldId id="273" r:id="rId21"/>
    <p:sldId id="286" r:id="rId22"/>
    <p:sldId id="279" r:id="rId23"/>
  </p:sldIdLst>
  <p:sldSz cx="9144000" cy="6858000" type="screen4x3"/>
  <p:notesSz cx="7077075" cy="89550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7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EB98D-3EC6-4E5A-9A1D-804FB9302BAC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0578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0578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F8113D-9669-4544-A70E-9068E463DB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869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59C6D-7A7B-48DF-8FE8-C54468FEBC90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00163" y="6715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253667"/>
            <a:ext cx="5661660" cy="40297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0578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505780"/>
            <a:ext cx="3066733" cy="4477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79542-3154-4FDD-A91B-2BCFE4E70C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935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9542-3154-4FDD-A91B-2BCFE4E70C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2392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9542-3154-4FDD-A91B-2BCFE4E70C6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369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9542-3154-4FDD-A91B-2BCFE4E70C6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693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9542-3154-4FDD-A91B-2BCFE4E70C6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1546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 syllables:</a:t>
            </a:r>
            <a:r>
              <a:rPr lang="en-US" baseline="0" dirty="0" smtClean="0"/>
              <a:t>  </a:t>
            </a:r>
            <a:r>
              <a:rPr lang="en-US" dirty="0" smtClean="0"/>
              <a:t>swift</a:t>
            </a:r>
            <a:r>
              <a:rPr lang="en-US" baseline="0" dirty="0" smtClean="0"/>
              <a:t> = closed &amp; </a:t>
            </a:r>
            <a:r>
              <a:rPr lang="en-US" baseline="0" dirty="0" err="1" smtClean="0"/>
              <a:t>ly</a:t>
            </a:r>
            <a:r>
              <a:rPr lang="en-US" baseline="0" dirty="0" smtClean="0"/>
              <a:t> = open.  2 blends = </a:t>
            </a:r>
            <a:r>
              <a:rPr lang="en-US" baseline="0" dirty="0" err="1" smtClean="0"/>
              <a:t>sw</a:t>
            </a:r>
            <a:r>
              <a:rPr lang="en-US" baseline="0" dirty="0" smtClean="0"/>
              <a:t> and ft. 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 says I and y says </a:t>
            </a:r>
            <a:r>
              <a:rPr lang="en-US" baseline="0" dirty="0" err="1" smtClean="0"/>
              <a:t>ee</a:t>
            </a:r>
            <a:r>
              <a:rPr lang="en-US" baseline="0" dirty="0" smtClean="0"/>
              <a:t>.  Can tap each syllable. Can scoop and read word.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9542-3154-4FDD-A91B-2BCFE4E70C6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082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 morphemes in</a:t>
            </a:r>
            <a:r>
              <a:rPr lang="en-US" baseline="0" dirty="0" smtClean="0"/>
              <a:t> this word: s</a:t>
            </a:r>
            <a:r>
              <a:rPr lang="en-US" dirty="0" smtClean="0"/>
              <a:t>wift = base word</a:t>
            </a:r>
            <a:r>
              <a:rPr lang="en-US" baseline="0" dirty="0" smtClean="0"/>
              <a:t> &amp; </a:t>
            </a:r>
            <a:r>
              <a:rPr lang="en-US" baseline="0" dirty="0" err="1" smtClean="0"/>
              <a:t>ly</a:t>
            </a:r>
            <a:r>
              <a:rPr lang="en-US" baseline="0" dirty="0" smtClean="0"/>
              <a:t> = suffix.  </a:t>
            </a:r>
            <a:r>
              <a:rPr lang="en-US" baseline="0" dirty="0" err="1" smtClean="0"/>
              <a:t>ly</a:t>
            </a:r>
            <a:r>
              <a:rPr lang="en-US" baseline="0" dirty="0" smtClean="0"/>
              <a:t> makes word an adjective.  Swift is Anglo-Saxon, accented, and is a free morpheme. –</a:t>
            </a:r>
            <a:r>
              <a:rPr lang="en-US" baseline="0" dirty="0" err="1" smtClean="0"/>
              <a:t>ly</a:t>
            </a:r>
            <a:r>
              <a:rPr lang="en-US" baseline="0" dirty="0" smtClean="0"/>
              <a:t> is a bound morpheme and is not accented.  Means to run fast.  Can use in a sentence.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9542-3154-4FDD-A91B-2BCFE4E70C6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082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 syllables:</a:t>
            </a:r>
            <a:r>
              <a:rPr lang="en-US" baseline="0" dirty="0" smtClean="0"/>
              <a:t>  </a:t>
            </a:r>
            <a:r>
              <a:rPr lang="en-US" baseline="0" dirty="0" err="1" smtClean="0"/>
              <a:t>dis</a:t>
            </a:r>
            <a:r>
              <a:rPr lang="en-US" baseline="0" dirty="0" smtClean="0"/>
              <a:t>, in, for, ma, </a:t>
            </a:r>
            <a:r>
              <a:rPr lang="en-US" baseline="0" dirty="0" err="1" smtClean="0"/>
              <a:t>tion</a:t>
            </a:r>
            <a:r>
              <a:rPr lang="en-US" baseline="0" dirty="0" smtClean="0"/>
              <a:t>.  2 closed, 1 r-controlled, 1 open, 1 vowel team.  Could talk about vowels.  Can tap syllables.  Can scoop and read.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9542-3154-4FDD-A91B-2BCFE4E70C6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082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Inform =  base.  Form= root.  -ion</a:t>
            </a:r>
            <a:r>
              <a:rPr lang="en-US" baseline="0" dirty="0" smtClean="0"/>
              <a:t> = suffix.  dis = prefix and means ‘not, absence of, apart’.  Form = to shape.  In = to.  A = . –ion = act of, state of, result of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9542-3154-4FDD-A91B-2BCFE4E70C6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315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9542-3154-4FDD-A91B-2BCFE4E70C6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428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9542-3154-4FDD-A91B-2BCFE4E70C6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666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9542-3154-4FDD-A91B-2BCFE4E70C6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786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9542-3154-4FDD-A91B-2BCFE4E70C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475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9542-3154-4FDD-A91B-2BCFE4E70C6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919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9542-3154-4FDD-A91B-2BCFE4E70C6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510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9542-3154-4FDD-A91B-2BCFE4E70C6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691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9542-3154-4FDD-A91B-2BCFE4E70C6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656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9542-3154-4FDD-A91B-2BCFE4E70C6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656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9542-3154-4FDD-A91B-2BCFE4E70C6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4052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9542-3154-4FDD-A91B-2BCFE4E70C6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16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79542-3154-4FDD-A91B-2BCFE4E70C6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510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2276E-D4F0-43D3-9C5A-83F1017E5927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C768-8B3F-4E99-AE10-C99AC1B476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2276E-D4F0-43D3-9C5A-83F1017E5927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C768-8B3F-4E99-AE10-C99AC1B47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2276E-D4F0-43D3-9C5A-83F1017E5927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C768-8B3F-4E99-AE10-C99AC1B47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2276E-D4F0-43D3-9C5A-83F1017E5927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C768-8B3F-4E99-AE10-C99AC1B47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2276E-D4F0-43D3-9C5A-83F1017E5927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C768-8B3F-4E99-AE10-C99AC1B476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2276E-D4F0-43D3-9C5A-83F1017E5927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C768-8B3F-4E99-AE10-C99AC1B47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2276E-D4F0-43D3-9C5A-83F1017E5927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C768-8B3F-4E99-AE10-C99AC1B476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2276E-D4F0-43D3-9C5A-83F1017E5927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C768-8B3F-4E99-AE10-C99AC1B47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2276E-D4F0-43D3-9C5A-83F1017E5927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C768-8B3F-4E99-AE10-C99AC1B47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2276E-D4F0-43D3-9C5A-83F1017E5927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C768-8B3F-4E99-AE10-C99AC1B476F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2276E-D4F0-43D3-9C5A-83F1017E5927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2C768-8B3F-4E99-AE10-C99AC1B47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BE2276E-D4F0-43D3-9C5A-83F1017E5927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F02C768-8B3F-4E99-AE10-C99AC1B47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From syllables to morphemes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8077200" cy="2514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Decoding/Spelling </a:t>
            </a:r>
            <a:r>
              <a:rPr lang="en-US" sz="4000" dirty="0" smtClean="0">
                <a:sym typeface="Wingdings" pitchFamily="2" charset="2"/>
              </a:rPr>
              <a:t></a:t>
            </a:r>
            <a:r>
              <a:rPr lang="en-US" sz="4000" dirty="0" smtClean="0"/>
              <a:t> Vocabulary!</a:t>
            </a:r>
          </a:p>
          <a:p>
            <a:r>
              <a:rPr lang="en-US" dirty="0" smtClean="0"/>
              <a:t>Dr. Kathleen J. Brown:  University of Utah Reading Clinic</a:t>
            </a:r>
          </a:p>
          <a:p>
            <a:r>
              <a:rPr lang="en-US" sz="2000" dirty="0" smtClean="0"/>
              <a:t>Sources:  	</a:t>
            </a:r>
            <a:r>
              <a:rPr lang="en-US" sz="2000" i="1" dirty="0" smtClean="0"/>
              <a:t>Unlocking Literacy</a:t>
            </a:r>
            <a:r>
              <a:rPr lang="en-US" sz="2000" dirty="0" smtClean="0"/>
              <a:t> (2003) by Marcia K. Henry</a:t>
            </a:r>
          </a:p>
          <a:p>
            <a:r>
              <a:rPr lang="en-US" sz="2000" dirty="0" smtClean="0"/>
              <a:t>		</a:t>
            </a:r>
            <a:r>
              <a:rPr lang="en-US" sz="2000" i="1" dirty="0" smtClean="0"/>
              <a:t>Speech to Print</a:t>
            </a:r>
            <a:r>
              <a:rPr lang="en-US" sz="2000" dirty="0" smtClean="0"/>
              <a:t> (2000) by Louisa C. Moats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66516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392" y="762000"/>
            <a:ext cx="8839200" cy="9906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What to Teach, When &amp; to Who?   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1692" y="2438400"/>
            <a:ext cx="861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Once kids can handle basic 1-2 syllable words and easy suffixes (e.g., helps, helping, returns, returned),begin morphology.  </a:t>
            </a:r>
          </a:p>
          <a:p>
            <a:endParaRPr lang="en-US" sz="3600" dirty="0"/>
          </a:p>
          <a:p>
            <a:r>
              <a:rPr lang="en-US" sz="3600" dirty="0" smtClean="0">
                <a:sym typeface="Wingdings" pitchFamily="2" charset="2"/>
              </a:rPr>
              <a:t>	  Late 2</a:t>
            </a:r>
            <a:r>
              <a:rPr lang="en-US" sz="3600" baseline="30000" dirty="0" smtClean="0">
                <a:sym typeface="Wingdings" pitchFamily="2" charset="2"/>
              </a:rPr>
              <a:t>nd</a:t>
            </a:r>
            <a:r>
              <a:rPr lang="en-US" sz="3600" dirty="0" smtClean="0">
                <a:sym typeface="Wingdings" pitchFamily="2" charset="2"/>
              </a:rPr>
              <a:t> Grade and on!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2344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262" y="533400"/>
            <a:ext cx="8839200" cy="9906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What to Teach, When &amp; to Who?   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69277" y="1447800"/>
            <a:ext cx="8610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Curriculum</a:t>
            </a:r>
            <a:r>
              <a:rPr lang="en-US" sz="3600" dirty="0" smtClean="0"/>
              <a:t>:  Start with Anglo-Saxon base words.  Teach compound words.  Then, most frequent affixes.  Then</a:t>
            </a:r>
            <a:r>
              <a:rPr lang="en-US" sz="3600" dirty="0" smtClean="0"/>
              <a:t>, Latin </a:t>
            </a:r>
            <a:r>
              <a:rPr lang="en-US" sz="3600" dirty="0" smtClean="0"/>
              <a:t>roots with affixes.  Then Greek.</a:t>
            </a:r>
          </a:p>
          <a:p>
            <a:endParaRPr lang="en-US" sz="3600" dirty="0" smtClean="0"/>
          </a:p>
          <a:p>
            <a:r>
              <a:rPr lang="en-US" sz="3600" b="1" u="sng" dirty="0" smtClean="0"/>
              <a:t>Instruction</a:t>
            </a:r>
            <a:r>
              <a:rPr lang="en-US" sz="3600" dirty="0" smtClean="0"/>
              <a:t>:</a:t>
            </a:r>
            <a:endParaRPr lang="en-US" sz="3600" dirty="0"/>
          </a:p>
          <a:p>
            <a:pPr marL="742950" indent="-742950">
              <a:buAutoNum type="arabicPeriod"/>
            </a:pPr>
            <a:r>
              <a:rPr lang="en-US" sz="3600" dirty="0" smtClean="0"/>
              <a:t>I do.  We do.  You do.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Kids need to </a:t>
            </a:r>
            <a:r>
              <a:rPr lang="en-US" sz="3600" b="1" dirty="0" smtClean="0"/>
              <a:t>talk</a:t>
            </a:r>
            <a:r>
              <a:rPr lang="en-US" sz="3600" dirty="0" smtClean="0"/>
              <a:t> it and </a:t>
            </a:r>
            <a:r>
              <a:rPr lang="en-US" sz="3600" b="1" dirty="0" smtClean="0"/>
              <a:t>write</a:t>
            </a:r>
            <a:r>
              <a:rPr lang="en-US" sz="3600" dirty="0" smtClean="0"/>
              <a:t> it at least 10 times </a:t>
            </a:r>
            <a:r>
              <a:rPr lang="en-US" sz="3600" b="1" i="1" dirty="0" smtClean="0"/>
              <a:t>accurately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85406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Compounds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334000"/>
          </a:xfrm>
        </p:spPr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2 base words together</a:t>
            </a:r>
          </a:p>
          <a:p>
            <a:r>
              <a:rPr lang="en-US" sz="3600" dirty="0" smtClean="0"/>
              <a:t>Each must be able to stand on its own.</a:t>
            </a:r>
          </a:p>
          <a:p>
            <a:r>
              <a:rPr lang="en-US" sz="3600" dirty="0" smtClean="0"/>
              <a:t>2 morphemes (can also add A-S affixes)</a:t>
            </a:r>
          </a:p>
          <a:p>
            <a:endParaRPr lang="en-US" sz="3600" dirty="0"/>
          </a:p>
          <a:p>
            <a:pPr lvl="1"/>
            <a:r>
              <a:rPr lang="en-US" sz="3200" dirty="0"/>
              <a:t>g</a:t>
            </a:r>
            <a:r>
              <a:rPr lang="en-US" sz="3200" dirty="0" smtClean="0"/>
              <a:t>randfather, flashlight, shellfish, railroad</a:t>
            </a:r>
          </a:p>
          <a:p>
            <a:pPr lvl="1"/>
            <a:endParaRPr lang="en-US" sz="3200" dirty="0"/>
          </a:p>
          <a:p>
            <a:pPr lvl="1" algn="ctr"/>
            <a:r>
              <a:rPr lang="en-US" sz="3200" dirty="0" smtClean="0"/>
              <a:t>pretty easy stuff….</a:t>
            </a:r>
          </a:p>
        </p:txBody>
      </p:sp>
    </p:spTree>
    <p:extLst>
      <p:ext uri="{BB962C8B-B14F-4D97-AF65-F5344CB8AC3E}">
        <p14:creationId xmlns:p14="http://schemas.microsoft.com/office/powerpoint/2010/main" val="1341674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Anglo-Saxon Bases +Affixes 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334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Bases = free (can stand on own)</a:t>
            </a:r>
          </a:p>
          <a:p>
            <a:r>
              <a:rPr lang="en-US" sz="3600" dirty="0" smtClean="0"/>
              <a:t>1 morpheme (sometimes 2)</a:t>
            </a:r>
          </a:p>
          <a:p>
            <a:pPr lvl="2"/>
            <a:r>
              <a:rPr lang="en-US" sz="2800" dirty="0"/>
              <a:t>c</a:t>
            </a:r>
            <a:r>
              <a:rPr lang="en-US" sz="2800" dirty="0" smtClean="0"/>
              <a:t>lass, like, change, turn, friend, transmit</a:t>
            </a:r>
          </a:p>
          <a:p>
            <a:endParaRPr lang="en-US" sz="3600" dirty="0"/>
          </a:p>
          <a:p>
            <a:r>
              <a:rPr lang="en-US" sz="3600" dirty="0" smtClean="0"/>
              <a:t>Affixes = bound (cannot stand on own)</a:t>
            </a:r>
          </a:p>
          <a:p>
            <a:r>
              <a:rPr lang="en-US" sz="3600" dirty="0" smtClean="0"/>
              <a:t>1 morpheme </a:t>
            </a:r>
          </a:p>
          <a:p>
            <a:pPr lvl="2"/>
            <a:r>
              <a:rPr lang="en-US" sz="2800" dirty="0" smtClean="0"/>
              <a:t>dis-, co-, re-, ex-, pre-, bi-, non-, trans</a:t>
            </a:r>
          </a:p>
          <a:p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8104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Syllable Points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2743200"/>
            <a:ext cx="373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swiftly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55891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Morpheme Points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19400" y="2743200"/>
            <a:ext cx="373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swiftly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847906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Syllable Points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19400" y="27432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d</a:t>
            </a:r>
            <a:r>
              <a:rPr lang="en-US" sz="4800" dirty="0" smtClean="0"/>
              <a:t>isinformation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127275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Morpheme Points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19400" y="2743200"/>
            <a:ext cx="419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disinformation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918726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991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Encountered Prefix for A-S Base Words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029992"/>
              </p:ext>
            </p:extLst>
          </p:nvPr>
        </p:nvGraphicFramePr>
        <p:xfrm>
          <a:off x="1447800" y="2438400"/>
          <a:ext cx="65532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/>
                <a:gridCol w="3276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Prefix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Meaning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on, in;</a:t>
                      </a:r>
                      <a:r>
                        <a:rPr lang="en-US" sz="2400" baseline="0" dirty="0" smtClean="0"/>
                        <a:t> to   </a:t>
                      </a:r>
                      <a:r>
                        <a:rPr lang="en-US" sz="2400" i="1" baseline="0" dirty="0" smtClean="0"/>
                        <a:t>A-S &amp; Latin</a:t>
                      </a:r>
                      <a:endParaRPr lang="en-US" sz="2400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71600" y="4114800"/>
            <a:ext cx="632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</a:t>
            </a:r>
            <a:r>
              <a:rPr lang="en-US" sz="2800" dirty="0" smtClean="0"/>
              <a:t>like, around, awake, away  </a:t>
            </a:r>
          </a:p>
          <a:p>
            <a:r>
              <a:rPr lang="en-US" sz="2000" dirty="0" smtClean="0"/>
              <a:t>Notice that the base is inflected leaving the prefix to take a schwa sound.  This is very common!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	   </a:t>
            </a:r>
            <a:r>
              <a:rPr lang="en-US" dirty="0" smtClean="0"/>
              <a:t>White, Sowell, &amp; </a:t>
            </a:r>
            <a:r>
              <a:rPr lang="en-US" dirty="0" err="1" smtClean="0"/>
              <a:t>Yanagihara</a:t>
            </a:r>
            <a:r>
              <a:rPr lang="en-US" dirty="0" smtClean="0"/>
              <a:t>, 1989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867087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991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Most Frequent Prefixes for A-S Base Words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33779"/>
              </p:ext>
            </p:extLst>
          </p:nvPr>
        </p:nvGraphicFramePr>
        <p:xfrm>
          <a:off x="1371600" y="1143000"/>
          <a:ext cx="68199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771900"/>
              </a:tblGrid>
              <a:tr h="67056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Prefix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Meaning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to,</a:t>
                      </a:r>
                      <a:r>
                        <a:rPr lang="en-US" sz="2400" baseline="0" dirty="0" smtClean="0"/>
                        <a:t> toward; not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un-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not,</a:t>
                      </a:r>
                      <a:r>
                        <a:rPr lang="en-US" sz="2400" baseline="0" dirty="0" smtClean="0"/>
                        <a:t> undo    </a:t>
                      </a:r>
                      <a:r>
                        <a:rPr lang="en-US" sz="2400" i="1" baseline="0" dirty="0" smtClean="0"/>
                        <a:t>A-S or Latin</a:t>
                      </a:r>
                    </a:p>
                    <a:p>
                      <a:endParaRPr lang="en-US" sz="24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mis</a:t>
                      </a:r>
                      <a:r>
                        <a:rPr lang="en-US" sz="2400" dirty="0" smtClean="0"/>
                        <a:t>-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bad, wrong  </a:t>
                      </a:r>
                      <a:r>
                        <a:rPr lang="en-US" sz="2400" i="1" dirty="0" smtClean="0"/>
                        <a:t>A-S or</a:t>
                      </a:r>
                      <a:r>
                        <a:rPr lang="en-US" sz="2400" i="1" baseline="0" dirty="0" smtClean="0"/>
                        <a:t> Latin</a:t>
                      </a:r>
                    </a:p>
                    <a:p>
                      <a:endParaRPr lang="en-US" sz="2400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dis-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not</a:t>
                      </a:r>
                      <a:r>
                        <a:rPr lang="en-US" sz="2400" baseline="0" dirty="0" smtClean="0"/>
                        <a:t> (absence, apart)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71600" y="5029200"/>
            <a:ext cx="6324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These 4 account for 58% of prefixed words in G3-G9 text.  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	   </a:t>
            </a:r>
            <a:r>
              <a:rPr lang="en-US" dirty="0" smtClean="0"/>
              <a:t>White, Sowell, &amp; </a:t>
            </a:r>
            <a:r>
              <a:rPr lang="en-US" dirty="0" err="1" smtClean="0"/>
              <a:t>Yanagihara</a:t>
            </a:r>
            <a:r>
              <a:rPr lang="en-US" dirty="0" smtClean="0"/>
              <a:t>, 1989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22870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English = Complex--Thanks to Invasions!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534400" cy="5334000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/>
              <a:t>Original Celts</a:t>
            </a:r>
          </a:p>
          <a:p>
            <a:pPr lvl="1"/>
            <a:r>
              <a:rPr lang="en-US" sz="3200" dirty="0" smtClean="0"/>
              <a:t>Angles, Saxons &amp; Jutes bring </a:t>
            </a:r>
            <a:r>
              <a:rPr lang="en-US" sz="3600" dirty="0" smtClean="0">
                <a:latin typeface="Narkisim" pitchFamily="34" charset="-79"/>
                <a:cs typeface="Narkisim" pitchFamily="34" charset="-79"/>
              </a:rPr>
              <a:t>German</a:t>
            </a:r>
            <a:r>
              <a:rPr lang="en-US" sz="3600" dirty="0" smtClean="0"/>
              <a:t> </a:t>
            </a:r>
          </a:p>
          <a:p>
            <a:pPr lvl="1"/>
            <a:r>
              <a:rPr lang="en-US" sz="3200" dirty="0" smtClean="0"/>
              <a:t>Augustine brings </a:t>
            </a:r>
            <a:r>
              <a:rPr lang="en-US" sz="3000" dirty="0" smtClean="0">
                <a:latin typeface="Wide Latin" pitchFamily="18" charset="0"/>
              </a:rPr>
              <a:t>Latin </a:t>
            </a:r>
          </a:p>
          <a:p>
            <a:pPr lvl="1"/>
            <a:r>
              <a:rPr lang="en-US" sz="3200" dirty="0" smtClean="0"/>
              <a:t>Vikings bring </a:t>
            </a:r>
            <a:r>
              <a:rPr lang="en-US" sz="3600" dirty="0" smtClean="0">
                <a:latin typeface="Eurostile" pitchFamily="34" charset="0"/>
              </a:rPr>
              <a:t>Danish</a:t>
            </a:r>
          </a:p>
          <a:p>
            <a:pPr lvl="1"/>
            <a:r>
              <a:rPr lang="en-US" sz="3200" dirty="0" smtClean="0"/>
              <a:t>Normans bring </a:t>
            </a:r>
            <a:r>
              <a:rPr lang="en-US" sz="4400" dirty="0" smtClean="0">
                <a:latin typeface="French Script MT" pitchFamily="66" charset="0"/>
              </a:rPr>
              <a:t>French </a:t>
            </a:r>
          </a:p>
          <a:p>
            <a:pPr lvl="1"/>
            <a:r>
              <a:rPr lang="en-US" sz="3200" dirty="0" err="1" smtClean="0"/>
              <a:t>Rennaisance</a:t>
            </a:r>
            <a:r>
              <a:rPr lang="en-US" sz="3200" dirty="0" smtClean="0"/>
              <a:t> brings </a:t>
            </a:r>
            <a:r>
              <a:rPr lang="en-US" sz="4400" dirty="0" smtClean="0">
                <a:latin typeface="Juice ITC" pitchFamily="82" charset="0"/>
              </a:rPr>
              <a:t>Greek</a:t>
            </a:r>
          </a:p>
          <a:p>
            <a:endParaRPr lang="en-US" sz="36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924800" y="1600200"/>
            <a:ext cx="0" cy="3810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409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991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Most Frequent Suffixes for A-S Base Words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994722"/>
              </p:ext>
            </p:extLst>
          </p:nvPr>
        </p:nvGraphicFramePr>
        <p:xfrm>
          <a:off x="838199" y="1676400"/>
          <a:ext cx="76200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0"/>
                <a:gridCol w="381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Suffix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Meaning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-s, -</a:t>
                      </a:r>
                      <a:r>
                        <a:rPr lang="en-US" sz="2400" dirty="0" err="1" smtClean="0"/>
                        <a:t>es</a:t>
                      </a:r>
                      <a:r>
                        <a:rPr lang="en-US" sz="2400" dirty="0" smtClean="0"/>
                        <a:t>, - </a:t>
                      </a:r>
                      <a:r>
                        <a:rPr lang="en-US" sz="2400" dirty="0" err="1" smtClean="0"/>
                        <a:t>ed</a:t>
                      </a:r>
                      <a:r>
                        <a:rPr lang="en-US" sz="2400" dirty="0" smtClean="0"/>
                        <a:t>, -</a:t>
                      </a:r>
                      <a:r>
                        <a:rPr lang="en-US" sz="2400" dirty="0" err="1" smtClean="0"/>
                        <a:t>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number, tense, part of</a:t>
                      </a:r>
                      <a:r>
                        <a:rPr lang="en-US" sz="2400" baseline="0" dirty="0" smtClean="0"/>
                        <a:t> speech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-</a:t>
                      </a:r>
                      <a:r>
                        <a:rPr lang="en-US" sz="2400" dirty="0" err="1" smtClean="0"/>
                        <a:t>ly</a:t>
                      </a:r>
                      <a:r>
                        <a:rPr lang="en-US" sz="2400" dirty="0" smtClean="0"/>
                        <a:t>, -</a:t>
                      </a:r>
                      <a:r>
                        <a:rPr lang="en-US" sz="2400" dirty="0" err="1" smtClean="0"/>
                        <a:t>er</a:t>
                      </a:r>
                      <a:r>
                        <a:rPr lang="en-US" sz="2400" baseline="0" dirty="0" smtClean="0"/>
                        <a:t>/or, -ion,-</a:t>
                      </a:r>
                      <a:r>
                        <a:rPr lang="en-US" sz="2400" baseline="0" dirty="0" err="1" smtClean="0"/>
                        <a:t>ible</a:t>
                      </a:r>
                      <a:r>
                        <a:rPr lang="en-US" sz="2400" baseline="0" dirty="0" smtClean="0"/>
                        <a:t>/able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0" dirty="0" smtClean="0"/>
                        <a:t> same as above</a:t>
                      </a:r>
                    </a:p>
                    <a:p>
                      <a:endParaRPr lang="en-US" sz="2400" i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71600" y="4648200"/>
            <a:ext cx="6324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row accounts for 65% of suffixed words in G3-G9 text.  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row adds 17%.</a:t>
            </a:r>
            <a:r>
              <a:rPr lang="en-US" sz="2800" dirty="0"/>
              <a:t>	</a:t>
            </a:r>
            <a:r>
              <a:rPr lang="en-US" sz="2800" dirty="0" smtClean="0"/>
              <a:t>Do the math!</a:t>
            </a:r>
          </a:p>
          <a:p>
            <a:r>
              <a:rPr lang="en-US" sz="2800" dirty="0" smtClean="0"/>
              <a:t>	   </a:t>
            </a:r>
            <a:r>
              <a:rPr lang="en-US" dirty="0" smtClean="0"/>
              <a:t>White, Sowell, &amp; </a:t>
            </a:r>
            <a:r>
              <a:rPr lang="en-US" dirty="0" err="1" smtClean="0"/>
              <a:t>Yanagihara</a:t>
            </a:r>
            <a:r>
              <a:rPr lang="en-US" dirty="0" smtClean="0"/>
              <a:t>, 1989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6832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 A Mind Reader!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 rot="20615658">
            <a:off x="1805859" y="2967335"/>
            <a:ext cx="368054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disinformation</a:t>
            </a:r>
            <a:endParaRPr lang="en-U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 rot="20615658">
            <a:off x="3208056" y="4241656"/>
            <a:ext cx="368054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misanthropic</a:t>
            </a:r>
            <a:endParaRPr lang="en-U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 rot="1960813">
            <a:off x="4864236" y="2565923"/>
            <a:ext cx="368054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circumstantial</a:t>
            </a:r>
            <a:endParaRPr lang="en-U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 rot="1629045">
            <a:off x="582387" y="4867381"/>
            <a:ext cx="291566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assiduous</a:t>
            </a:r>
            <a:endParaRPr lang="en-U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 rot="20117927">
            <a:off x="5016636" y="5197835"/>
            <a:ext cx="368054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irreconcilable</a:t>
            </a:r>
            <a:endParaRPr lang="en-U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 rot="516120">
            <a:off x="480232" y="1602744"/>
            <a:ext cx="368054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diagnostician</a:t>
            </a:r>
            <a:endParaRPr lang="en-U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26086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77" y="152400"/>
            <a:ext cx="8839200" cy="9906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Reminders   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900" y="1066800"/>
            <a:ext cx="8077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Model, model, model both process &amp; language until they get it.</a:t>
            </a:r>
          </a:p>
          <a:p>
            <a:endParaRPr lang="en-US" sz="3600" dirty="0"/>
          </a:p>
          <a:p>
            <a:r>
              <a:rPr lang="en-US" sz="3600" dirty="0" smtClean="0"/>
              <a:t>Baby steps, then increase challenge!</a:t>
            </a:r>
          </a:p>
          <a:p>
            <a:endParaRPr lang="en-US" sz="3600" dirty="0"/>
          </a:p>
          <a:p>
            <a:r>
              <a:rPr lang="en-US" sz="3600" dirty="0" smtClean="0"/>
              <a:t>Use consistent prompts (tell them location &amp; action).</a:t>
            </a:r>
          </a:p>
          <a:p>
            <a:endParaRPr lang="en-US" sz="3600" dirty="0" smtClean="0"/>
          </a:p>
          <a:p>
            <a:r>
              <a:rPr lang="en-US" sz="3600" dirty="0" smtClean="0"/>
              <a:t>Ask them to “pair share” after each step.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52888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392" y="762000"/>
            <a:ext cx="8839200" cy="9906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Who’s To Blame for Deep Orthography?   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905000"/>
            <a:ext cx="861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Anglo-Saxon base words include 4,500 Old English words that have survived.</a:t>
            </a:r>
          </a:p>
          <a:p>
            <a:r>
              <a:rPr lang="en-US" sz="3600" dirty="0"/>
              <a:t>	</a:t>
            </a:r>
            <a:r>
              <a:rPr lang="en-US" sz="3600" dirty="0" smtClean="0"/>
              <a:t>- short, common words (e.g., </a:t>
            </a:r>
            <a:r>
              <a:rPr lang="en-US" sz="3600" dirty="0" err="1" smtClean="0"/>
              <a:t>hus</a:t>
            </a:r>
            <a:r>
              <a:rPr lang="en-US" sz="3600" dirty="0" smtClean="0"/>
              <a:t>, </a:t>
            </a:r>
            <a:r>
              <a:rPr lang="en-US" sz="3600" dirty="0" err="1" smtClean="0"/>
              <a:t>froend</a:t>
            </a:r>
            <a:r>
              <a:rPr lang="en-US" sz="3600" dirty="0" smtClean="0"/>
              <a:t>)</a:t>
            </a:r>
          </a:p>
          <a:p>
            <a:endParaRPr lang="en-US" sz="3600" dirty="0" smtClean="0"/>
          </a:p>
          <a:p>
            <a:r>
              <a:rPr lang="en-US" sz="3600" dirty="0" smtClean="0"/>
              <a:t>Norman (French) invasion brought 8,000 new words (justice) &amp; irregular spelling (e.g., </a:t>
            </a:r>
            <a:r>
              <a:rPr lang="en-US" sz="3600" dirty="0" err="1" smtClean="0"/>
              <a:t>niht</a:t>
            </a:r>
            <a:r>
              <a:rPr lang="en-US" sz="3600" dirty="0" smtClean="0"/>
              <a:t> </a:t>
            </a:r>
            <a:r>
              <a:rPr lang="en-US" sz="3600" dirty="0" smtClean="0">
                <a:sym typeface="Wingdings" pitchFamily="2" charset="2"/>
              </a:rPr>
              <a:t> night, queen  </a:t>
            </a:r>
            <a:r>
              <a:rPr lang="en-US" sz="3600" dirty="0" err="1" smtClean="0">
                <a:sym typeface="Wingdings" pitchFamily="2" charset="2"/>
              </a:rPr>
              <a:t>cween</a:t>
            </a:r>
            <a:r>
              <a:rPr lang="en-US" sz="3600" dirty="0" smtClean="0">
                <a:sym typeface="Wingdings" pitchFamily="2" charset="2"/>
              </a:rPr>
              <a:t>)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123449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So What’s the Big Deal? 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600200"/>
            <a:ext cx="86106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English is </a:t>
            </a:r>
            <a:r>
              <a:rPr lang="en-US" sz="3600" b="1" dirty="0" smtClean="0"/>
              <a:t>morphophonemic</a:t>
            </a:r>
            <a:r>
              <a:rPr lang="en-US" sz="3600" dirty="0" smtClean="0"/>
              <a:t>.</a:t>
            </a:r>
          </a:p>
          <a:p>
            <a:endParaRPr lang="en-US" sz="3600" dirty="0"/>
          </a:p>
          <a:p>
            <a:r>
              <a:rPr lang="en-US" sz="3600" dirty="0" smtClean="0"/>
              <a:t>It preserves spelling (to preserve meaning)—even when phonemes change.</a:t>
            </a:r>
          </a:p>
          <a:p>
            <a:pPr algn="ctr"/>
            <a:r>
              <a:rPr lang="en-US" sz="3600" dirty="0">
                <a:latin typeface="Harlow Solid Italic" pitchFamily="82" charset="0"/>
              </a:rPr>
              <a:t>s</a:t>
            </a:r>
            <a:r>
              <a:rPr lang="en-US" sz="3600" dirty="0" smtClean="0">
                <a:latin typeface="Harlow Solid Italic" pitchFamily="82" charset="0"/>
              </a:rPr>
              <a:t>i</a:t>
            </a:r>
            <a:r>
              <a:rPr lang="en-US" sz="3600" dirty="0" smtClean="0">
                <a:solidFill>
                  <a:srgbClr val="FF0000"/>
                </a:solidFill>
                <a:latin typeface="Harlow Solid Italic" pitchFamily="82" charset="0"/>
              </a:rPr>
              <a:t>g</a:t>
            </a:r>
            <a:r>
              <a:rPr lang="en-US" sz="3600" dirty="0" smtClean="0">
                <a:latin typeface="Harlow Solid Italic" pitchFamily="82" charset="0"/>
              </a:rPr>
              <a:t>n -- si</a:t>
            </a:r>
            <a:r>
              <a:rPr lang="en-US" sz="3600" dirty="0" smtClean="0">
                <a:solidFill>
                  <a:srgbClr val="FF0000"/>
                </a:solidFill>
                <a:latin typeface="Harlow Solid Italic" pitchFamily="82" charset="0"/>
              </a:rPr>
              <a:t>g</a:t>
            </a:r>
            <a:r>
              <a:rPr lang="en-US" sz="3600" dirty="0" smtClean="0">
                <a:latin typeface="Harlow Solid Italic" pitchFamily="82" charset="0"/>
              </a:rPr>
              <a:t>nature</a:t>
            </a:r>
          </a:p>
          <a:p>
            <a:pPr algn="ctr"/>
            <a:r>
              <a:rPr lang="en-US" sz="3600" dirty="0">
                <a:latin typeface="Harlow Solid Italic" pitchFamily="82" charset="0"/>
              </a:rPr>
              <a:t>m</a:t>
            </a:r>
            <a:r>
              <a:rPr lang="en-US" sz="3600" dirty="0" smtClean="0">
                <a:latin typeface="Harlow Solid Italic" pitchFamily="82" charset="0"/>
              </a:rPr>
              <a:t>el</a:t>
            </a:r>
            <a:r>
              <a:rPr lang="en-US" sz="3600" dirty="0" smtClean="0">
                <a:solidFill>
                  <a:srgbClr val="FF0000"/>
                </a:solidFill>
                <a:latin typeface="Harlow Solid Italic" pitchFamily="82" charset="0"/>
              </a:rPr>
              <a:t>o</a:t>
            </a:r>
            <a:r>
              <a:rPr lang="en-US" sz="3600" dirty="0" smtClean="0">
                <a:latin typeface="Harlow Solid Italic" pitchFamily="82" charset="0"/>
              </a:rPr>
              <a:t>dy – mel</a:t>
            </a:r>
            <a:r>
              <a:rPr lang="en-US" sz="3600" dirty="0" smtClean="0">
                <a:solidFill>
                  <a:srgbClr val="FF0000"/>
                </a:solidFill>
                <a:latin typeface="Harlow Solid Italic" pitchFamily="82" charset="0"/>
              </a:rPr>
              <a:t>o</a:t>
            </a:r>
            <a:r>
              <a:rPr lang="en-US" sz="3600" dirty="0" smtClean="0">
                <a:latin typeface="Harlow Solid Italic" pitchFamily="82" charset="0"/>
              </a:rPr>
              <a:t>dic – mel</a:t>
            </a:r>
            <a:r>
              <a:rPr lang="en-US" sz="3600" dirty="0" smtClean="0">
                <a:solidFill>
                  <a:srgbClr val="FF0000"/>
                </a:solidFill>
                <a:latin typeface="Harlow Solid Italic" pitchFamily="82" charset="0"/>
              </a:rPr>
              <a:t>o</a:t>
            </a:r>
            <a:r>
              <a:rPr lang="en-US" sz="3600" dirty="0" smtClean="0">
                <a:latin typeface="Harlow Solid Italic" pitchFamily="82" charset="0"/>
              </a:rPr>
              <a:t>dious</a:t>
            </a:r>
          </a:p>
          <a:p>
            <a:pPr algn="ctr"/>
            <a:r>
              <a:rPr lang="en-US" sz="3600" dirty="0">
                <a:latin typeface="Harlow Solid Italic" pitchFamily="82" charset="0"/>
              </a:rPr>
              <a:t>i</a:t>
            </a:r>
            <a:r>
              <a:rPr lang="en-US" sz="3600" dirty="0" smtClean="0">
                <a:latin typeface="Harlow Solid Italic" pitchFamily="82" charset="0"/>
              </a:rPr>
              <a:t>m</a:t>
            </a:r>
            <a:r>
              <a:rPr lang="en-US" sz="3600" dirty="0" smtClean="0">
                <a:solidFill>
                  <a:srgbClr val="FF0000"/>
                </a:solidFill>
                <a:latin typeface="Harlow Solid Italic" pitchFamily="82" charset="0"/>
              </a:rPr>
              <a:t>a</a:t>
            </a:r>
            <a:r>
              <a:rPr lang="en-US" sz="3600" dirty="0" smtClean="0">
                <a:latin typeface="Harlow Solid Italic" pitchFamily="82" charset="0"/>
              </a:rPr>
              <a:t>ge – im</a:t>
            </a:r>
            <a:r>
              <a:rPr lang="en-US" sz="3600" dirty="0" smtClean="0">
                <a:solidFill>
                  <a:srgbClr val="FF0000"/>
                </a:solidFill>
                <a:latin typeface="Harlow Solid Italic" pitchFamily="82" charset="0"/>
              </a:rPr>
              <a:t>a</a:t>
            </a:r>
            <a:r>
              <a:rPr lang="en-US" sz="3600" dirty="0" smtClean="0">
                <a:latin typeface="Harlow Solid Italic" pitchFamily="82" charset="0"/>
              </a:rPr>
              <a:t>gine</a:t>
            </a:r>
          </a:p>
          <a:p>
            <a:pPr algn="ctr"/>
            <a:r>
              <a:rPr lang="en-US" sz="3600" dirty="0">
                <a:latin typeface="Harlow Solid Italic" pitchFamily="82" charset="0"/>
              </a:rPr>
              <a:t>k</a:t>
            </a:r>
            <a:r>
              <a:rPr lang="en-US" sz="3600" dirty="0" smtClean="0">
                <a:latin typeface="Harlow Solid Italic" pitchFamily="82" charset="0"/>
              </a:rPr>
              <a:t>n</a:t>
            </a:r>
            <a:r>
              <a:rPr lang="en-US" sz="3600" dirty="0" smtClean="0">
                <a:solidFill>
                  <a:srgbClr val="FF0000"/>
                </a:solidFill>
                <a:latin typeface="Harlow Solid Italic" pitchFamily="82" charset="0"/>
              </a:rPr>
              <a:t>ow</a:t>
            </a:r>
            <a:r>
              <a:rPr lang="en-US" sz="3600" dirty="0" smtClean="0">
                <a:latin typeface="Harlow Solid Italic" pitchFamily="82" charset="0"/>
              </a:rPr>
              <a:t> - kn</a:t>
            </a:r>
            <a:r>
              <a:rPr lang="en-US" sz="3600" dirty="0" smtClean="0">
                <a:solidFill>
                  <a:srgbClr val="FF0000"/>
                </a:solidFill>
                <a:latin typeface="Harlow Solid Italic" pitchFamily="82" charset="0"/>
              </a:rPr>
              <a:t>ow</a:t>
            </a:r>
            <a:r>
              <a:rPr lang="en-US" sz="3600" dirty="0" smtClean="0">
                <a:latin typeface="Harlow Solid Italic" pitchFamily="82" charset="0"/>
              </a:rPr>
              <a:t>ledge</a:t>
            </a:r>
          </a:p>
          <a:p>
            <a:pPr algn="ctr"/>
            <a:endParaRPr lang="en-US" sz="3600" dirty="0" smtClean="0">
              <a:latin typeface="Harlow Solid Italic" pitchFamily="82" charset="0"/>
            </a:endParaRPr>
          </a:p>
          <a:p>
            <a:endParaRPr lang="en-US" sz="3600" dirty="0"/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718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392" y="762000"/>
            <a:ext cx="8839200" cy="9906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English Words:  Decode, Spell, &amp; Understand!   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1692" y="2438400"/>
            <a:ext cx="8610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Closed and open syllables account for 75% of English syllables.</a:t>
            </a:r>
          </a:p>
          <a:p>
            <a:endParaRPr lang="en-US" sz="3600" dirty="0" smtClean="0"/>
          </a:p>
          <a:p>
            <a:r>
              <a:rPr lang="en-US" sz="3600" dirty="0" smtClean="0"/>
              <a:t>12 Latin roots &amp; 2 Greek forms provide clues to &gt; 100,000 English words</a:t>
            </a:r>
            <a:endParaRPr lang="en-US" sz="3600" dirty="0"/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06161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344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Most Useful Latin &amp; Greek Morphemes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8000" y="1524000"/>
            <a:ext cx="845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- LATIN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  <a:p>
            <a:pPr marL="285750" indent="-285750">
              <a:buFontTx/>
              <a:buChar char="-"/>
            </a:pPr>
            <a:r>
              <a:rPr lang="en-US" sz="2000" dirty="0" err="1" smtClean="0"/>
              <a:t>fer</a:t>
            </a:r>
            <a:r>
              <a:rPr lang="en-US" sz="2000" dirty="0" smtClean="0"/>
              <a:t> (to bear, to yield)			- ten, </a:t>
            </a:r>
            <a:r>
              <a:rPr lang="en-US" sz="2000" dirty="0" err="1" smtClean="0"/>
              <a:t>tain</a:t>
            </a:r>
            <a:r>
              <a:rPr lang="en-US" sz="2000" dirty="0" smtClean="0"/>
              <a:t>, tin, </a:t>
            </a:r>
            <a:r>
              <a:rPr lang="en-US" sz="2000" dirty="0" err="1" smtClean="0"/>
              <a:t>tinu</a:t>
            </a:r>
            <a:r>
              <a:rPr lang="en-US" sz="2000" dirty="0" smtClean="0"/>
              <a:t> (to hold)</a:t>
            </a:r>
          </a:p>
          <a:p>
            <a:pPr marL="285750" indent="-285750">
              <a:buFontTx/>
              <a:buChar char="-"/>
            </a:pPr>
            <a:r>
              <a:rPr lang="en-US" sz="2000" dirty="0" err="1" smtClean="0"/>
              <a:t>sist</a:t>
            </a:r>
            <a:r>
              <a:rPr lang="en-US" sz="2000" dirty="0" smtClean="0"/>
              <a:t>, </a:t>
            </a:r>
            <a:r>
              <a:rPr lang="en-US" sz="2000" dirty="0" err="1" smtClean="0"/>
              <a:t>sta</a:t>
            </a:r>
            <a:r>
              <a:rPr lang="en-US" sz="2000" dirty="0" smtClean="0"/>
              <a:t>, stat, </a:t>
            </a:r>
            <a:r>
              <a:rPr lang="en-US" sz="2000" dirty="0" err="1" smtClean="0"/>
              <a:t>stit</a:t>
            </a:r>
            <a:r>
              <a:rPr lang="en-US" sz="2000" dirty="0" smtClean="0"/>
              <a:t> (to stand)			- </a:t>
            </a:r>
            <a:r>
              <a:rPr lang="en-US" sz="2000" dirty="0" err="1" smtClean="0"/>
              <a:t>scrib</a:t>
            </a:r>
            <a:r>
              <a:rPr lang="en-US" sz="2000" dirty="0"/>
              <a:t>, script (to write)	</a:t>
            </a:r>
            <a:endParaRPr lang="en-US" sz="2000" dirty="0" smtClean="0"/>
          </a:p>
          <a:p>
            <a:pPr marL="285750" indent="-285750">
              <a:buFontTx/>
              <a:buChar char="-"/>
            </a:pPr>
            <a:r>
              <a:rPr lang="en-US" sz="2000" dirty="0" err="1" smtClean="0"/>
              <a:t>fac</a:t>
            </a:r>
            <a:r>
              <a:rPr lang="en-US" sz="2000" dirty="0" smtClean="0"/>
              <a:t>, fact, </a:t>
            </a:r>
            <a:r>
              <a:rPr lang="en-US" sz="2000" dirty="0" err="1" smtClean="0"/>
              <a:t>fect</a:t>
            </a:r>
            <a:r>
              <a:rPr lang="en-US" sz="2000" dirty="0" smtClean="0"/>
              <a:t>, </a:t>
            </a:r>
            <a:r>
              <a:rPr lang="en-US" sz="2000" dirty="0" err="1" smtClean="0"/>
              <a:t>fic</a:t>
            </a:r>
            <a:r>
              <a:rPr lang="en-US" sz="2000" dirty="0" smtClean="0"/>
              <a:t> (to make, to do)		- </a:t>
            </a:r>
            <a:r>
              <a:rPr lang="en-US" sz="2000" dirty="0" err="1" smtClean="0"/>
              <a:t>plic</a:t>
            </a:r>
            <a:r>
              <a:rPr lang="en-US" sz="2000" dirty="0" smtClean="0"/>
              <a:t>, ply (to fold)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tend, tens, tent (to stretch, strain)	- </a:t>
            </a:r>
            <a:r>
              <a:rPr lang="en-US" sz="2000" dirty="0" err="1" smtClean="0"/>
              <a:t>duc</a:t>
            </a:r>
            <a:r>
              <a:rPr lang="en-US" sz="2000" dirty="0"/>
              <a:t>, duce, duct (to lead)	</a:t>
            </a:r>
            <a:endParaRPr lang="en-US" sz="2000" dirty="0" smtClean="0"/>
          </a:p>
          <a:p>
            <a:pPr marL="285750" indent="-285750">
              <a:buFontTx/>
              <a:buChar char="-"/>
            </a:pPr>
            <a:r>
              <a:rPr lang="en-US" sz="2000" dirty="0" smtClean="0"/>
              <a:t>spec, </a:t>
            </a:r>
            <a:r>
              <a:rPr lang="en-US" sz="2000" dirty="0" err="1" smtClean="0"/>
              <a:t>spect</a:t>
            </a:r>
            <a:r>
              <a:rPr lang="en-US" sz="2000" dirty="0" smtClean="0"/>
              <a:t>, spic (to see, watch, observe)	- </a:t>
            </a:r>
            <a:r>
              <a:rPr lang="en-US" sz="2000" dirty="0" err="1" smtClean="0"/>
              <a:t>mit</a:t>
            </a:r>
            <a:r>
              <a:rPr lang="en-US" sz="2000" dirty="0"/>
              <a:t>, miss (to send)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pond</a:t>
            </a:r>
            <a:r>
              <a:rPr lang="en-US" sz="2000" dirty="0"/>
              <a:t>, pose, pound (to put, place, set</a:t>
            </a:r>
            <a:r>
              <a:rPr lang="en-US" sz="2000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cap, </a:t>
            </a:r>
            <a:r>
              <a:rPr lang="en-US" sz="2000" dirty="0" err="1" smtClean="0"/>
              <a:t>ciet</a:t>
            </a:r>
            <a:r>
              <a:rPr lang="en-US" sz="2000" dirty="0" smtClean="0"/>
              <a:t>, </a:t>
            </a:r>
            <a:r>
              <a:rPr lang="en-US" sz="2000" dirty="0" err="1" smtClean="0"/>
              <a:t>ceive</a:t>
            </a:r>
            <a:r>
              <a:rPr lang="en-US" sz="2000" dirty="0" smtClean="0"/>
              <a:t>, </a:t>
            </a:r>
            <a:r>
              <a:rPr lang="en-US" sz="2000" dirty="0" err="1" smtClean="0"/>
              <a:t>cep</a:t>
            </a:r>
            <a:r>
              <a:rPr lang="en-US" sz="2000" dirty="0" smtClean="0"/>
              <a:t>, </a:t>
            </a:r>
            <a:r>
              <a:rPr lang="en-US" sz="2000" dirty="0" err="1" smtClean="0"/>
              <a:t>cept</a:t>
            </a:r>
            <a:r>
              <a:rPr lang="en-US" sz="2000" dirty="0" smtClean="0"/>
              <a:t>, </a:t>
            </a:r>
            <a:r>
              <a:rPr lang="en-US" sz="2000" dirty="0" err="1" smtClean="0"/>
              <a:t>cip</a:t>
            </a:r>
            <a:r>
              <a:rPr lang="en-US" sz="2000" dirty="0" smtClean="0"/>
              <a:t> (to take, seize, catch, receive, hold)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  <a:p>
            <a:pPr marL="285750" indent="-285750" algn="ctr">
              <a:buFontTx/>
              <a:buChar char="-"/>
            </a:pPr>
            <a:r>
              <a:rPr lang="en-US" sz="2000" b="1" dirty="0" smtClean="0"/>
              <a:t>GREEK</a:t>
            </a:r>
          </a:p>
          <a:p>
            <a:pPr marL="285750" indent="-285750" algn="ctr">
              <a:buFontTx/>
              <a:buChar char="-"/>
            </a:pPr>
            <a:endParaRPr lang="en-US" sz="2000" dirty="0"/>
          </a:p>
          <a:p>
            <a:pPr marL="285750" indent="-285750">
              <a:buFontTx/>
              <a:buChar char="-"/>
            </a:pPr>
            <a:r>
              <a:rPr lang="en-US" sz="2000" dirty="0"/>
              <a:t>g</a:t>
            </a:r>
            <a:r>
              <a:rPr lang="en-US" sz="2000" dirty="0" smtClean="0"/>
              <a:t>raph	(written, drawn)		- ology (study of)</a:t>
            </a:r>
            <a:endParaRPr lang="en-US" sz="2000" dirty="0"/>
          </a:p>
          <a:p>
            <a:pPr marL="285750" indent="-285750">
              <a:buFontTx/>
              <a:buChar char="-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23110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392" y="762000"/>
            <a:ext cx="8839200" cy="9906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English Words:  Decode, Spell, &amp; Understand!   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1692" y="2438400"/>
            <a:ext cx="8610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</a:t>
            </a:r>
            <a:r>
              <a:rPr lang="en-US" sz="3600" dirty="0" smtClean="0"/>
              <a:t>o </a:t>
            </a:r>
            <a:r>
              <a:rPr lang="en-US" sz="3600" b="1" i="1" dirty="0" smtClean="0">
                <a:solidFill>
                  <a:srgbClr val="00B050"/>
                </a:solidFill>
              </a:rPr>
              <a:t>decode</a:t>
            </a:r>
            <a:r>
              <a:rPr lang="en-US" sz="3600" dirty="0" smtClean="0">
                <a:solidFill>
                  <a:srgbClr val="00B050"/>
                </a:solidFill>
              </a:rPr>
              <a:t>, </a:t>
            </a:r>
            <a:r>
              <a:rPr lang="en-US" sz="3600" b="1" i="1" dirty="0" smtClean="0">
                <a:solidFill>
                  <a:srgbClr val="00B050"/>
                </a:solidFill>
              </a:rPr>
              <a:t>spell</a:t>
            </a:r>
            <a:r>
              <a:rPr lang="en-US" sz="3600" dirty="0" smtClean="0"/>
              <a:t>, and infer the </a:t>
            </a:r>
            <a:r>
              <a:rPr lang="en-US" sz="3600" b="1" i="1" dirty="0" smtClean="0">
                <a:solidFill>
                  <a:srgbClr val="7030A0"/>
                </a:solidFill>
              </a:rPr>
              <a:t>meaning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smtClean="0"/>
              <a:t>of BIG WORDS, kids need to know </a:t>
            </a:r>
            <a:r>
              <a:rPr lang="en-US" sz="3600" b="1" dirty="0" smtClean="0">
                <a:solidFill>
                  <a:srgbClr val="00B050"/>
                </a:solidFill>
              </a:rPr>
              <a:t>syllable</a:t>
            </a:r>
            <a:r>
              <a:rPr lang="en-US" sz="3600" dirty="0" smtClean="0"/>
              <a:t> patterns &amp; </a:t>
            </a:r>
            <a:r>
              <a:rPr lang="en-US" sz="3600" b="1" dirty="0" smtClean="0">
                <a:solidFill>
                  <a:srgbClr val="7030A0"/>
                </a:solidFill>
              </a:rPr>
              <a:t>morphemic</a:t>
            </a:r>
            <a:r>
              <a:rPr lang="en-US" sz="3600" dirty="0" smtClean="0"/>
              <a:t> patterns!</a:t>
            </a:r>
          </a:p>
          <a:p>
            <a:endParaRPr lang="en-US" sz="3600" dirty="0"/>
          </a:p>
          <a:p>
            <a:r>
              <a:rPr lang="en-US" sz="3600" dirty="0" smtClean="0"/>
              <a:t>Ergo, WE need know these patterns </a:t>
            </a:r>
            <a:r>
              <a:rPr lang="en-US" sz="3600" b="1" dirty="0" smtClean="0"/>
              <a:t>&amp; </a:t>
            </a:r>
            <a:r>
              <a:rPr lang="en-US" sz="3600" dirty="0" smtClean="0"/>
              <a:t>become skilled at teaching them!</a:t>
            </a:r>
            <a:endParaRPr lang="en-US" sz="3600" dirty="0"/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06161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Syllable Patterns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334000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 syllable = vowel and its surrounding(s) </a:t>
            </a:r>
            <a:r>
              <a:rPr lang="en-US" sz="3600" dirty="0" smtClean="0">
                <a:sym typeface="Wingdings" pitchFamily="2" charset="2"/>
              </a:rPr>
              <a:t></a:t>
            </a:r>
            <a:r>
              <a:rPr lang="en-US" sz="3600" dirty="0" smtClean="0"/>
              <a:t> determine vowel sound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/>
              <a:t> unit of </a:t>
            </a:r>
            <a:r>
              <a:rPr lang="en-US" sz="3600" b="1" i="1" dirty="0" smtClean="0"/>
              <a:t>speech </a:t>
            </a:r>
            <a:r>
              <a:rPr lang="en-US" sz="3600" dirty="0" smtClean="0"/>
              <a:t>(larger than phoneme), not meaning</a:t>
            </a:r>
          </a:p>
          <a:p>
            <a:endParaRPr lang="en-US" sz="3600" dirty="0" smtClean="0"/>
          </a:p>
          <a:p>
            <a:r>
              <a:rPr lang="en-US" sz="3600" dirty="0"/>
              <a:t>6 types:  closed, open, v-e, r-controlled, vowel team, consonant-le</a:t>
            </a:r>
          </a:p>
          <a:p>
            <a:endParaRPr lang="en-US" sz="3600" dirty="0" smtClean="0"/>
          </a:p>
          <a:p>
            <a:r>
              <a:rPr lang="en-US" sz="3600" dirty="0" smtClean="0"/>
              <a:t>Knowing 6 syllable types = tool for finding boundaries &amp; applying vowel sounds in polysyllabic words.  </a:t>
            </a:r>
          </a:p>
          <a:p>
            <a:endParaRPr lang="en-US" sz="3600" dirty="0" smtClean="0"/>
          </a:p>
          <a:p>
            <a:r>
              <a:rPr lang="en-US" sz="3600" dirty="0" smtClean="0"/>
              <a:t> dis – </a:t>
            </a:r>
            <a:r>
              <a:rPr lang="en-US" sz="3600" dirty="0" err="1" smtClean="0"/>
              <a:t>rup</a:t>
            </a:r>
            <a:r>
              <a:rPr lang="en-US" sz="3600" dirty="0" smtClean="0"/>
              <a:t> – </a:t>
            </a:r>
            <a:r>
              <a:rPr lang="en-US" sz="3600" dirty="0" err="1" smtClean="0"/>
              <a:t>tive</a:t>
            </a:r>
            <a:r>
              <a:rPr lang="en-US" sz="3600" dirty="0" smtClean="0"/>
              <a:t>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26020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Morpheme Patterns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 smallest units of </a:t>
            </a:r>
            <a:r>
              <a:rPr lang="en-US" sz="3600" b="1" i="1" dirty="0" smtClean="0"/>
              <a:t>meaning</a:t>
            </a:r>
          </a:p>
          <a:p>
            <a:pPr marL="0" indent="0">
              <a:buNone/>
            </a:pPr>
            <a:r>
              <a:rPr lang="en-US" sz="3600" dirty="0" smtClean="0"/>
              <a:t>  </a:t>
            </a:r>
          </a:p>
          <a:p>
            <a:r>
              <a:rPr lang="en-US" sz="3600" dirty="0" smtClean="0"/>
              <a:t>4 types:  base, root, affix, compound word</a:t>
            </a:r>
          </a:p>
          <a:p>
            <a:endParaRPr lang="en-US" sz="3600" dirty="0" smtClean="0"/>
          </a:p>
          <a:p>
            <a:r>
              <a:rPr lang="en-US" sz="3600" dirty="0" smtClean="0"/>
              <a:t> bases, roots &amp; affixes can be </a:t>
            </a:r>
          </a:p>
          <a:p>
            <a:pPr marL="274320" lvl="1" indent="0">
              <a:buNone/>
            </a:pPr>
            <a:r>
              <a:rPr lang="en-US" sz="3200" dirty="0" smtClean="0"/>
              <a:t>	</a:t>
            </a:r>
            <a:r>
              <a:rPr lang="en-US" sz="3600" dirty="0" smtClean="0"/>
              <a:t>bound</a:t>
            </a:r>
            <a:r>
              <a:rPr lang="en-US" sz="3200" dirty="0" smtClean="0"/>
              <a:t> </a:t>
            </a:r>
            <a:r>
              <a:rPr lang="en-US" sz="3600" dirty="0" smtClean="0"/>
              <a:t>(</a:t>
            </a:r>
            <a:r>
              <a:rPr lang="en-US" sz="3600" dirty="0" smtClean="0">
                <a:latin typeface="Harlow Solid Italic" pitchFamily="82" charset="0"/>
              </a:rPr>
              <a:t>-ion, </a:t>
            </a:r>
            <a:r>
              <a:rPr lang="en-US" sz="3600" dirty="0" err="1" smtClean="0">
                <a:latin typeface="Harlow Solid Italic" pitchFamily="82" charset="0"/>
              </a:rPr>
              <a:t>struct</a:t>
            </a:r>
            <a:r>
              <a:rPr lang="en-US" sz="3600" dirty="0" smtClean="0">
                <a:latin typeface="Harlow Solid Italic" pitchFamily="82" charset="0"/>
              </a:rPr>
              <a:t>, re-</a:t>
            </a:r>
            <a:r>
              <a:rPr lang="en-US" sz="3600" dirty="0" smtClean="0"/>
              <a:t>) or free (</a:t>
            </a:r>
            <a:r>
              <a:rPr lang="en-US" sz="3600" dirty="0" smtClean="0">
                <a:latin typeface="Harlow Solid Italic" pitchFamily="82" charset="0"/>
              </a:rPr>
              <a:t>hope</a:t>
            </a:r>
            <a:r>
              <a:rPr lang="en-US" sz="3600" dirty="0" smtClean="0"/>
              <a:t>)</a:t>
            </a:r>
          </a:p>
          <a:p>
            <a:endParaRPr lang="en-US" sz="36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dis – </a:t>
            </a:r>
            <a:r>
              <a:rPr lang="en-US" sz="3600" dirty="0" err="1" smtClean="0"/>
              <a:t>rupt</a:t>
            </a:r>
            <a:r>
              <a:rPr lang="en-US" sz="3600" dirty="0" smtClean="0"/>
              <a:t> – </a:t>
            </a:r>
            <a:r>
              <a:rPr lang="en-US" sz="3600" dirty="0" err="1" smtClean="0"/>
              <a:t>ive</a:t>
            </a:r>
            <a:endParaRPr lang="en-US" sz="3600" dirty="0" smtClean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226228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6249</TotalTime>
  <Words>907</Words>
  <Application>Microsoft Office PowerPoint</Application>
  <PresentationFormat>On-screen Show (4:3)</PresentationFormat>
  <Paragraphs>171</Paragraphs>
  <Slides>22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Clarity</vt:lpstr>
      <vt:lpstr>From syllables to morphemes</vt:lpstr>
      <vt:lpstr>English = Complex--Thanks to Invasions!</vt:lpstr>
      <vt:lpstr>Who’s To Blame for Deep Orthography?    </vt:lpstr>
      <vt:lpstr>So What’s the Big Deal?  </vt:lpstr>
      <vt:lpstr>English Words:  Decode, Spell, &amp; Understand!    </vt:lpstr>
      <vt:lpstr>Most Useful Latin &amp; Greek Morphemes</vt:lpstr>
      <vt:lpstr>English Words:  Decode, Spell, &amp; Understand!    </vt:lpstr>
      <vt:lpstr>Syllable Patterns</vt:lpstr>
      <vt:lpstr>Morpheme Patterns</vt:lpstr>
      <vt:lpstr>What to Teach, When &amp; to Who?    </vt:lpstr>
      <vt:lpstr>What to Teach, When &amp; to Who?    </vt:lpstr>
      <vt:lpstr>Compounds</vt:lpstr>
      <vt:lpstr>Anglo-Saxon Bases +Affixes </vt:lpstr>
      <vt:lpstr>Concept Syllable Points</vt:lpstr>
      <vt:lpstr>Concept Morpheme Points</vt:lpstr>
      <vt:lpstr>Concept Syllable Points</vt:lpstr>
      <vt:lpstr>Concept Morpheme Points</vt:lpstr>
      <vt:lpstr>1st Encountered Prefix for A-S Base Words</vt:lpstr>
      <vt:lpstr>Most Frequent Prefixes for A-S Base Words</vt:lpstr>
      <vt:lpstr>Most Frequent Suffixes for A-S Base Words</vt:lpstr>
      <vt:lpstr>Be A Mind Reader!</vt:lpstr>
      <vt:lpstr>Reminders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</dc:creator>
  <cp:lastModifiedBy>Kathleen</cp:lastModifiedBy>
  <cp:revision>58</cp:revision>
  <cp:lastPrinted>2013-03-18T17:29:55Z</cp:lastPrinted>
  <dcterms:created xsi:type="dcterms:W3CDTF">2013-02-24T23:46:48Z</dcterms:created>
  <dcterms:modified xsi:type="dcterms:W3CDTF">2014-05-22T17:57:08Z</dcterms:modified>
</cp:coreProperties>
</file>