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4"/>
  </p:notesMasterIdLst>
  <p:sldIdLst>
    <p:sldId id="256" r:id="rId2"/>
    <p:sldId id="262" r:id="rId3"/>
    <p:sldId id="268" r:id="rId4"/>
    <p:sldId id="263" r:id="rId5"/>
    <p:sldId id="264" r:id="rId6"/>
    <p:sldId id="265" r:id="rId7"/>
    <p:sldId id="266" r:id="rId8"/>
    <p:sldId id="278" r:id="rId9"/>
    <p:sldId id="267" r:id="rId10"/>
    <p:sldId id="279" r:id="rId11"/>
    <p:sldId id="293" r:id="rId12"/>
    <p:sldId id="280" r:id="rId13"/>
    <p:sldId id="298" r:id="rId14"/>
    <p:sldId id="294" r:id="rId15"/>
    <p:sldId id="299" r:id="rId16"/>
    <p:sldId id="295" r:id="rId17"/>
    <p:sldId id="285" r:id="rId18"/>
    <p:sldId id="296" r:id="rId19"/>
    <p:sldId id="287" r:id="rId20"/>
    <p:sldId id="297" r:id="rId21"/>
    <p:sldId id="300" r:id="rId22"/>
    <p:sldId id="301" r:id="rId23"/>
    <p:sldId id="302" r:id="rId24"/>
    <p:sldId id="303" r:id="rId25"/>
    <p:sldId id="304" r:id="rId26"/>
    <p:sldId id="305" r:id="rId27"/>
    <p:sldId id="270" r:id="rId28"/>
    <p:sldId id="271" r:id="rId29"/>
    <p:sldId id="272" r:id="rId30"/>
    <p:sldId id="277" r:id="rId31"/>
    <p:sldId id="273" r:id="rId32"/>
    <p:sldId id="274" r:id="rId3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80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302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A62BD083-77E2-4855-BD0D-402D8384BC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2399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223AB3C5-4CE8-4839-BEF8-82D3FB271737}" type="slidenum">
              <a:rPr lang="en-US" altLang="en-US" smtClean="0">
                <a:latin typeface="Arial" charset="0"/>
              </a:rPr>
              <a:pPr/>
              <a:t>1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368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5DD8BCC8-D0D8-47D2-B844-F4B75A351D52}" type="slidenum">
              <a:rPr lang="en-US" altLang="en-US" smtClean="0">
                <a:latin typeface="Arial" charset="0"/>
              </a:rPr>
              <a:pPr/>
              <a:t>28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460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95874972-5177-4A1F-927B-ECB4165DF883}" type="slidenum">
              <a:rPr lang="en-US" altLang="en-US" smtClean="0">
                <a:latin typeface="Arial" charset="0"/>
              </a:rPr>
              <a:pPr/>
              <a:t>29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471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01BE6B70-C5DB-49B5-BB3D-62E593FA5688}" type="slidenum">
              <a:rPr lang="en-US" altLang="en-US" smtClean="0">
                <a:latin typeface="Arial" charset="0"/>
              </a:rPr>
              <a:pPr/>
              <a:t>30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481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A74E4C20-1544-46C2-8278-123011BD6553}" type="slidenum">
              <a:rPr lang="en-US" altLang="en-US" smtClean="0">
                <a:latin typeface="Arial" charset="0"/>
              </a:rPr>
              <a:pPr/>
              <a:t>31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491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16BBF1D6-5FD6-4691-AE37-763C318C3ED3}" type="slidenum">
              <a:rPr lang="en-US" altLang="en-US" smtClean="0">
                <a:latin typeface="Arial" charset="0"/>
              </a:rPr>
              <a:pPr/>
              <a:t>32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501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555FB323-EDDD-49F8-BFB7-7E5EB6A5D826}" type="slidenum">
              <a:rPr lang="en-US" altLang="en-US" smtClean="0">
                <a:latin typeface="Arial" charset="0"/>
              </a:rPr>
              <a:pPr/>
              <a:t>2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378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C4D2FE4A-1380-489D-B0FE-BBA88323318B}" type="slidenum">
              <a:rPr lang="en-US" altLang="en-US" smtClean="0">
                <a:latin typeface="Arial" charset="0"/>
              </a:rPr>
              <a:pPr/>
              <a:t>3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389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2E913C3A-007F-4574-8F89-B8D3509D1269}" type="slidenum">
              <a:rPr lang="en-US" altLang="en-US" smtClean="0">
                <a:latin typeface="Arial" charset="0"/>
              </a:rPr>
              <a:pPr/>
              <a:t>4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399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E7BFECFF-7C38-4E47-B7CA-1720779304CE}" type="slidenum">
              <a:rPr lang="en-US" altLang="en-US" smtClean="0">
                <a:latin typeface="Arial" charset="0"/>
              </a:rPr>
              <a:pPr/>
              <a:t>5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409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2D0431CF-B577-4733-9486-F4F2A709A886}" type="slidenum">
              <a:rPr lang="en-US" altLang="en-US" smtClean="0">
                <a:latin typeface="Arial" charset="0"/>
              </a:rPr>
              <a:pPr/>
              <a:t>6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419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C39A5AE2-6273-45EB-B5AA-DD192229B5B6}" type="slidenum">
              <a:rPr lang="en-US" altLang="en-US" smtClean="0">
                <a:latin typeface="Arial" charset="0"/>
              </a:rPr>
              <a:pPr/>
              <a:t>7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430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44F7162F-94AA-44A6-B3B5-87D5A92FEF06}" type="slidenum">
              <a:rPr lang="en-US" altLang="en-US" smtClean="0">
                <a:latin typeface="Arial" charset="0"/>
              </a:rPr>
              <a:pPr/>
              <a:t>9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440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9CF8080A-D8BD-4F29-9DD6-103456FB4731}" type="slidenum">
              <a:rPr lang="en-US" altLang="en-US" smtClean="0">
                <a:latin typeface="Arial" charset="0"/>
              </a:rPr>
              <a:pPr/>
              <a:t>27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450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</p:grpSp>
      <p:sp>
        <p:nvSpPr>
          <p:cNvPr id="5940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5940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20C235DE-DB2E-4C07-BDFC-9D988D24AB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720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D6A87A-6BAD-4683-91E8-08F3F44981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404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6C79DF-1187-4AA8-BE84-7C458C6CF5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1997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A01ECE-84EA-42EA-B03A-82BD2C1EF6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730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66F3FB-80E5-4C5C-9923-8A4921C7B1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630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906AA1-0D8B-46E9-81AC-B6A5B9B5F7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557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5BA458-ACF3-4139-B1AE-4CE36E04FE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311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4A733F-7F87-424B-B2B7-F83CD014A0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595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6510E8-186B-4519-AFF8-34DB484965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285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B1C31E-79AE-4AD8-9B61-3F989363A6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770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B7497B-9170-484E-85FA-FD2C9C1886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600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825F2-2BB0-491B-A27D-563429CB7B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347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 smtClean="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 smtClean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 smtClean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 smtClean="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 smtClean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 smtClean="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 smtClean="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5837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8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8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59AC1502-3F9F-4254-BDDD-8130C47E55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14" r:id="rId2"/>
    <p:sldLayoutId id="2147483815" r:id="rId3"/>
    <p:sldLayoutId id="2147483816" r:id="rId4"/>
    <p:sldLayoutId id="2147483817" r:id="rId5"/>
    <p:sldLayoutId id="2147483818" r:id="rId6"/>
    <p:sldLayoutId id="2147483819" r:id="rId7"/>
    <p:sldLayoutId id="2147483820" r:id="rId8"/>
    <p:sldLayoutId id="2147483821" r:id="rId9"/>
    <p:sldLayoutId id="2147483822" r:id="rId10"/>
    <p:sldLayoutId id="2147483823" r:id="rId11"/>
    <p:sldLayoutId id="2147483824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Microsoft_Word_97_-_2003_Document2.doc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emf"/><Relationship Id="rId4" Type="http://schemas.openxmlformats.org/officeDocument/2006/relationships/oleObject" Target="../embeddings/Microsoft_Word_97_-_2003_Document3.doc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emf"/><Relationship Id="rId4" Type="http://schemas.openxmlformats.org/officeDocument/2006/relationships/oleObject" Target="../embeddings/Microsoft_Word_97_-_2003_Document4.doc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5.emf"/><Relationship Id="rId4" Type="http://schemas.openxmlformats.org/officeDocument/2006/relationships/oleObject" Target="../embeddings/Microsoft_Word_97_-_2003_Document5.doc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6.emf"/><Relationship Id="rId4" Type="http://schemas.openxmlformats.org/officeDocument/2006/relationships/oleObject" Target="../embeddings/Microsoft_Word_97_-_2003_Document6.doc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7.emf"/><Relationship Id="rId4" Type="http://schemas.openxmlformats.org/officeDocument/2006/relationships/oleObject" Target="../embeddings/Microsoft_Word_97_-_2003_Document7.doc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8.emf"/><Relationship Id="rId4" Type="http://schemas.openxmlformats.org/officeDocument/2006/relationships/oleObject" Target="../embeddings/Microsoft_Word_97_-_2003_Document8.doc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9.emf"/><Relationship Id="rId4" Type="http://schemas.openxmlformats.org/officeDocument/2006/relationships/oleObject" Target="../embeddings/Microsoft_Word_97_-_2003_Document9.doc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0.emf"/><Relationship Id="rId4" Type="http://schemas.openxmlformats.org/officeDocument/2006/relationships/oleObject" Target="../embeddings/Microsoft_Word_97_-_2003_Document10.doc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1.emf"/><Relationship Id="rId4" Type="http://schemas.openxmlformats.org/officeDocument/2006/relationships/oleObject" Target="../embeddings/Microsoft_Word_97_-_2003_Document1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12.emf"/><Relationship Id="rId4" Type="http://schemas.openxmlformats.org/officeDocument/2006/relationships/oleObject" Target="../embeddings/Microsoft_Word_97_-_2003_Document12.doc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13.emf"/><Relationship Id="rId4" Type="http://schemas.openxmlformats.org/officeDocument/2006/relationships/oleObject" Target="../embeddings/Microsoft_Word_97_-_2003_Document13.doc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14.emf"/><Relationship Id="rId4" Type="http://schemas.openxmlformats.org/officeDocument/2006/relationships/oleObject" Target="../embeddings/Microsoft_Word_97_-_2003_Document14.doc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15.emf"/><Relationship Id="rId4" Type="http://schemas.openxmlformats.org/officeDocument/2006/relationships/oleObject" Target="../embeddings/Microsoft_Word_97_-_2003_Document15.doc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16.emf"/><Relationship Id="rId4" Type="http://schemas.openxmlformats.org/officeDocument/2006/relationships/oleObject" Target="../embeddings/Microsoft_Word_97_-_2003_Document16.doc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17.emf"/><Relationship Id="rId4" Type="http://schemas.openxmlformats.org/officeDocument/2006/relationships/oleObject" Target="../embeddings/Microsoft_Word_97_-_2003_Document17.doc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8.vml"/><Relationship Id="rId5" Type="http://schemas.openxmlformats.org/officeDocument/2006/relationships/image" Target="../media/image18.emf"/><Relationship Id="rId4" Type="http://schemas.openxmlformats.org/officeDocument/2006/relationships/oleObject" Target="../embeddings/Microsoft_Word_97_-_2003_Document18.doc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8001000" cy="1462088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Maintaining the Power of One-on-One in a Group of Four: 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3886200"/>
            <a:ext cx="8915400" cy="1822450"/>
          </a:xfrm>
        </p:spPr>
        <p:txBody>
          <a:bodyPr/>
          <a:lstStyle/>
          <a:p>
            <a:pPr eaLnBrk="1" hangingPunct="1"/>
            <a:r>
              <a:rPr lang="en-US" altLang="en-US" sz="4400" smtClean="0"/>
              <a:t>Early Steps Quads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7813"/>
            <a:ext cx="7924800" cy="1143000"/>
          </a:xfrm>
        </p:spPr>
        <p:txBody>
          <a:bodyPr/>
          <a:lstStyle/>
          <a:p>
            <a:pPr algn="ctr" eaLnBrk="1" hangingPunct="1"/>
            <a:r>
              <a:rPr lang="en-US" altLang="en-US" sz="2800" smtClean="0">
                <a:latin typeface="Arial" charset="0"/>
              </a:rPr>
              <a:t> Singleton vs. Quad Performance on</a:t>
            </a:r>
            <a:br>
              <a:rPr lang="en-US" altLang="en-US" sz="2800" smtClean="0">
                <a:latin typeface="Arial" charset="0"/>
              </a:rPr>
            </a:br>
            <a:r>
              <a:rPr lang="en-US" altLang="en-US" sz="3600" smtClean="0">
                <a:latin typeface="Arial" charset="0"/>
              </a:rPr>
              <a:t>RLA</a:t>
            </a:r>
          </a:p>
        </p:txBody>
      </p:sp>
      <p:graphicFrame>
        <p:nvGraphicFramePr>
          <p:cNvPr id="12291" name="Object 3"/>
          <p:cNvGraphicFramePr>
            <a:graphicFrameLocks noGrp="1" noChangeAspect="1"/>
          </p:cNvGraphicFramePr>
          <p:nvPr>
            <p:ph type="tbl" idx="1"/>
          </p:nvPr>
        </p:nvGraphicFramePr>
        <p:xfrm>
          <a:off x="1673225" y="2105025"/>
          <a:ext cx="6399213" cy="4019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2" name="Document" r:id="rId4" imgW="5817785" imgH="3654913" progId="Word.Document.8">
                  <p:embed/>
                </p:oleObj>
              </mc:Choice>
              <mc:Fallback>
                <p:oleObj name="Document" r:id="rId4" imgW="5817785" imgH="3654913" progId="Word.Document.8">
                  <p:embed/>
                  <p:pic>
                    <p:nvPicPr>
                      <p:cNvPr id="0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3225" y="2105025"/>
                        <a:ext cx="6399213" cy="4019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7813"/>
            <a:ext cx="7924800" cy="1143000"/>
          </a:xfrm>
        </p:spPr>
        <p:txBody>
          <a:bodyPr/>
          <a:lstStyle/>
          <a:p>
            <a:pPr algn="ctr" eaLnBrk="1" hangingPunct="1"/>
            <a:r>
              <a:rPr lang="en-US" altLang="en-US" sz="2800" smtClean="0">
                <a:latin typeface="Arial" charset="0"/>
              </a:rPr>
              <a:t> Singleton vs. Quad Performance on</a:t>
            </a:r>
            <a:br>
              <a:rPr lang="en-US" altLang="en-US" sz="2800" smtClean="0">
                <a:latin typeface="Arial" charset="0"/>
              </a:rPr>
            </a:br>
            <a:r>
              <a:rPr lang="en-US" altLang="en-US" sz="3600" smtClean="0">
                <a:latin typeface="Arial" charset="0"/>
              </a:rPr>
              <a:t>RLA</a:t>
            </a:r>
          </a:p>
        </p:txBody>
      </p:sp>
      <p:graphicFrame>
        <p:nvGraphicFramePr>
          <p:cNvPr id="13315" name="Object 3"/>
          <p:cNvGraphicFramePr>
            <a:graphicFrameLocks noGrp="1" noChangeAspect="1"/>
          </p:cNvGraphicFramePr>
          <p:nvPr>
            <p:ph type="tbl" idx="1"/>
          </p:nvPr>
        </p:nvGraphicFramePr>
        <p:xfrm>
          <a:off x="1150938" y="2136775"/>
          <a:ext cx="6694487" cy="418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6" name="Document" r:id="rId4" imgW="4471764" imgH="2797342" progId="Word.Document.8">
                  <p:embed/>
                </p:oleObj>
              </mc:Choice>
              <mc:Fallback>
                <p:oleObj name="Document" r:id="rId4" imgW="4471764" imgH="2797342" progId="Word.Document.8">
                  <p:embed/>
                  <p:pic>
                    <p:nvPicPr>
                      <p:cNvPr id="0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0938" y="2136775"/>
                        <a:ext cx="6694487" cy="418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8458200" cy="1143000"/>
          </a:xfrm>
        </p:spPr>
        <p:txBody>
          <a:bodyPr/>
          <a:lstStyle/>
          <a:p>
            <a:pPr algn="ctr" eaLnBrk="1" hangingPunct="1"/>
            <a:r>
              <a:rPr lang="en-US" altLang="en-US" sz="2800" smtClean="0">
                <a:latin typeface="Arial" charset="0"/>
              </a:rPr>
              <a:t>Reduced Model HLM-3 Coefficients for</a:t>
            </a:r>
            <a:br>
              <a:rPr lang="en-US" altLang="en-US" sz="2800" smtClean="0">
                <a:latin typeface="Arial" charset="0"/>
              </a:rPr>
            </a:br>
            <a:r>
              <a:rPr lang="en-US" altLang="en-US" sz="3600" smtClean="0">
                <a:latin typeface="Arial" charset="0"/>
              </a:rPr>
              <a:t>Post RLA</a:t>
            </a:r>
          </a:p>
        </p:txBody>
      </p:sp>
      <p:graphicFrame>
        <p:nvGraphicFramePr>
          <p:cNvPr id="14339" name="Object 3"/>
          <p:cNvGraphicFramePr>
            <a:graphicFrameLocks noGrp="1" noChangeAspect="1"/>
          </p:cNvGraphicFramePr>
          <p:nvPr>
            <p:ph type="tbl" idx="1"/>
          </p:nvPr>
        </p:nvGraphicFramePr>
        <p:xfrm>
          <a:off x="609600" y="1371600"/>
          <a:ext cx="7980363" cy="2346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1" name="Document" r:id="rId4" imgW="7029344" imgH="2066839" progId="Word.Document.8">
                  <p:embed/>
                </p:oleObj>
              </mc:Choice>
              <mc:Fallback>
                <p:oleObj name="Document" r:id="rId4" imgW="7029344" imgH="2066839" progId="Word.Document.8">
                  <p:embed/>
                  <p:pic>
                    <p:nvPicPr>
                      <p:cNvPr id="0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371600"/>
                        <a:ext cx="7980363" cy="2346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1576388" y="3617913"/>
            <a:ext cx="69342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latin typeface="Symbol" pitchFamily="18" charset="2"/>
              </a:rPr>
              <a:t>c</a:t>
            </a:r>
            <a:r>
              <a:rPr lang="en-US" altLang="en-US" sz="2000" baseline="30000">
                <a:latin typeface="Symbol" pitchFamily="18" charset="2"/>
              </a:rPr>
              <a:t>2</a:t>
            </a:r>
            <a:r>
              <a:rPr lang="en-US" altLang="en-US" sz="2000">
                <a:latin typeface="Arial" charset="0"/>
              </a:rPr>
              <a:t> p-value for Level-2 R (</a:t>
            </a:r>
            <a:r>
              <a:rPr lang="en-US" altLang="en-US" sz="2000" b="1">
                <a:latin typeface="Arial" charset="0"/>
              </a:rPr>
              <a:t>Tutor Effect</a:t>
            </a:r>
            <a:r>
              <a:rPr lang="en-US" altLang="en-US" sz="2000">
                <a:latin typeface="Arial" charset="0"/>
              </a:rPr>
              <a:t>) = .001</a:t>
            </a: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latin typeface="Symbol" pitchFamily="18" charset="2"/>
              </a:rPr>
              <a:t>c</a:t>
            </a:r>
            <a:r>
              <a:rPr lang="en-US" altLang="en-US" sz="2000" baseline="30000">
                <a:latin typeface="Arial" charset="0"/>
              </a:rPr>
              <a:t>2</a:t>
            </a:r>
            <a:r>
              <a:rPr lang="en-US" altLang="en-US" sz="2000">
                <a:latin typeface="Arial" charset="0"/>
              </a:rPr>
              <a:t> p-value for Level-3 U (School Effect) = .259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7813"/>
            <a:ext cx="7924800" cy="1143000"/>
          </a:xfrm>
        </p:spPr>
        <p:txBody>
          <a:bodyPr/>
          <a:lstStyle/>
          <a:p>
            <a:pPr algn="ctr" eaLnBrk="1" hangingPunct="1"/>
            <a:r>
              <a:rPr lang="en-US" altLang="en-US" sz="2800" smtClean="0">
                <a:latin typeface="Arial" charset="0"/>
              </a:rPr>
              <a:t> Singleton vs. Quad Performance on</a:t>
            </a:r>
            <a:br>
              <a:rPr lang="en-US" altLang="en-US" sz="2800" smtClean="0">
                <a:latin typeface="Arial" charset="0"/>
              </a:rPr>
            </a:br>
            <a:r>
              <a:rPr lang="en-US" altLang="en-US" sz="3600" smtClean="0">
                <a:latin typeface="Arial" charset="0"/>
              </a:rPr>
              <a:t>Flash</a:t>
            </a:r>
          </a:p>
        </p:txBody>
      </p:sp>
      <p:graphicFrame>
        <p:nvGraphicFramePr>
          <p:cNvPr id="15363" name="Object 3"/>
          <p:cNvGraphicFramePr>
            <a:graphicFrameLocks noChangeAspect="1"/>
          </p:cNvGraphicFramePr>
          <p:nvPr>
            <p:ph type="tbl" idx="1"/>
          </p:nvPr>
        </p:nvGraphicFramePr>
        <p:xfrm>
          <a:off x="1706563" y="2105025"/>
          <a:ext cx="6042025" cy="3814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4" name="Document" r:id="rId4" imgW="5817785" imgH="3674020" progId="Word.Document.8">
                  <p:embed/>
                </p:oleObj>
              </mc:Choice>
              <mc:Fallback>
                <p:oleObj name="Document" r:id="rId4" imgW="5817785" imgH="367402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6563" y="2105025"/>
                        <a:ext cx="6042025" cy="3814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8458200" cy="1143000"/>
          </a:xfrm>
        </p:spPr>
        <p:txBody>
          <a:bodyPr/>
          <a:lstStyle/>
          <a:p>
            <a:pPr algn="ctr" eaLnBrk="1" hangingPunct="1"/>
            <a:r>
              <a:rPr lang="en-US" altLang="en-US" sz="2800" smtClean="0">
                <a:latin typeface="Arial" charset="0"/>
              </a:rPr>
              <a:t>Reduced Model HLM-3 Coefficients for</a:t>
            </a:r>
            <a:br>
              <a:rPr lang="en-US" altLang="en-US" sz="2800" smtClean="0">
                <a:latin typeface="Arial" charset="0"/>
              </a:rPr>
            </a:br>
            <a:r>
              <a:rPr lang="en-US" altLang="en-US" sz="3600" smtClean="0">
                <a:latin typeface="Arial" charset="0"/>
              </a:rPr>
              <a:t>Post Flash</a:t>
            </a:r>
          </a:p>
        </p:txBody>
      </p:sp>
      <p:graphicFrame>
        <p:nvGraphicFramePr>
          <p:cNvPr id="16387" name="Object 3"/>
          <p:cNvGraphicFramePr>
            <a:graphicFrameLocks noChangeAspect="1"/>
          </p:cNvGraphicFramePr>
          <p:nvPr>
            <p:ph type="tbl" idx="1"/>
          </p:nvPr>
        </p:nvGraphicFramePr>
        <p:xfrm>
          <a:off x="422275" y="1447800"/>
          <a:ext cx="8070850" cy="2370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9" name="Document" r:id="rId4" imgW="7038340" imgH="2066839" progId="Word.Document.8">
                  <p:embed/>
                </p:oleObj>
              </mc:Choice>
              <mc:Fallback>
                <p:oleObj name="Document" r:id="rId4" imgW="7038340" imgH="2066839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275" y="1447800"/>
                        <a:ext cx="8070850" cy="2370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1506538" y="3694113"/>
            <a:ext cx="69342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latin typeface="Symbol" pitchFamily="18" charset="2"/>
              </a:rPr>
              <a:t>c</a:t>
            </a:r>
            <a:r>
              <a:rPr lang="en-US" altLang="en-US" sz="2000" baseline="30000">
                <a:latin typeface="Symbol" pitchFamily="18" charset="2"/>
              </a:rPr>
              <a:t>2</a:t>
            </a:r>
            <a:r>
              <a:rPr lang="en-US" altLang="en-US" sz="2000">
                <a:latin typeface="Arial" charset="0"/>
              </a:rPr>
              <a:t> p-value for Level-2 R (</a:t>
            </a:r>
            <a:r>
              <a:rPr lang="en-US" altLang="en-US" sz="2000" b="1">
                <a:latin typeface="Arial" charset="0"/>
              </a:rPr>
              <a:t>Tutor Effect</a:t>
            </a:r>
            <a:r>
              <a:rPr lang="en-US" altLang="en-US" sz="2000">
                <a:latin typeface="Arial" charset="0"/>
              </a:rPr>
              <a:t>) = .000</a:t>
            </a: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latin typeface="Symbol" pitchFamily="18" charset="2"/>
              </a:rPr>
              <a:t>c</a:t>
            </a:r>
            <a:r>
              <a:rPr lang="en-US" altLang="en-US" sz="2000" baseline="30000">
                <a:latin typeface="Arial" charset="0"/>
              </a:rPr>
              <a:t>2</a:t>
            </a:r>
            <a:r>
              <a:rPr lang="en-US" altLang="en-US" sz="2000">
                <a:latin typeface="Arial" charset="0"/>
              </a:rPr>
              <a:t> p-value for Level-3 U (School Effect) &gt; .500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7813"/>
            <a:ext cx="7924800" cy="1143000"/>
          </a:xfrm>
        </p:spPr>
        <p:txBody>
          <a:bodyPr/>
          <a:lstStyle/>
          <a:p>
            <a:pPr algn="ctr" eaLnBrk="1" hangingPunct="1"/>
            <a:r>
              <a:rPr lang="en-US" altLang="en-US" sz="2800" smtClean="0">
                <a:latin typeface="Arial" charset="0"/>
              </a:rPr>
              <a:t> Singleton vs. Quad Performance on</a:t>
            </a:r>
            <a:br>
              <a:rPr lang="en-US" altLang="en-US" sz="2800" smtClean="0">
                <a:latin typeface="Arial" charset="0"/>
              </a:rPr>
            </a:br>
            <a:r>
              <a:rPr lang="en-US" altLang="en-US" sz="3600" smtClean="0">
                <a:latin typeface="Arial" charset="0"/>
              </a:rPr>
              <a:t>Spelling (DSA)</a:t>
            </a:r>
          </a:p>
        </p:txBody>
      </p:sp>
      <p:graphicFrame>
        <p:nvGraphicFramePr>
          <p:cNvPr id="17411" name="Object 3"/>
          <p:cNvGraphicFramePr>
            <a:graphicFrameLocks noChangeAspect="1"/>
          </p:cNvGraphicFramePr>
          <p:nvPr>
            <p:ph type="tbl" idx="1"/>
          </p:nvPr>
        </p:nvGraphicFramePr>
        <p:xfrm>
          <a:off x="1720850" y="2105025"/>
          <a:ext cx="5967413" cy="3767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2" name="Document" r:id="rId4" imgW="5817785" imgH="3683393" progId="Word.Document.8">
                  <p:embed/>
                </p:oleObj>
              </mc:Choice>
              <mc:Fallback>
                <p:oleObj name="Document" r:id="rId4" imgW="5817785" imgH="3683393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0850" y="2105025"/>
                        <a:ext cx="5967413" cy="3767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8458200" cy="1143000"/>
          </a:xfrm>
        </p:spPr>
        <p:txBody>
          <a:bodyPr/>
          <a:lstStyle/>
          <a:p>
            <a:pPr algn="ctr" eaLnBrk="1" hangingPunct="1"/>
            <a:r>
              <a:rPr lang="en-US" altLang="en-US" sz="2800" smtClean="0">
                <a:latin typeface="Arial" charset="0"/>
              </a:rPr>
              <a:t>Reduced Model HLM-3 Coefficients for</a:t>
            </a:r>
            <a:br>
              <a:rPr lang="en-US" altLang="en-US" sz="2800" smtClean="0">
                <a:latin typeface="Arial" charset="0"/>
              </a:rPr>
            </a:br>
            <a:r>
              <a:rPr lang="en-US" altLang="en-US" sz="3600" smtClean="0">
                <a:latin typeface="Arial" charset="0"/>
              </a:rPr>
              <a:t>Post Spelling</a:t>
            </a:r>
          </a:p>
        </p:txBody>
      </p:sp>
      <p:graphicFrame>
        <p:nvGraphicFramePr>
          <p:cNvPr id="18435" name="Object 3"/>
          <p:cNvGraphicFramePr>
            <a:graphicFrameLocks noChangeAspect="1"/>
          </p:cNvGraphicFramePr>
          <p:nvPr>
            <p:ph type="tbl" idx="1"/>
          </p:nvPr>
        </p:nvGraphicFramePr>
        <p:xfrm>
          <a:off x="692150" y="1447800"/>
          <a:ext cx="7518400" cy="303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7" name="Document" r:id="rId4" imgW="7026106" imgH="2832936" progId="Word.Document.8">
                  <p:embed/>
                </p:oleObj>
              </mc:Choice>
              <mc:Fallback>
                <p:oleObj name="Document" r:id="rId4" imgW="7026106" imgH="2832936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150" y="1447800"/>
                        <a:ext cx="7518400" cy="3032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1490663" y="4343400"/>
            <a:ext cx="69342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latin typeface="Symbol" pitchFamily="18" charset="2"/>
              </a:rPr>
              <a:t>c</a:t>
            </a:r>
            <a:r>
              <a:rPr lang="en-US" altLang="en-US" sz="2000" baseline="30000">
                <a:latin typeface="Symbol" pitchFamily="18" charset="2"/>
              </a:rPr>
              <a:t>2</a:t>
            </a:r>
            <a:r>
              <a:rPr lang="en-US" altLang="en-US" sz="2000">
                <a:latin typeface="Arial" charset="0"/>
              </a:rPr>
              <a:t> p-value for Level-2 R (</a:t>
            </a:r>
            <a:r>
              <a:rPr lang="en-US" altLang="en-US" sz="2000" b="1">
                <a:latin typeface="Arial" charset="0"/>
              </a:rPr>
              <a:t>Tutor Effect</a:t>
            </a:r>
            <a:r>
              <a:rPr lang="en-US" altLang="en-US" sz="2000">
                <a:latin typeface="Arial" charset="0"/>
              </a:rPr>
              <a:t>) = .011</a:t>
            </a: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latin typeface="Symbol" pitchFamily="18" charset="2"/>
              </a:rPr>
              <a:t>c</a:t>
            </a:r>
            <a:r>
              <a:rPr lang="en-US" altLang="en-US" sz="2000" baseline="30000">
                <a:latin typeface="Arial" charset="0"/>
              </a:rPr>
              <a:t>2</a:t>
            </a:r>
            <a:r>
              <a:rPr lang="en-US" altLang="en-US" sz="2000">
                <a:latin typeface="Arial" charset="0"/>
              </a:rPr>
              <a:t> p-value for Level-3 U (</a:t>
            </a:r>
            <a:r>
              <a:rPr lang="en-US" altLang="en-US" sz="2000" b="1">
                <a:latin typeface="Arial" charset="0"/>
              </a:rPr>
              <a:t>School Effect</a:t>
            </a:r>
            <a:r>
              <a:rPr lang="en-US" altLang="en-US" sz="2000">
                <a:latin typeface="Arial" charset="0"/>
              </a:rPr>
              <a:t>) = .009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7813"/>
            <a:ext cx="7924800" cy="1143000"/>
          </a:xfrm>
        </p:spPr>
        <p:txBody>
          <a:bodyPr/>
          <a:lstStyle/>
          <a:p>
            <a:pPr algn="ctr" eaLnBrk="1" hangingPunct="1"/>
            <a:r>
              <a:rPr lang="en-US" altLang="en-US" sz="2800" smtClean="0">
                <a:latin typeface="Arial" charset="0"/>
              </a:rPr>
              <a:t> Singleton vs. Quad Performance on</a:t>
            </a:r>
            <a:br>
              <a:rPr lang="en-US" altLang="en-US" sz="2800" smtClean="0">
                <a:latin typeface="Arial" charset="0"/>
              </a:rPr>
            </a:br>
            <a:r>
              <a:rPr lang="en-US" altLang="en-US" sz="3600" smtClean="0">
                <a:latin typeface="Arial" charset="0"/>
              </a:rPr>
              <a:t>WRMT Word Attack</a:t>
            </a:r>
          </a:p>
        </p:txBody>
      </p:sp>
      <p:graphicFrame>
        <p:nvGraphicFramePr>
          <p:cNvPr id="19459" name="Object 3"/>
          <p:cNvGraphicFramePr>
            <a:graphicFrameLocks noChangeAspect="1"/>
          </p:cNvGraphicFramePr>
          <p:nvPr>
            <p:ph type="tbl" idx="1"/>
          </p:nvPr>
        </p:nvGraphicFramePr>
        <p:xfrm>
          <a:off x="1214438" y="1443038"/>
          <a:ext cx="6281737" cy="430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0" name="Document" r:id="rId4" imgW="5379868" imgH="3699256" progId="Word.Document.8">
                  <p:embed/>
                </p:oleObj>
              </mc:Choice>
              <mc:Fallback>
                <p:oleObj name="Document" r:id="rId4" imgW="5379868" imgH="3699256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4438" y="1443038"/>
                        <a:ext cx="6281737" cy="4308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8458200" cy="1143000"/>
          </a:xfrm>
        </p:spPr>
        <p:txBody>
          <a:bodyPr/>
          <a:lstStyle/>
          <a:p>
            <a:pPr algn="ctr" eaLnBrk="1" hangingPunct="1"/>
            <a:r>
              <a:rPr lang="en-US" altLang="en-US" sz="2800" smtClean="0">
                <a:latin typeface="Arial" charset="0"/>
              </a:rPr>
              <a:t>Reduced Model HLM-3 Coefficients for</a:t>
            </a:r>
            <a:br>
              <a:rPr lang="en-US" altLang="en-US" sz="2800" smtClean="0">
                <a:latin typeface="Arial" charset="0"/>
              </a:rPr>
            </a:br>
            <a:r>
              <a:rPr lang="en-US" altLang="en-US" sz="3600" smtClean="0">
                <a:latin typeface="Arial" charset="0"/>
              </a:rPr>
              <a:t>Post WRMT Word Attack</a:t>
            </a:r>
          </a:p>
        </p:txBody>
      </p:sp>
      <p:graphicFrame>
        <p:nvGraphicFramePr>
          <p:cNvPr id="20483" name="Object 3"/>
          <p:cNvGraphicFramePr>
            <a:graphicFrameLocks noChangeAspect="1"/>
          </p:cNvGraphicFramePr>
          <p:nvPr>
            <p:ph type="tbl" idx="1"/>
          </p:nvPr>
        </p:nvGraphicFramePr>
        <p:xfrm>
          <a:off x="762000" y="1447800"/>
          <a:ext cx="7354888" cy="2141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5" name="Document" r:id="rId4" imgW="7099872" imgH="2066839" progId="Word.Document.8">
                  <p:embed/>
                </p:oleObj>
              </mc:Choice>
              <mc:Fallback>
                <p:oleObj name="Document" r:id="rId4" imgW="7099872" imgH="2066839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447800"/>
                        <a:ext cx="7354888" cy="2141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1219200" y="3505200"/>
            <a:ext cx="69342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latin typeface="Symbol" pitchFamily="18" charset="2"/>
              </a:rPr>
              <a:t>c</a:t>
            </a:r>
            <a:r>
              <a:rPr lang="en-US" altLang="en-US" sz="2000" baseline="30000">
                <a:latin typeface="Symbol" pitchFamily="18" charset="2"/>
              </a:rPr>
              <a:t>2</a:t>
            </a:r>
            <a:r>
              <a:rPr lang="en-US" altLang="en-US" sz="2000">
                <a:latin typeface="Arial" charset="0"/>
              </a:rPr>
              <a:t> p-value for Level-2 R (Tutor Effect) &gt; .500</a:t>
            </a: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latin typeface="Symbol" pitchFamily="18" charset="2"/>
              </a:rPr>
              <a:t>c</a:t>
            </a:r>
            <a:r>
              <a:rPr lang="en-US" altLang="en-US" sz="2000" baseline="30000">
                <a:latin typeface="Arial" charset="0"/>
              </a:rPr>
              <a:t>2</a:t>
            </a:r>
            <a:r>
              <a:rPr lang="en-US" altLang="en-US" sz="2000">
                <a:latin typeface="Arial" charset="0"/>
              </a:rPr>
              <a:t> p-value for Level-3 U (School Effect) = .415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7813"/>
            <a:ext cx="7924800" cy="1143000"/>
          </a:xfrm>
        </p:spPr>
        <p:txBody>
          <a:bodyPr/>
          <a:lstStyle/>
          <a:p>
            <a:pPr algn="ctr" eaLnBrk="1" hangingPunct="1"/>
            <a:r>
              <a:rPr lang="en-US" altLang="en-US" sz="4000" smtClean="0">
                <a:latin typeface="Arial" charset="0"/>
              </a:rPr>
              <a:t> </a:t>
            </a:r>
            <a:r>
              <a:rPr lang="en-US" altLang="en-US" sz="2800" smtClean="0">
                <a:latin typeface="Arial" charset="0"/>
              </a:rPr>
              <a:t>Singleton vs. Quad Performance on</a:t>
            </a:r>
            <a:br>
              <a:rPr lang="en-US" altLang="en-US" sz="2800" smtClean="0">
                <a:latin typeface="Arial" charset="0"/>
              </a:rPr>
            </a:br>
            <a:r>
              <a:rPr lang="en-US" altLang="en-US" sz="3600" smtClean="0">
                <a:latin typeface="Arial" charset="0"/>
              </a:rPr>
              <a:t>WRMT Passage Comprehension</a:t>
            </a:r>
          </a:p>
        </p:txBody>
      </p:sp>
      <p:graphicFrame>
        <p:nvGraphicFramePr>
          <p:cNvPr id="21507" name="Object 3"/>
          <p:cNvGraphicFramePr>
            <a:graphicFrameLocks noChangeAspect="1"/>
          </p:cNvGraphicFramePr>
          <p:nvPr>
            <p:ph type="tbl" idx="1"/>
          </p:nvPr>
        </p:nvGraphicFramePr>
        <p:xfrm>
          <a:off x="1533525" y="2093913"/>
          <a:ext cx="6186488" cy="4259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8" name="Document" r:id="rId4" imgW="5379868" imgH="3704303" progId="Word.Document.8">
                  <p:embed/>
                </p:oleObj>
              </mc:Choice>
              <mc:Fallback>
                <p:oleObj name="Document" r:id="rId4" imgW="5379868" imgH="3704303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3525" y="2093913"/>
                        <a:ext cx="6186488" cy="4259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-152400"/>
            <a:ext cx="8021638" cy="1462088"/>
          </a:xfrm>
        </p:spPr>
        <p:txBody>
          <a:bodyPr/>
          <a:lstStyle/>
          <a:p>
            <a:pPr eaLnBrk="1" hangingPunct="1"/>
            <a:r>
              <a:rPr lang="en-US" altLang="en-US" smtClean="0"/>
              <a:t>Research Question:  Readers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2209800"/>
            <a:ext cx="7772400" cy="396240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en-US" altLang="en-US" sz="3600" smtClean="0"/>
              <a:t>Do 1:1 and 1:4 intervention formats provide differential benefits to struggling readers?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3600" smtClean="0"/>
              <a:t>Is 1-on-4 grouping format as effective as 1-on-1 for improving the performance of struggling readers?</a:t>
            </a:r>
            <a:endParaRPr lang="en-US" altLang="en-US" smtClean="0"/>
          </a:p>
          <a:p>
            <a:pPr lvl="1" eaLnBrk="1" hangingPunct="1">
              <a:lnSpc>
                <a:spcPct val="90000"/>
              </a:lnSpc>
            </a:pPr>
            <a:endParaRPr lang="en-US" altLang="en-US" smtClean="0"/>
          </a:p>
          <a:p>
            <a:pPr eaLnBrk="1" hangingPunct="1">
              <a:lnSpc>
                <a:spcPct val="90000"/>
              </a:lnSpc>
            </a:pP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8458200" cy="1143000"/>
          </a:xfrm>
        </p:spPr>
        <p:txBody>
          <a:bodyPr/>
          <a:lstStyle/>
          <a:p>
            <a:pPr algn="ctr" eaLnBrk="1" hangingPunct="1"/>
            <a:r>
              <a:rPr lang="en-US" altLang="en-US" sz="2800" smtClean="0">
                <a:latin typeface="Arial" charset="0"/>
              </a:rPr>
              <a:t>Reduced Model HLM-3 Coefficients for</a:t>
            </a:r>
            <a:br>
              <a:rPr lang="en-US" altLang="en-US" sz="2800" smtClean="0">
                <a:latin typeface="Arial" charset="0"/>
              </a:rPr>
            </a:br>
            <a:r>
              <a:rPr lang="en-US" altLang="en-US" sz="3600" smtClean="0">
                <a:latin typeface="Arial" charset="0"/>
              </a:rPr>
              <a:t>Post Passage Comprehension</a:t>
            </a:r>
          </a:p>
        </p:txBody>
      </p:sp>
      <p:graphicFrame>
        <p:nvGraphicFramePr>
          <p:cNvPr id="22531" name="Object 3"/>
          <p:cNvGraphicFramePr>
            <a:graphicFrameLocks noChangeAspect="1"/>
          </p:cNvGraphicFramePr>
          <p:nvPr>
            <p:ph type="tbl" idx="1"/>
          </p:nvPr>
        </p:nvGraphicFramePr>
        <p:xfrm>
          <a:off x="757238" y="1443038"/>
          <a:ext cx="7256462" cy="2503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3" name="Document" r:id="rId4" imgW="7075763" imgH="2448265" progId="Word.Document.8">
                  <p:embed/>
                </p:oleObj>
              </mc:Choice>
              <mc:Fallback>
                <p:oleObj name="Document" r:id="rId4" imgW="7075763" imgH="2448265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7238" y="1443038"/>
                        <a:ext cx="7256462" cy="2503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1371600" y="3886200"/>
            <a:ext cx="69342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latin typeface="Symbol" pitchFamily="18" charset="2"/>
              </a:rPr>
              <a:t>c</a:t>
            </a:r>
            <a:r>
              <a:rPr lang="en-US" altLang="en-US" sz="2000" baseline="30000">
                <a:latin typeface="Symbol" pitchFamily="18" charset="2"/>
              </a:rPr>
              <a:t>2</a:t>
            </a:r>
            <a:r>
              <a:rPr lang="en-US" altLang="en-US" sz="2000">
                <a:latin typeface="Arial" charset="0"/>
              </a:rPr>
              <a:t> p-value for Level-2 R (Tutor Effect) = .303</a:t>
            </a: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latin typeface="Symbol" pitchFamily="18" charset="2"/>
              </a:rPr>
              <a:t>c</a:t>
            </a:r>
            <a:r>
              <a:rPr lang="en-US" altLang="en-US" sz="2000" baseline="30000">
                <a:latin typeface="Arial" charset="0"/>
              </a:rPr>
              <a:t>2</a:t>
            </a:r>
            <a:r>
              <a:rPr lang="en-US" altLang="en-US" sz="2000">
                <a:latin typeface="Arial" charset="0"/>
              </a:rPr>
              <a:t> p-value for Level-3 U (School Effect) = .152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7813"/>
            <a:ext cx="7924800" cy="1143000"/>
          </a:xfrm>
        </p:spPr>
        <p:txBody>
          <a:bodyPr/>
          <a:lstStyle/>
          <a:p>
            <a:pPr algn="ctr" eaLnBrk="1" hangingPunct="1"/>
            <a:r>
              <a:rPr lang="en-US" altLang="en-US" sz="2800" smtClean="0">
                <a:latin typeface="Arial" charset="0"/>
              </a:rPr>
              <a:t> Singleton vs. Quad Performance on</a:t>
            </a:r>
            <a:br>
              <a:rPr lang="en-US" altLang="en-US" sz="2800" smtClean="0">
                <a:latin typeface="Arial" charset="0"/>
              </a:rPr>
            </a:br>
            <a:r>
              <a:rPr lang="en-US" altLang="en-US" sz="3600" smtClean="0">
                <a:latin typeface="Arial" charset="0"/>
              </a:rPr>
              <a:t>DIBELS CLS (Correct Letter Sounds)</a:t>
            </a:r>
          </a:p>
        </p:txBody>
      </p:sp>
      <p:graphicFrame>
        <p:nvGraphicFramePr>
          <p:cNvPr id="23555" name="Object 3"/>
          <p:cNvGraphicFramePr>
            <a:graphicFrameLocks noChangeAspect="1"/>
          </p:cNvGraphicFramePr>
          <p:nvPr>
            <p:ph type="tbl" idx="1"/>
          </p:nvPr>
        </p:nvGraphicFramePr>
        <p:xfrm>
          <a:off x="1474788" y="2105025"/>
          <a:ext cx="6108700" cy="3706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6" name="Document" r:id="rId4" imgW="6064631" imgH="3680509" progId="Word.Document.8">
                  <p:embed/>
                </p:oleObj>
              </mc:Choice>
              <mc:Fallback>
                <p:oleObj name="Document" r:id="rId4" imgW="6064631" imgH="3680509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4788" y="2105025"/>
                        <a:ext cx="6108700" cy="3706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8458200" cy="1143000"/>
          </a:xfrm>
        </p:spPr>
        <p:txBody>
          <a:bodyPr/>
          <a:lstStyle/>
          <a:p>
            <a:pPr algn="ctr" eaLnBrk="1" hangingPunct="1"/>
            <a:r>
              <a:rPr lang="en-US" altLang="en-US" sz="2800" smtClean="0">
                <a:latin typeface="Arial" charset="0"/>
              </a:rPr>
              <a:t>Reduced Model HLM-3 Coefficients for</a:t>
            </a:r>
            <a:br>
              <a:rPr lang="en-US" altLang="en-US" sz="2800" smtClean="0">
                <a:latin typeface="Arial" charset="0"/>
              </a:rPr>
            </a:br>
            <a:r>
              <a:rPr lang="en-US" altLang="en-US" sz="3600" smtClean="0">
                <a:latin typeface="Arial" charset="0"/>
              </a:rPr>
              <a:t>Post DIBELS Correct Letter Sounds</a:t>
            </a:r>
          </a:p>
        </p:txBody>
      </p:sp>
      <p:graphicFrame>
        <p:nvGraphicFramePr>
          <p:cNvPr id="24579" name="Object 3"/>
          <p:cNvGraphicFramePr>
            <a:graphicFrameLocks noChangeAspect="1"/>
          </p:cNvGraphicFramePr>
          <p:nvPr>
            <p:ph type="tbl" idx="1"/>
          </p:nvPr>
        </p:nvGraphicFramePr>
        <p:xfrm>
          <a:off x="609600" y="1447800"/>
          <a:ext cx="7605713" cy="304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1" name="Document" r:id="rId4" imgW="7065687" imgH="2829691" progId="Word.Document.8">
                  <p:embed/>
                </p:oleObj>
              </mc:Choice>
              <mc:Fallback>
                <p:oleObj name="Document" r:id="rId4" imgW="7065687" imgH="2829691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447800"/>
                        <a:ext cx="7605713" cy="304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1600200" y="4343400"/>
            <a:ext cx="69342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latin typeface="Symbol" pitchFamily="18" charset="2"/>
              </a:rPr>
              <a:t>c</a:t>
            </a:r>
            <a:r>
              <a:rPr lang="en-US" altLang="en-US" sz="2000" baseline="30000">
                <a:latin typeface="Symbol" pitchFamily="18" charset="2"/>
              </a:rPr>
              <a:t>2</a:t>
            </a:r>
            <a:r>
              <a:rPr lang="en-US" altLang="en-US" sz="2000">
                <a:latin typeface="Arial" charset="0"/>
              </a:rPr>
              <a:t> p-value for Level-2 R (Tutor Effect) &gt; .500</a:t>
            </a: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latin typeface="Symbol" pitchFamily="18" charset="2"/>
              </a:rPr>
              <a:t>c</a:t>
            </a:r>
            <a:r>
              <a:rPr lang="en-US" altLang="en-US" sz="2000" baseline="30000">
                <a:latin typeface="Arial" charset="0"/>
              </a:rPr>
              <a:t>2</a:t>
            </a:r>
            <a:r>
              <a:rPr lang="en-US" altLang="en-US" sz="2000">
                <a:latin typeface="Arial" charset="0"/>
              </a:rPr>
              <a:t> p-value for Level-3 U (</a:t>
            </a:r>
            <a:r>
              <a:rPr lang="en-US" altLang="en-US" sz="2000" b="1">
                <a:latin typeface="Arial" charset="0"/>
              </a:rPr>
              <a:t>School Effect</a:t>
            </a:r>
            <a:r>
              <a:rPr lang="en-US" altLang="en-US" sz="2000">
                <a:latin typeface="Arial" charset="0"/>
              </a:rPr>
              <a:t>) = .037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7813"/>
            <a:ext cx="7924800" cy="1143000"/>
          </a:xfrm>
        </p:spPr>
        <p:txBody>
          <a:bodyPr/>
          <a:lstStyle/>
          <a:p>
            <a:pPr algn="ctr" eaLnBrk="1" hangingPunct="1"/>
            <a:r>
              <a:rPr lang="en-US" altLang="en-US" sz="2800" smtClean="0">
                <a:latin typeface="Arial" charset="0"/>
              </a:rPr>
              <a:t> Singleton vs. Quad Performance on</a:t>
            </a:r>
            <a:br>
              <a:rPr lang="en-US" altLang="en-US" sz="2800" smtClean="0">
                <a:latin typeface="Arial" charset="0"/>
              </a:rPr>
            </a:br>
            <a:r>
              <a:rPr lang="en-US" altLang="en-US" sz="3600" smtClean="0">
                <a:latin typeface="Arial" charset="0"/>
              </a:rPr>
              <a:t>DIBELS WWR (Whole Words Read)</a:t>
            </a:r>
          </a:p>
        </p:txBody>
      </p:sp>
      <p:graphicFrame>
        <p:nvGraphicFramePr>
          <p:cNvPr id="25603" name="Object 3"/>
          <p:cNvGraphicFramePr>
            <a:graphicFrameLocks noChangeAspect="1"/>
          </p:cNvGraphicFramePr>
          <p:nvPr>
            <p:ph type="tbl" idx="1"/>
          </p:nvPr>
        </p:nvGraphicFramePr>
        <p:xfrm>
          <a:off x="1317625" y="2105025"/>
          <a:ext cx="6159500" cy="3646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4" name="Document" r:id="rId4" imgW="6210004" imgH="3677265" progId="Word.Document.8">
                  <p:embed/>
                </p:oleObj>
              </mc:Choice>
              <mc:Fallback>
                <p:oleObj name="Document" r:id="rId4" imgW="6210004" imgH="3677265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7625" y="2105025"/>
                        <a:ext cx="6159500" cy="3646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8458200" cy="1143000"/>
          </a:xfrm>
        </p:spPr>
        <p:txBody>
          <a:bodyPr/>
          <a:lstStyle/>
          <a:p>
            <a:pPr algn="ctr" eaLnBrk="1" hangingPunct="1"/>
            <a:r>
              <a:rPr lang="en-US" altLang="en-US" sz="2800" smtClean="0">
                <a:latin typeface="Arial" charset="0"/>
              </a:rPr>
              <a:t>Reduced Model HLM-3 Coefficients for</a:t>
            </a:r>
            <a:br>
              <a:rPr lang="en-US" altLang="en-US" sz="2800" smtClean="0">
                <a:latin typeface="Arial" charset="0"/>
              </a:rPr>
            </a:br>
            <a:r>
              <a:rPr lang="en-US" altLang="en-US" sz="3600" smtClean="0">
                <a:latin typeface="Arial" charset="0"/>
              </a:rPr>
              <a:t>Post DIBELS Whole Words Read</a:t>
            </a:r>
          </a:p>
        </p:txBody>
      </p:sp>
      <p:graphicFrame>
        <p:nvGraphicFramePr>
          <p:cNvPr id="26627" name="Object 3"/>
          <p:cNvGraphicFramePr>
            <a:graphicFrameLocks noChangeAspect="1"/>
          </p:cNvGraphicFramePr>
          <p:nvPr>
            <p:ph type="tbl" idx="1"/>
          </p:nvPr>
        </p:nvGraphicFramePr>
        <p:xfrm>
          <a:off x="692150" y="1447800"/>
          <a:ext cx="7246938" cy="293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9" name="Document" r:id="rId4" imgW="6993361" imgH="2832936" progId="Word.Document.8">
                  <p:embed/>
                </p:oleObj>
              </mc:Choice>
              <mc:Fallback>
                <p:oleObj name="Document" r:id="rId4" imgW="6993361" imgH="2832936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150" y="1447800"/>
                        <a:ext cx="7246938" cy="2936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1503363" y="4267200"/>
            <a:ext cx="69342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latin typeface="Symbol" pitchFamily="18" charset="2"/>
              </a:rPr>
              <a:t>c</a:t>
            </a:r>
            <a:r>
              <a:rPr lang="en-US" altLang="en-US" sz="2000" baseline="30000">
                <a:latin typeface="Symbol" pitchFamily="18" charset="2"/>
              </a:rPr>
              <a:t>2</a:t>
            </a:r>
            <a:r>
              <a:rPr lang="en-US" altLang="en-US" sz="2000">
                <a:latin typeface="Arial" charset="0"/>
              </a:rPr>
              <a:t> p-value for Level-2 R (Tutor Effect) = .345</a:t>
            </a: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latin typeface="Symbol" pitchFamily="18" charset="2"/>
              </a:rPr>
              <a:t>c</a:t>
            </a:r>
            <a:r>
              <a:rPr lang="en-US" altLang="en-US" sz="2000" baseline="30000">
                <a:latin typeface="Arial" charset="0"/>
              </a:rPr>
              <a:t>2</a:t>
            </a:r>
            <a:r>
              <a:rPr lang="en-US" altLang="en-US" sz="2000">
                <a:latin typeface="Arial" charset="0"/>
              </a:rPr>
              <a:t> p-value for Level-3 U (School Effect) &gt; .500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7813"/>
            <a:ext cx="7924800" cy="1143000"/>
          </a:xfrm>
        </p:spPr>
        <p:txBody>
          <a:bodyPr/>
          <a:lstStyle/>
          <a:p>
            <a:pPr algn="ctr" eaLnBrk="1" hangingPunct="1"/>
            <a:r>
              <a:rPr lang="en-US" altLang="en-US" sz="2800" smtClean="0">
                <a:latin typeface="Arial" charset="0"/>
              </a:rPr>
              <a:t> Singleton vs. Quad Performance on</a:t>
            </a:r>
            <a:br>
              <a:rPr lang="en-US" altLang="en-US" sz="2800" smtClean="0">
                <a:latin typeface="Arial" charset="0"/>
              </a:rPr>
            </a:br>
            <a:r>
              <a:rPr lang="en-US" altLang="en-US" sz="3600" smtClean="0">
                <a:latin typeface="Arial" charset="0"/>
              </a:rPr>
              <a:t>DIBELS ORF(Oral Reading Fluency)</a:t>
            </a:r>
          </a:p>
        </p:txBody>
      </p:sp>
      <p:graphicFrame>
        <p:nvGraphicFramePr>
          <p:cNvPr id="27651" name="Object 3"/>
          <p:cNvGraphicFramePr>
            <a:graphicFrameLocks noChangeAspect="1"/>
          </p:cNvGraphicFramePr>
          <p:nvPr>
            <p:ph type="tbl" idx="1"/>
          </p:nvPr>
        </p:nvGraphicFramePr>
        <p:xfrm>
          <a:off x="1327150" y="2105025"/>
          <a:ext cx="6069013" cy="3597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2" name="Document" r:id="rId4" imgW="6210004" imgH="3681951" progId="Word.Document.8">
                  <p:embed/>
                </p:oleObj>
              </mc:Choice>
              <mc:Fallback>
                <p:oleObj name="Document" r:id="rId4" imgW="6210004" imgH="3681951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7150" y="2105025"/>
                        <a:ext cx="6069013" cy="3597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8458200" cy="1143000"/>
          </a:xfrm>
        </p:spPr>
        <p:txBody>
          <a:bodyPr/>
          <a:lstStyle/>
          <a:p>
            <a:pPr algn="ctr" eaLnBrk="1" hangingPunct="1"/>
            <a:r>
              <a:rPr lang="en-US" altLang="en-US" sz="2800" smtClean="0">
                <a:latin typeface="Arial" charset="0"/>
              </a:rPr>
              <a:t>Reduced Model HLM-3 Coefficients for</a:t>
            </a:r>
            <a:br>
              <a:rPr lang="en-US" altLang="en-US" sz="2800" smtClean="0">
                <a:latin typeface="Arial" charset="0"/>
              </a:rPr>
            </a:br>
            <a:r>
              <a:rPr lang="en-US" altLang="en-US" sz="3600" smtClean="0">
                <a:latin typeface="Arial" charset="0"/>
              </a:rPr>
              <a:t>Post DIBELS Oral Reading Fluency</a:t>
            </a:r>
          </a:p>
        </p:txBody>
      </p:sp>
      <p:graphicFrame>
        <p:nvGraphicFramePr>
          <p:cNvPr id="28675" name="Object 3"/>
          <p:cNvGraphicFramePr>
            <a:graphicFrameLocks noChangeAspect="1"/>
          </p:cNvGraphicFramePr>
          <p:nvPr>
            <p:ph type="tbl" idx="1"/>
          </p:nvPr>
        </p:nvGraphicFramePr>
        <p:xfrm>
          <a:off x="533400" y="1382713"/>
          <a:ext cx="7696200" cy="2274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7" name="Document" r:id="rId4" imgW="6993361" imgH="2066839" progId="Word.Document.8">
                  <p:embed/>
                </p:oleObj>
              </mc:Choice>
              <mc:Fallback>
                <p:oleObj name="Document" r:id="rId4" imgW="6993361" imgH="2066839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382713"/>
                        <a:ext cx="7696200" cy="2274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1600200" y="3581400"/>
            <a:ext cx="69342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latin typeface="Symbol" pitchFamily="18" charset="2"/>
              </a:rPr>
              <a:t>c</a:t>
            </a:r>
            <a:r>
              <a:rPr lang="en-US" altLang="en-US" sz="2000" baseline="30000">
                <a:latin typeface="Symbol" pitchFamily="18" charset="2"/>
              </a:rPr>
              <a:t>2</a:t>
            </a:r>
            <a:r>
              <a:rPr lang="en-US" altLang="en-US" sz="2000">
                <a:latin typeface="Arial" charset="0"/>
              </a:rPr>
              <a:t> p-value for Level-2 R (</a:t>
            </a:r>
            <a:r>
              <a:rPr lang="en-US" altLang="en-US" sz="2000" b="1">
                <a:latin typeface="Arial" charset="0"/>
              </a:rPr>
              <a:t>Tutor Effect</a:t>
            </a:r>
            <a:r>
              <a:rPr lang="en-US" altLang="en-US" sz="2000">
                <a:latin typeface="Arial" charset="0"/>
              </a:rPr>
              <a:t>) = .001</a:t>
            </a: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latin typeface="Symbol" pitchFamily="18" charset="2"/>
              </a:rPr>
              <a:t>c</a:t>
            </a:r>
            <a:r>
              <a:rPr lang="en-US" altLang="en-US" sz="2000" baseline="30000">
                <a:latin typeface="Arial" charset="0"/>
              </a:rPr>
              <a:t>2</a:t>
            </a:r>
            <a:r>
              <a:rPr lang="en-US" altLang="en-US" sz="2000">
                <a:latin typeface="Arial" charset="0"/>
              </a:rPr>
              <a:t> p-value for Level-3 U (</a:t>
            </a:r>
            <a:r>
              <a:rPr lang="en-US" altLang="en-US" sz="2000" b="1">
                <a:latin typeface="Arial" charset="0"/>
              </a:rPr>
              <a:t>School Effect</a:t>
            </a:r>
            <a:r>
              <a:rPr lang="en-US" altLang="en-US" sz="2000">
                <a:latin typeface="Arial" charset="0"/>
              </a:rPr>
              <a:t>) = .032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Discussion:  Readers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752600"/>
            <a:ext cx="7772400" cy="484028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altLang="en-US" smtClean="0"/>
          </a:p>
          <a:p>
            <a:pPr eaLnBrk="1" hangingPunct="1"/>
            <a:r>
              <a:rPr lang="en-US" altLang="en-US" smtClean="0"/>
              <a:t>Replicates Vaughn et al. 2006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No advantage for 1:1 group size in comparison to 1:4 (quads)</a:t>
            </a:r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  <a:p>
            <a:pPr eaLnBrk="1" hangingPunct="1">
              <a:buFont typeface="Wingdings" pitchFamily="2" charset="2"/>
              <a:buNone/>
            </a:pPr>
            <a:endParaRPr lang="en-US" altLang="en-US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Discussion:  Educators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752600"/>
            <a:ext cx="7772400" cy="484028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altLang="en-US" smtClean="0"/>
          </a:p>
          <a:p>
            <a:pPr eaLnBrk="1" hangingPunct="1"/>
            <a:r>
              <a:rPr lang="en-US" altLang="en-US" smtClean="0"/>
              <a:t>Paraprofessionals were able to deliver quad reading intervention as effectively 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…when supervised by an intervention specialist</a:t>
            </a:r>
          </a:p>
          <a:p>
            <a:pPr eaLnBrk="1" hangingPunct="1">
              <a:buFont typeface="Wingdings" pitchFamily="2" charset="2"/>
              <a:buNone/>
            </a:pP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Implications for Ed Practice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752600"/>
            <a:ext cx="7772400" cy="484028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altLang="en-US" smtClean="0"/>
          </a:p>
          <a:p>
            <a:pPr eaLnBrk="1" hangingPunct="1"/>
            <a:r>
              <a:rPr lang="en-US" altLang="en-US" smtClean="0"/>
              <a:t>Growing evidence that 1:4 is an effective grouping format for intervention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>
                <a:sym typeface="Wingdings" pitchFamily="2" charset="2"/>
              </a:rPr>
              <a:t>more efficient use of resources allows more students to receive intervention</a:t>
            </a:r>
          </a:p>
          <a:p>
            <a:pPr eaLnBrk="1" hangingPunct="1"/>
            <a:endParaRPr lang="en-US" altLang="en-US" smtClean="0">
              <a:sym typeface="Wingdings" pitchFamily="2" charset="2"/>
            </a:endParaRPr>
          </a:p>
          <a:p>
            <a:pPr eaLnBrk="1" hangingPunct="1"/>
            <a:endParaRPr lang="en-US" altLang="en-US" smtClean="0"/>
          </a:p>
          <a:p>
            <a:pPr eaLnBrk="1" hangingPunct="1">
              <a:buFont typeface="Wingdings" pitchFamily="2" charset="2"/>
              <a:buNone/>
            </a:pPr>
            <a:endParaRPr lang="en-US" alt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-152400"/>
            <a:ext cx="8021638" cy="1462088"/>
          </a:xfrm>
        </p:spPr>
        <p:txBody>
          <a:bodyPr/>
          <a:lstStyle/>
          <a:p>
            <a:pPr eaLnBrk="1" hangingPunct="1"/>
            <a:r>
              <a:rPr lang="en-US" altLang="en-US" smtClean="0"/>
              <a:t>Research Question:  Educators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2514600"/>
            <a:ext cx="8077200" cy="3962400"/>
          </a:xfrm>
        </p:spPr>
        <p:txBody>
          <a:bodyPr/>
          <a:lstStyle/>
          <a:p>
            <a:pPr lvl="1" eaLnBrk="1" hangingPunct="1"/>
            <a:r>
              <a:rPr lang="en-US" altLang="en-US" sz="3600" smtClean="0"/>
              <a:t>Can non-certified paraprofessionals deliver 1:4 reading intervention as effectively as certified teacher when supervised by an intervention specialist?  </a:t>
            </a:r>
          </a:p>
          <a:p>
            <a:pPr lvl="1" eaLnBrk="1" hangingPunct="1">
              <a:buFont typeface="Wingdings" pitchFamily="2" charset="2"/>
              <a:buNone/>
            </a:pPr>
            <a:endParaRPr lang="en-US" altLang="en-US" sz="3600" smtClean="0"/>
          </a:p>
          <a:p>
            <a:pPr lvl="1" eaLnBrk="1" hangingPunct="1"/>
            <a:endParaRPr lang="en-US" altLang="en-US" sz="3600" smtClean="0"/>
          </a:p>
          <a:p>
            <a:pPr lvl="1" eaLnBrk="1" hangingPunct="1"/>
            <a:endParaRPr lang="en-US" altLang="en-US" smtClean="0"/>
          </a:p>
          <a:p>
            <a:pPr lvl="1" eaLnBrk="1" hangingPunct="1"/>
            <a:endParaRPr lang="en-US" altLang="en-US" smtClean="0"/>
          </a:p>
          <a:p>
            <a:pPr lvl="1" eaLnBrk="1" hangingPunct="1"/>
            <a:endParaRPr lang="en-US" altLang="en-US" smtClean="0"/>
          </a:p>
          <a:p>
            <a:pPr lvl="1" eaLnBrk="1" hangingPunct="1"/>
            <a:endParaRPr lang="en-US" altLang="en-US" smtClean="0"/>
          </a:p>
          <a:p>
            <a:pPr lvl="1"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Implications for Ed Practice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752600"/>
            <a:ext cx="7772400" cy="484028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altLang="en-US" smtClean="0"/>
          </a:p>
          <a:p>
            <a:pPr eaLnBrk="1" hangingPunct="1"/>
            <a:r>
              <a:rPr lang="en-US" altLang="en-US" smtClean="0"/>
              <a:t>Trained, supervised paraprofessionals can effectively extend the reach of classroom teacher and reading specialists in helping struggling readers become more successful</a:t>
            </a:r>
            <a:endParaRPr lang="en-US" altLang="en-US" smtClean="0">
              <a:sym typeface="Wingdings" pitchFamily="2" charset="2"/>
            </a:endParaRPr>
          </a:p>
          <a:p>
            <a:pPr eaLnBrk="1" hangingPunct="1"/>
            <a:endParaRPr lang="en-US" altLang="en-US" smtClean="0"/>
          </a:p>
          <a:p>
            <a:pPr eaLnBrk="1" hangingPunct="1">
              <a:buFont typeface="Wingdings" pitchFamily="2" charset="2"/>
              <a:buNone/>
            </a:pPr>
            <a:endParaRPr lang="en-US" altLang="en-US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Implications for Ed Practice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524000"/>
            <a:ext cx="7772400" cy="484028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altLang="en-US" smtClean="0"/>
          </a:p>
          <a:p>
            <a:pPr eaLnBrk="1" hangingPunct="1"/>
            <a:r>
              <a:rPr lang="en-US" altLang="en-US" smtClean="0"/>
              <a:t>&gt;1 group size requires management skill on part of educator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Immutable benefits of 1:1 grouping</a:t>
            </a:r>
            <a:endParaRPr lang="en-US" altLang="en-US" smtClean="0">
              <a:sym typeface="Wingdings" pitchFamily="2" charset="2"/>
            </a:endParaRPr>
          </a:p>
          <a:p>
            <a:pPr lvl="1" eaLnBrk="1" hangingPunct="1"/>
            <a:r>
              <a:rPr lang="en-US" altLang="en-US" smtClean="0">
                <a:sym typeface="Wingdings" pitchFamily="2" charset="2"/>
              </a:rPr>
              <a:t>Professional development opportunity to focus solely on reading development </a:t>
            </a:r>
          </a:p>
          <a:p>
            <a:pPr lvl="1" eaLnBrk="1" hangingPunct="1"/>
            <a:r>
              <a:rPr lang="en-US" altLang="en-US" smtClean="0">
                <a:sym typeface="Wingdings" pitchFamily="2" charset="2"/>
              </a:rPr>
              <a:t>Students who “don’t fit” a group</a:t>
            </a:r>
          </a:p>
          <a:p>
            <a:pPr lvl="1" eaLnBrk="1" hangingPunct="1"/>
            <a:r>
              <a:rPr lang="en-US" altLang="en-US" smtClean="0">
                <a:sym typeface="Wingdings" pitchFamily="2" charset="2"/>
              </a:rPr>
              <a:t>Educators who “don’t fit” with groups</a:t>
            </a:r>
          </a:p>
          <a:p>
            <a:pPr eaLnBrk="1" hangingPunct="1"/>
            <a:endParaRPr lang="en-US" altLang="en-US" smtClean="0"/>
          </a:p>
          <a:p>
            <a:pPr eaLnBrk="1" hangingPunct="1">
              <a:buFont typeface="Wingdings" pitchFamily="2" charset="2"/>
              <a:buNone/>
            </a:pP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Future Research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676400"/>
            <a:ext cx="7772400" cy="484028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altLang="en-US" smtClean="0"/>
          </a:p>
          <a:p>
            <a:pPr eaLnBrk="1" hangingPunct="1"/>
            <a:r>
              <a:rPr lang="en-US" altLang="en-US" smtClean="0"/>
              <a:t>Economies of Scale - 1:4 vs. 1:6 advantage?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Methods:  Readers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1219200" y="1676400"/>
            <a:ext cx="7772400" cy="4114800"/>
          </a:xfrm>
        </p:spPr>
        <p:txBody>
          <a:bodyPr/>
          <a:lstStyle/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N = 214</a:t>
            </a:r>
          </a:p>
          <a:p>
            <a:pPr eaLnBrk="1" hangingPunct="1"/>
            <a:r>
              <a:rPr lang="en-US" altLang="en-US" smtClean="0"/>
              <a:t>14 Title 1 and non-Title 1 schools</a:t>
            </a:r>
          </a:p>
          <a:p>
            <a:pPr eaLnBrk="1" hangingPunct="1"/>
            <a:r>
              <a:rPr lang="en-US" altLang="en-US" smtClean="0"/>
              <a:t>Public: rural &amp; urban</a:t>
            </a:r>
          </a:p>
          <a:p>
            <a:pPr eaLnBrk="1" hangingPunct="1"/>
            <a:r>
              <a:rPr lang="en-US" altLang="en-US" smtClean="0"/>
              <a:t>Grade 1</a:t>
            </a:r>
          </a:p>
          <a:p>
            <a:pPr eaLnBrk="1" hangingPunct="1"/>
            <a:r>
              <a:rPr lang="en-US" altLang="en-US" smtClean="0"/>
              <a:t>Diverse SES, ethnicity, achievement</a:t>
            </a:r>
          </a:p>
          <a:p>
            <a:pPr eaLnBrk="1" hangingPunct="1"/>
            <a:r>
              <a:rPr lang="en-US" altLang="en-US" smtClean="0"/>
              <a:t>Randomly assigned to 1-on-1 or quad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Methods:  Educators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N = 47</a:t>
            </a:r>
          </a:p>
          <a:p>
            <a:pPr eaLnBrk="1" hangingPunct="1"/>
            <a:r>
              <a:rPr lang="en-US" altLang="en-US" smtClean="0"/>
              <a:t>Classroom teachers, literacy coaches, paraprofessionals, UURC staff</a:t>
            </a:r>
          </a:p>
          <a:p>
            <a:pPr eaLnBrk="1" hangingPunct="1"/>
            <a:r>
              <a:rPr lang="en-US" altLang="en-US" smtClean="0"/>
              <a:t>Each pre-certified in Early Steps </a:t>
            </a:r>
          </a:p>
          <a:p>
            <a:pPr eaLnBrk="1" hangingPunct="1"/>
            <a:r>
              <a:rPr lang="en-US" altLang="en-US" smtClean="0"/>
              <a:t>Each tutored 1:1 </a:t>
            </a:r>
            <a:r>
              <a:rPr lang="en-US" altLang="en-US" b="1" smtClean="0"/>
              <a:t>and</a:t>
            </a:r>
            <a:r>
              <a:rPr lang="en-US" altLang="en-US" smtClean="0"/>
              <a:t> 1:4</a:t>
            </a:r>
          </a:p>
          <a:p>
            <a:pPr eaLnBrk="1" hangingPunct="1"/>
            <a:r>
              <a:rPr lang="en-US" altLang="en-US" smtClean="0"/>
              <a:t>Each was observed 7 times over year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Methods:  Intervention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1219200" y="1752600"/>
            <a:ext cx="7772400" cy="4840288"/>
          </a:xfrm>
        </p:spPr>
        <p:txBody>
          <a:bodyPr/>
          <a:lstStyle/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45 minute lessons</a:t>
            </a:r>
          </a:p>
          <a:p>
            <a:pPr eaLnBrk="1" hangingPunct="1"/>
            <a:r>
              <a:rPr lang="en-US" altLang="en-US" smtClean="0"/>
              <a:t>80 lessons over year’s time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Methods:  Pre-Post Measures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1219200" y="1752600"/>
            <a:ext cx="80772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altLang="en-US" smtClean="0"/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Criterion-referenced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Word recognition automaticity (Flash)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Passage reading level (RLA)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Spelling </a:t>
            </a:r>
          </a:p>
          <a:p>
            <a:pPr eaLnBrk="1" hangingPunct="1">
              <a:lnSpc>
                <a:spcPct val="90000"/>
              </a:lnSpc>
            </a:pPr>
            <a:endParaRPr lang="en-US" altLang="en-US" smtClean="0"/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Norm-referenced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Woodcock Word Attack (WRMT-WA)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Woodcock Passage Comp. (WRMT-PC)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DIBELS (NWF-CLS, NWF-WWR, ORF)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4000" smtClean="0">
                <a:latin typeface="Arial" charset="0"/>
              </a:rPr>
              <a:t>Methods: RLA Criteria</a:t>
            </a:r>
          </a:p>
        </p:txBody>
      </p:sp>
      <p:graphicFrame>
        <p:nvGraphicFramePr>
          <p:cNvPr id="10243" name="Object 3"/>
          <p:cNvGraphicFramePr>
            <a:graphicFrameLocks noGrp="1" noChangeAspect="1"/>
          </p:cNvGraphicFramePr>
          <p:nvPr>
            <p:ph type="tbl" idx="1"/>
          </p:nvPr>
        </p:nvGraphicFramePr>
        <p:xfrm>
          <a:off x="2303463" y="1901825"/>
          <a:ext cx="4730750" cy="453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Document" r:id="rId4" imgW="4360367" imgH="4177441" progId="Word.Document.8">
                  <p:embed/>
                </p:oleObj>
              </mc:Choice>
              <mc:Fallback>
                <p:oleObj name="Document" r:id="rId4" imgW="4360367" imgH="4177441" progId="Word.Document.8">
                  <p:embed/>
                  <p:pic>
                    <p:nvPicPr>
                      <p:cNvPr id="0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3463" y="1901825"/>
                        <a:ext cx="4730750" cy="4530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Methods:  Analyses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1219200" y="1752600"/>
            <a:ext cx="7772400" cy="4840288"/>
          </a:xfrm>
        </p:spPr>
        <p:txBody>
          <a:bodyPr/>
          <a:lstStyle/>
          <a:p>
            <a:pPr eaLnBrk="1" hangingPunct="1"/>
            <a:r>
              <a:rPr lang="en-US" altLang="en-US" smtClean="0"/>
              <a:t>3-Level HLM</a:t>
            </a:r>
          </a:p>
          <a:p>
            <a:pPr lvl="1" eaLnBrk="1" hangingPunct="1"/>
            <a:r>
              <a:rPr lang="en-US" altLang="en-US" smtClean="0"/>
              <a:t>School, Tutor, Student</a:t>
            </a:r>
          </a:p>
          <a:p>
            <a:pPr lvl="2" eaLnBrk="1" hangingPunct="1"/>
            <a:r>
              <a:rPr lang="en-US" altLang="en-US" smtClean="0"/>
              <a:t>Certified/Non – Level-2 Variable</a:t>
            </a:r>
          </a:p>
          <a:p>
            <a:pPr lvl="1" eaLnBrk="1" hangingPunct="1"/>
            <a:r>
              <a:rPr lang="en-US" altLang="en-US" smtClean="0"/>
              <a:t>Regression analysis</a:t>
            </a:r>
          </a:p>
          <a:p>
            <a:pPr lvl="2" eaLnBrk="1" hangingPunct="1"/>
            <a:r>
              <a:rPr lang="en-US" altLang="en-US" smtClean="0"/>
              <a:t>Maximum likelihood (not OLS)</a:t>
            </a:r>
          </a:p>
          <a:p>
            <a:pPr eaLnBrk="1" hangingPunct="1"/>
            <a:r>
              <a:rPr lang="en-US" altLang="en-US" smtClean="0"/>
              <a:t>Model reduction method</a:t>
            </a:r>
          </a:p>
          <a:p>
            <a:pPr lvl="1" eaLnBrk="1" hangingPunct="1"/>
            <a:r>
              <a:rPr lang="en-US" altLang="en-US" smtClean="0"/>
              <a:t>Run full model w/ all covariates</a:t>
            </a:r>
          </a:p>
          <a:p>
            <a:pPr lvl="1" eaLnBrk="1" hangingPunct="1"/>
            <a:r>
              <a:rPr lang="en-US" altLang="en-US" smtClean="0"/>
              <a:t>Remove non-significant covariates</a:t>
            </a:r>
          </a:p>
          <a:p>
            <a:pPr lvl="1" eaLnBrk="1" hangingPunct="1"/>
            <a:r>
              <a:rPr lang="en-US" altLang="en-US" smtClean="0"/>
              <a:t>Retain variables of interest </a:t>
            </a:r>
          </a:p>
          <a:p>
            <a:pPr eaLnBrk="1" hangingPunct="1">
              <a:buFont typeface="Wingdings" pitchFamily="2" charset="2"/>
              <a:buNone/>
            </a:pPr>
            <a:endParaRPr lang="en-US" altLang="en-US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967</TotalTime>
  <Words>690</Words>
  <Application>Microsoft Office PowerPoint</Application>
  <PresentationFormat>On-screen Show (4:3)</PresentationFormat>
  <Paragraphs>133</Paragraphs>
  <Slides>32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8" baseType="lpstr">
      <vt:lpstr>Tahoma</vt:lpstr>
      <vt:lpstr>Arial</vt:lpstr>
      <vt:lpstr>Wingdings</vt:lpstr>
      <vt:lpstr>Symbol</vt:lpstr>
      <vt:lpstr>Blends</vt:lpstr>
      <vt:lpstr>Microsoft Word 97 - 2003 Document</vt:lpstr>
      <vt:lpstr>Maintaining the Power of One-on-One in a Group of Four:  </vt:lpstr>
      <vt:lpstr>Research Question:  Readers</vt:lpstr>
      <vt:lpstr>Research Question:  Educators</vt:lpstr>
      <vt:lpstr>Methods:  Readers</vt:lpstr>
      <vt:lpstr>Methods:  Educators</vt:lpstr>
      <vt:lpstr>Methods:  Intervention</vt:lpstr>
      <vt:lpstr>Methods:  Pre-Post Measures</vt:lpstr>
      <vt:lpstr>Methods: RLA Criteria</vt:lpstr>
      <vt:lpstr>Methods:  Analyses</vt:lpstr>
      <vt:lpstr> Singleton vs. Quad Performance on RLA</vt:lpstr>
      <vt:lpstr> Singleton vs. Quad Performance on RLA</vt:lpstr>
      <vt:lpstr>Reduced Model HLM-3 Coefficients for Post RLA</vt:lpstr>
      <vt:lpstr> Singleton vs. Quad Performance on Flash</vt:lpstr>
      <vt:lpstr>Reduced Model HLM-3 Coefficients for Post Flash</vt:lpstr>
      <vt:lpstr> Singleton vs. Quad Performance on Spelling (DSA)</vt:lpstr>
      <vt:lpstr>Reduced Model HLM-3 Coefficients for Post Spelling</vt:lpstr>
      <vt:lpstr> Singleton vs. Quad Performance on WRMT Word Attack</vt:lpstr>
      <vt:lpstr>Reduced Model HLM-3 Coefficients for Post WRMT Word Attack</vt:lpstr>
      <vt:lpstr> Singleton vs. Quad Performance on WRMT Passage Comprehension</vt:lpstr>
      <vt:lpstr>Reduced Model HLM-3 Coefficients for Post Passage Comprehension</vt:lpstr>
      <vt:lpstr> Singleton vs. Quad Performance on DIBELS CLS (Correct Letter Sounds)</vt:lpstr>
      <vt:lpstr>Reduced Model HLM-3 Coefficients for Post DIBELS Correct Letter Sounds</vt:lpstr>
      <vt:lpstr> Singleton vs. Quad Performance on DIBELS WWR (Whole Words Read)</vt:lpstr>
      <vt:lpstr>Reduced Model HLM-3 Coefficients for Post DIBELS Whole Words Read</vt:lpstr>
      <vt:lpstr> Singleton vs. Quad Performance on DIBELS ORF(Oral Reading Fluency)</vt:lpstr>
      <vt:lpstr>Reduced Model HLM-3 Coefficients for Post DIBELS Oral Reading Fluency</vt:lpstr>
      <vt:lpstr>Discussion:  Readers</vt:lpstr>
      <vt:lpstr>Discussion:  Educators</vt:lpstr>
      <vt:lpstr>Implications for Ed Practice</vt:lpstr>
      <vt:lpstr>Implications for Ed Practice</vt:lpstr>
      <vt:lpstr>Implications for Ed Practice</vt:lpstr>
      <vt:lpstr>Future Research</vt:lpstr>
    </vt:vector>
  </TitlesOfParts>
  <Company>University of Utah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One-on-One in a Group of Three:  Next Steps Triads</dc:title>
  <dc:creator>uurc</dc:creator>
  <cp:lastModifiedBy>Matt Fields</cp:lastModifiedBy>
  <cp:revision>51</cp:revision>
  <dcterms:created xsi:type="dcterms:W3CDTF">2008-05-10T01:05:17Z</dcterms:created>
  <dcterms:modified xsi:type="dcterms:W3CDTF">2013-08-15T18:40:24Z</dcterms:modified>
</cp:coreProperties>
</file>