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6"/>
  </p:notesMasterIdLst>
  <p:sldIdLst>
    <p:sldId id="277" r:id="rId2"/>
    <p:sldId id="278" r:id="rId3"/>
    <p:sldId id="280" r:id="rId4"/>
    <p:sldId id="265" r:id="rId5"/>
    <p:sldId id="259" r:id="rId6"/>
    <p:sldId id="309" r:id="rId7"/>
    <p:sldId id="305" r:id="rId8"/>
    <p:sldId id="308" r:id="rId9"/>
    <p:sldId id="310" r:id="rId10"/>
    <p:sldId id="311" r:id="rId11"/>
    <p:sldId id="315" r:id="rId12"/>
    <p:sldId id="316" r:id="rId13"/>
    <p:sldId id="318" r:id="rId14"/>
    <p:sldId id="314" r:id="rId15"/>
    <p:sldId id="284" r:id="rId16"/>
    <p:sldId id="300" r:id="rId17"/>
    <p:sldId id="286" r:id="rId18"/>
    <p:sldId id="313" r:id="rId19"/>
    <p:sldId id="287" r:id="rId20"/>
    <p:sldId id="317" r:id="rId21"/>
    <p:sldId id="307" r:id="rId22"/>
    <p:sldId id="285" r:id="rId23"/>
    <p:sldId id="303" r:id="rId24"/>
    <p:sldId id="30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7B7FC-1426-4C6E-A5A3-4BD4BCEF309A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D65E8-06C1-4DFB-B96D-AB6F6ACA0E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5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the main idea of this paragraph?</a:t>
            </a:r>
            <a:r>
              <a:rPr lang="en-US" baseline="0" dirty="0" smtClean="0"/>
              <a:t>  What happened to the dog?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65E8-06C1-4DFB-B96D-AB6F6ACA0EE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Little Pigs</a:t>
            </a:r>
            <a:r>
              <a:rPr lang="en-US" baseline="0" dirty="0" smtClean="0"/>
              <a:t> Major Understanding:  3 pigs try to prepare their homes for safety, but only the brick home protects them from the wolf.  Theme:  Your protection should exceed your adversary’s abilities.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D65E8-06C1-4DFB-B96D-AB6F6ACA0EE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39B0-DDEA-4169-9E47-509BB92D43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39B0-DDEA-4169-9E47-509BB92D43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39B0-DDEA-4169-9E47-509BB92D43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39B0-DDEA-4169-9E47-509BB92D43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39B0-DDEA-4169-9E47-509BB92D43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39B0-DDEA-4169-9E47-509BB92D43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39B0-DDEA-4169-9E47-509BB92D43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39B0-DDEA-4169-9E47-509BB92D43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39B0-DDEA-4169-9E47-509BB92D43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546F8-F84A-44E1-AE51-F86030953925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39B0-DDEA-4169-9E47-509BB92D43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4C546F8-F84A-44E1-AE51-F86030953925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BFA39B0-DDEA-4169-9E47-509BB92D43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improved fluency &amp; Comprehension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Making Tier I Text accessible: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231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Fori</a:t>
            </a:r>
            <a:r>
              <a:rPr lang="en-US" sz="4400" dirty="0" smtClean="0"/>
              <a:t>:  read-to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Work with small chunks of text, stopping for </a:t>
            </a:r>
            <a:r>
              <a:rPr lang="en-US" sz="3200" dirty="0" smtClean="0"/>
              <a:t>basic comprehension </a:t>
            </a:r>
            <a:r>
              <a:rPr lang="en-US" sz="3200" dirty="0" smtClean="0"/>
              <a:t>work.</a:t>
            </a:r>
          </a:p>
          <a:p>
            <a:endParaRPr lang="en-US" sz="3200" dirty="0" smtClean="0"/>
          </a:p>
          <a:p>
            <a:r>
              <a:rPr lang="en-US" sz="3200" dirty="0" smtClean="0"/>
              <a:t>Read </a:t>
            </a:r>
            <a:r>
              <a:rPr lang="en-US" sz="3200" dirty="0" err="1" smtClean="0"/>
              <a:t>prosodically</a:t>
            </a:r>
            <a:r>
              <a:rPr lang="en-US" sz="3200" dirty="0" smtClean="0"/>
              <a:t> (pause at phrase boundaries).</a:t>
            </a:r>
          </a:p>
          <a:p>
            <a:endParaRPr lang="en-US" sz="3200" dirty="0" smtClean="0"/>
          </a:p>
          <a:p>
            <a:r>
              <a:rPr lang="en-US" sz="3200" dirty="0" smtClean="0"/>
              <a:t>Move around the room. </a:t>
            </a:r>
          </a:p>
          <a:p>
            <a:endParaRPr lang="en-US" sz="3200" dirty="0" smtClean="0"/>
          </a:p>
          <a:p>
            <a:r>
              <a:rPr lang="en-US" sz="3200" dirty="0" smtClean="0"/>
              <a:t>Use precise, consistent prompts</a:t>
            </a:r>
          </a:p>
          <a:p>
            <a:pPr lvl="2"/>
            <a:r>
              <a:rPr lang="en-US" sz="2600" dirty="0" smtClean="0"/>
              <a:t>“Fingers under ___.  My turn; you point.”</a:t>
            </a:r>
          </a:p>
          <a:p>
            <a:pPr marL="685800" lvl="2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33417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Fori</a:t>
            </a:r>
            <a:r>
              <a:rPr lang="en-US" sz="4400" dirty="0" smtClean="0"/>
              <a:t>:  echo reading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95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Work with small chunks of text, stopping to </a:t>
            </a:r>
            <a:r>
              <a:rPr lang="en-US" sz="3200" dirty="0" smtClean="0"/>
              <a:t>deepen </a:t>
            </a:r>
            <a:r>
              <a:rPr lang="en-US" sz="3200" dirty="0" smtClean="0"/>
              <a:t>comprehension.</a:t>
            </a:r>
          </a:p>
          <a:p>
            <a:endParaRPr lang="en-US" sz="3200" dirty="0" smtClean="0"/>
          </a:p>
          <a:p>
            <a:r>
              <a:rPr lang="en-US" sz="3200" dirty="0" smtClean="0"/>
              <a:t>Read </a:t>
            </a:r>
            <a:r>
              <a:rPr lang="en-US" sz="3200" dirty="0" err="1" smtClean="0"/>
              <a:t>prosodically</a:t>
            </a:r>
            <a:r>
              <a:rPr lang="en-US" sz="3200" dirty="0" smtClean="0"/>
              <a:t> (pause at phrase boundaries). Move around the room. </a:t>
            </a:r>
          </a:p>
          <a:p>
            <a:endParaRPr lang="en-US" sz="3200" dirty="0" smtClean="0"/>
          </a:p>
          <a:p>
            <a:r>
              <a:rPr lang="en-US" sz="3200" dirty="0" smtClean="0"/>
              <a:t>Use precise, consistent prompts</a:t>
            </a:r>
          </a:p>
          <a:p>
            <a:pPr lvl="2"/>
            <a:r>
              <a:rPr lang="en-US" sz="2600" dirty="0" smtClean="0"/>
              <a:t>“Fingers under ___.  My turn; you point.”</a:t>
            </a:r>
          </a:p>
          <a:p>
            <a:pPr lvl="2"/>
            <a:r>
              <a:rPr lang="en-US" sz="2600" dirty="0" smtClean="0"/>
              <a:t>“Fingers under ___.  Voices together.”</a:t>
            </a:r>
          </a:p>
          <a:p>
            <a:pPr marL="685800" lvl="2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47191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Fori</a:t>
            </a:r>
            <a:r>
              <a:rPr lang="en-US" sz="4400" dirty="0" smtClean="0"/>
              <a:t>:  Partner reading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Kids work in pairs:  Lows w/</a:t>
            </a:r>
            <a:r>
              <a:rPr lang="en-US" sz="3200" dirty="0" err="1" smtClean="0"/>
              <a:t>Mids</a:t>
            </a:r>
            <a:r>
              <a:rPr lang="en-US" sz="3200" dirty="0" smtClean="0"/>
              <a:t>; </a:t>
            </a:r>
            <a:r>
              <a:rPr lang="en-US" sz="3200" dirty="0" err="1" smtClean="0"/>
              <a:t>Mids</a:t>
            </a:r>
            <a:r>
              <a:rPr lang="en-US" sz="3200" dirty="0" smtClean="0"/>
              <a:t> w/Highs.</a:t>
            </a:r>
          </a:p>
          <a:p>
            <a:endParaRPr lang="en-US" sz="3200" dirty="0" smtClean="0"/>
          </a:p>
          <a:p>
            <a:r>
              <a:rPr lang="en-US" sz="3200" dirty="0" smtClean="0"/>
              <a:t>Kids use </a:t>
            </a:r>
            <a:r>
              <a:rPr lang="en-US" sz="3200" dirty="0" smtClean="0"/>
              <a:t>same </a:t>
            </a:r>
            <a:r>
              <a:rPr lang="en-US" sz="3200" dirty="0" smtClean="0"/>
              <a:t>prompts</a:t>
            </a:r>
            <a:r>
              <a:rPr lang="en-US" sz="3200" dirty="0" smtClean="0"/>
              <a:t>:  “Fingers under ____.  Voices together.”  </a:t>
            </a:r>
            <a:endParaRPr lang="en-US" dirty="0"/>
          </a:p>
          <a:p>
            <a:endParaRPr lang="en-US" sz="3200" dirty="0" smtClean="0"/>
          </a:p>
          <a:p>
            <a:r>
              <a:rPr lang="en-US" sz="3200" dirty="0" smtClean="0"/>
              <a:t>Partner page/paragraph</a:t>
            </a:r>
            <a:r>
              <a:rPr lang="en-US" sz="3200" dirty="0" smtClean="0"/>
              <a:t>; then stop for Kid-Comprehension.  “What </a:t>
            </a:r>
            <a:r>
              <a:rPr lang="en-US" sz="3200" dirty="0" smtClean="0"/>
              <a:t>does the author want us know from that paragraph/page?”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Move around the room. Is everybody on task?</a:t>
            </a:r>
          </a:p>
          <a:p>
            <a:endParaRPr lang="en-US" sz="3200" dirty="0" smtClean="0"/>
          </a:p>
          <a:p>
            <a:pPr marL="685800" lvl="2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28978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8288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Let’s shift gears from </a:t>
            </a:r>
            <a:r>
              <a:rPr lang="en-US" sz="4800" b="1" dirty="0" smtClean="0"/>
              <a:t>fluency</a:t>
            </a:r>
            <a:r>
              <a:rPr lang="en-US" sz="4800" dirty="0" smtClean="0"/>
              <a:t> to </a:t>
            </a:r>
            <a:r>
              <a:rPr lang="en-US" sz="4800" b="1" dirty="0" smtClean="0"/>
              <a:t>comprehension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702818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68028"/>
          </a:xfrm>
        </p:spPr>
        <p:txBody>
          <a:bodyPr>
            <a:normAutofit/>
          </a:bodyPr>
          <a:lstStyle/>
          <a:p>
            <a:r>
              <a:rPr lang="en-US" dirty="0" smtClean="0"/>
              <a:t>Problem:  Traditional comprehension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Mostly occurs </a:t>
            </a:r>
            <a:r>
              <a:rPr lang="en-US" sz="3200" b="1" dirty="0" smtClean="0"/>
              <a:t>after</a:t>
            </a:r>
            <a:r>
              <a:rPr lang="en-US" sz="3200" dirty="0" smtClean="0"/>
              <a:t> kids read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Uses an IRE pattern of discussion </a:t>
            </a:r>
          </a:p>
          <a:p>
            <a:pPr lvl="1"/>
            <a:r>
              <a:rPr lang="en-US" sz="3200" b="1" dirty="0" smtClean="0"/>
              <a:t>I</a:t>
            </a:r>
            <a:r>
              <a:rPr lang="en-US" sz="3200" dirty="0" smtClean="0"/>
              <a:t>nitiate</a:t>
            </a:r>
          </a:p>
          <a:p>
            <a:pPr lvl="1"/>
            <a:r>
              <a:rPr lang="en-US" sz="3200" b="1" dirty="0" smtClean="0"/>
              <a:t>R</a:t>
            </a:r>
            <a:r>
              <a:rPr lang="en-US" sz="3200" dirty="0" smtClean="0"/>
              <a:t>espond</a:t>
            </a:r>
          </a:p>
          <a:p>
            <a:pPr lvl="1"/>
            <a:r>
              <a:rPr lang="en-US" sz="3200" b="1" dirty="0" smtClean="0"/>
              <a:t>E</a:t>
            </a:r>
            <a:r>
              <a:rPr lang="en-US" sz="3200" dirty="0" smtClean="0"/>
              <a:t>valuate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16233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68028"/>
          </a:xfrm>
        </p:spPr>
        <p:txBody>
          <a:bodyPr>
            <a:normAutofit/>
          </a:bodyPr>
          <a:lstStyle/>
          <a:p>
            <a:r>
              <a:rPr lang="en-US" dirty="0" smtClean="0"/>
              <a:t>With Traditional comprehension instruction…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Few kids respond </a:t>
            </a:r>
          </a:p>
          <a:p>
            <a:r>
              <a:rPr lang="en-US" sz="3200" dirty="0" smtClean="0"/>
              <a:t>Most responses are just “filling in the teacher’s blanks”</a:t>
            </a:r>
          </a:p>
          <a:p>
            <a:r>
              <a:rPr lang="en-US" sz="3200" dirty="0" smtClean="0"/>
              <a:t>Teacher does most of the work.  Few kids really “engage.”</a:t>
            </a:r>
          </a:p>
          <a:p>
            <a:r>
              <a:rPr lang="en-US" sz="3200" dirty="0"/>
              <a:t>If they don’t engage, their comprehension is likely to be shallow, off-base, or both.</a:t>
            </a:r>
          </a:p>
          <a:p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6802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So…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600" dirty="0" smtClean="0"/>
              <a:t>How can we get them to </a:t>
            </a:r>
            <a:r>
              <a:rPr lang="en-US" sz="3600" b="1" dirty="0" smtClean="0"/>
              <a:t>engage deeply </a:t>
            </a:r>
            <a:r>
              <a:rPr lang="en-US" sz="3600" b="1" dirty="0" smtClean="0"/>
              <a:t>with </a:t>
            </a:r>
            <a:r>
              <a:rPr lang="en-US" sz="3600" b="1" dirty="0" smtClean="0"/>
              <a:t>text </a:t>
            </a:r>
            <a:r>
              <a:rPr lang="en-US" sz="3600" dirty="0" smtClean="0"/>
              <a:t>to improve comprehension/learning?  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87028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Qta</a:t>
            </a:r>
            <a:r>
              <a:rPr lang="en-US" sz="4000" dirty="0" smtClean="0"/>
              <a:t>:  the process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257800"/>
          </a:xfrm>
        </p:spPr>
        <p:txBody>
          <a:bodyPr>
            <a:normAutofit fontScale="85000" lnSpcReduction="20000"/>
          </a:bodyPr>
          <a:lstStyle/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1. Read text </a:t>
            </a:r>
            <a:r>
              <a:rPr lang="en-US" sz="3200" dirty="0" smtClean="0"/>
              <a:t>before class and </a:t>
            </a:r>
            <a:r>
              <a:rPr lang="en-US" sz="3200" dirty="0" smtClean="0"/>
              <a:t>ask:  what is the </a:t>
            </a:r>
            <a:r>
              <a:rPr lang="en-US" sz="3200" b="1" dirty="0" smtClean="0"/>
              <a:t>major understanding</a:t>
            </a:r>
            <a:r>
              <a:rPr lang="en-US" sz="3200" dirty="0" smtClean="0"/>
              <a:t> that I want students to derive from this text? Write </a:t>
            </a:r>
            <a:r>
              <a:rPr lang="en-US" sz="3200" dirty="0" smtClean="0"/>
              <a:t>it out in 1 senten</a:t>
            </a:r>
            <a:r>
              <a:rPr lang="en-US" sz="3200" dirty="0" smtClean="0"/>
              <a:t>ce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2.  </a:t>
            </a:r>
            <a:r>
              <a:rPr lang="en-US" sz="3200" dirty="0" smtClean="0"/>
              <a:t>Prepare 2 minute</a:t>
            </a:r>
            <a:r>
              <a:rPr lang="en-US" sz="3200" dirty="0" smtClean="0"/>
              <a:t> </a:t>
            </a:r>
            <a:r>
              <a:rPr lang="en-US" sz="3200" b="1" dirty="0" smtClean="0"/>
              <a:t>preview</a:t>
            </a:r>
            <a:r>
              <a:rPr lang="en-US" sz="3200" dirty="0" smtClean="0"/>
              <a:t> on post-it</a:t>
            </a:r>
            <a:r>
              <a:rPr lang="en-US" sz="3200" dirty="0" smtClean="0"/>
              <a:t>.  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3.  </a:t>
            </a:r>
            <a:r>
              <a:rPr lang="en-US" sz="3200" dirty="0"/>
              <a:t>M</a:t>
            </a:r>
            <a:r>
              <a:rPr lang="en-US" sz="3200" dirty="0" smtClean="0"/>
              <a:t>ark</a:t>
            </a:r>
            <a:r>
              <a:rPr lang="en-US" sz="3200" b="1" dirty="0" smtClean="0"/>
              <a:t> stopping points </a:t>
            </a:r>
            <a:r>
              <a:rPr lang="en-US" sz="3200" dirty="0" smtClean="0"/>
              <a:t>in text &amp; jot</a:t>
            </a:r>
            <a:r>
              <a:rPr lang="en-US" sz="3200" b="1" dirty="0" smtClean="0"/>
              <a:t> </a:t>
            </a:r>
            <a:r>
              <a:rPr lang="en-US" sz="3200" b="1" dirty="0" smtClean="0"/>
              <a:t>queries </a:t>
            </a:r>
            <a:r>
              <a:rPr lang="en-US" sz="3200" dirty="0" smtClean="0"/>
              <a:t>on </a:t>
            </a:r>
            <a:r>
              <a:rPr lang="en-US" sz="3200" dirty="0" smtClean="0"/>
              <a:t>post-its for Day 1 and Day 2.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4.  </a:t>
            </a:r>
            <a:r>
              <a:rPr lang="en-US" sz="3200" dirty="0" smtClean="0"/>
              <a:t>Execute FORI routines &amp; </a:t>
            </a:r>
            <a:r>
              <a:rPr lang="en-US" sz="3200" dirty="0" err="1" smtClean="0"/>
              <a:t>QtA</a:t>
            </a:r>
            <a:r>
              <a:rPr lang="en-US" sz="3200" dirty="0" smtClean="0"/>
              <a:t> queries &amp; follow-up queries.</a:t>
            </a:r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68028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Qta</a:t>
            </a:r>
            <a:r>
              <a:rPr lang="en-US" sz="4000" dirty="0" smtClean="0"/>
              <a:t>:  major understanding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648200"/>
          </a:xfrm>
        </p:spPr>
        <p:txBody>
          <a:bodyPr>
            <a:normAutofit fontScale="92500" lnSpcReduction="2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Major understanding is </a:t>
            </a:r>
            <a:r>
              <a:rPr lang="en-US" sz="3200" b="1" dirty="0" smtClean="0"/>
              <a:t>NOT</a:t>
            </a:r>
            <a:r>
              <a:rPr lang="en-US" sz="3200" dirty="0" smtClean="0"/>
              <a:t> the theme, moral, or message of the story.  </a:t>
            </a:r>
          </a:p>
          <a:p>
            <a:endParaRPr lang="en-US" sz="3200" dirty="0" smtClean="0"/>
          </a:p>
          <a:p>
            <a:r>
              <a:rPr lang="en-US" sz="3200" dirty="0" smtClean="0"/>
              <a:t>Rather, it is the most important </a:t>
            </a:r>
            <a:r>
              <a:rPr lang="en-US" sz="3200" b="1" dirty="0" smtClean="0"/>
              <a:t>info</a:t>
            </a:r>
            <a:r>
              <a:rPr lang="en-US" sz="3200" dirty="0" smtClean="0"/>
              <a:t> in the text that the reader needs.  </a:t>
            </a:r>
          </a:p>
          <a:p>
            <a:endParaRPr lang="en-US" sz="3200" dirty="0" smtClean="0"/>
          </a:p>
          <a:p>
            <a:r>
              <a:rPr lang="en-US" sz="3200" dirty="0" smtClean="0"/>
              <a:t>Major understanding is a </a:t>
            </a:r>
            <a:r>
              <a:rPr lang="en-US" sz="3200" b="1" dirty="0" smtClean="0"/>
              <a:t>precursor</a:t>
            </a:r>
            <a:r>
              <a:rPr lang="en-US" sz="3200" dirty="0" smtClean="0"/>
              <a:t> to theme!  Think </a:t>
            </a:r>
            <a:r>
              <a:rPr lang="en-US" sz="3200" i="1" dirty="0" smtClean="0"/>
              <a:t>“3 Little Pigs.”  </a:t>
            </a:r>
            <a:r>
              <a:rPr lang="en-US" sz="3200" dirty="0" smtClean="0"/>
              <a:t>What is the major understanding?  What is the theme?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4627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68028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Qta</a:t>
            </a:r>
            <a:r>
              <a:rPr lang="en-US" sz="4000" dirty="0" smtClean="0"/>
              <a:t>:  queries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fontScale="92500" lnSpcReduction="2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What’s happening here?</a:t>
            </a:r>
          </a:p>
          <a:p>
            <a:endParaRPr lang="en-US" sz="3200" dirty="0" smtClean="0"/>
          </a:p>
          <a:p>
            <a:r>
              <a:rPr lang="en-US" sz="3200" dirty="0" smtClean="0"/>
              <a:t>What is the author trying to </a:t>
            </a:r>
            <a:r>
              <a:rPr lang="en-US" sz="3200" dirty="0" smtClean="0"/>
              <a:t>say/want us to know?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_______ is onto something! What is that all about?</a:t>
            </a:r>
          </a:p>
          <a:p>
            <a:endParaRPr lang="en-US" sz="3200" dirty="0" smtClean="0"/>
          </a:p>
          <a:p>
            <a:r>
              <a:rPr lang="en-US" sz="3200" dirty="0" smtClean="0"/>
              <a:t>So, is that all there is to it?</a:t>
            </a:r>
          </a:p>
          <a:p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Dr. </a:t>
            </a:r>
            <a:r>
              <a:rPr lang="en-US" sz="2800" dirty="0" err="1" smtClean="0"/>
              <a:t>kathleen</a:t>
            </a:r>
            <a:r>
              <a:rPr lang="en-US" sz="2800" dirty="0" smtClean="0"/>
              <a:t> j. brown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University of </a:t>
            </a:r>
            <a:r>
              <a:rPr lang="en-US" sz="2800" dirty="0" err="1" smtClean="0"/>
              <a:t>utah</a:t>
            </a:r>
            <a:r>
              <a:rPr lang="en-US" sz="2800" dirty="0" smtClean="0"/>
              <a:t> Reading clinic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www.uurc.org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542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Fori</a:t>
            </a:r>
            <a:r>
              <a:rPr lang="en-US" sz="4400" dirty="0" smtClean="0"/>
              <a:t> simulation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Let’s try it!</a:t>
            </a:r>
          </a:p>
          <a:p>
            <a:endParaRPr lang="en-US" sz="4400" dirty="0"/>
          </a:p>
          <a:p>
            <a:r>
              <a:rPr lang="en-US" sz="4400" i="1" dirty="0" smtClean="0"/>
              <a:t>Kuhn et al., 2006</a:t>
            </a:r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3778939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68028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fori</a:t>
            </a:r>
            <a:r>
              <a:rPr lang="en-US" sz="4000" dirty="0" smtClean="0"/>
              <a:t>:  research findings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3 empirical studies</a:t>
            </a:r>
          </a:p>
          <a:p>
            <a:r>
              <a:rPr lang="en-US" sz="3200" dirty="0" smtClean="0"/>
              <a:t>Kids need to be at least end G1 level.</a:t>
            </a:r>
          </a:p>
          <a:p>
            <a:r>
              <a:rPr lang="en-US" sz="3200" dirty="0" smtClean="0"/>
              <a:t>Material should be challenging!  </a:t>
            </a:r>
          </a:p>
          <a:p>
            <a:r>
              <a:rPr lang="en-US" sz="3200" dirty="0" smtClean="0"/>
              <a:t>Scaffolding of multiple texts in a week is better than just 1 text.</a:t>
            </a:r>
          </a:p>
          <a:p>
            <a:r>
              <a:rPr lang="en-US" sz="3200" dirty="0" smtClean="0"/>
              <a:t>Kids need 20-40 minutes of text per day to make gains.</a:t>
            </a:r>
          </a:p>
          <a:p>
            <a:r>
              <a:rPr lang="en-US" sz="3200" dirty="0" smtClean="0"/>
              <a:t>In Utah pilot, strong gains in CRT 14%-24%, DIBELS Daze (37%), DIBELS ORF (10%)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pPr marL="114300" indent="0">
              <a:buNone/>
            </a:pPr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2820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6802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FORI:  empirical research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029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Stahl S.A. &amp; </a:t>
            </a:r>
            <a:r>
              <a:rPr lang="en-US" sz="2000" dirty="0" err="1" smtClean="0"/>
              <a:t>Heubach</a:t>
            </a:r>
            <a:r>
              <a:rPr lang="en-US" sz="2000" dirty="0" smtClean="0"/>
              <a:t>, K.M., (2005).  Fluency-oriented reading instruction.  </a:t>
            </a:r>
            <a:r>
              <a:rPr lang="en-US" sz="2000" i="1" dirty="0" smtClean="0"/>
              <a:t>Journal of Literacy Research, 37</a:t>
            </a:r>
            <a:r>
              <a:rPr lang="en-US" sz="2000" dirty="0" smtClean="0"/>
              <a:t>, 25-60.  </a:t>
            </a:r>
          </a:p>
          <a:p>
            <a:r>
              <a:rPr lang="en-US" sz="2000" dirty="0" smtClean="0"/>
              <a:t>Kuhn</a:t>
            </a:r>
            <a:r>
              <a:rPr lang="en-US" sz="2000" dirty="0"/>
              <a:t>, M.R., </a:t>
            </a:r>
            <a:r>
              <a:rPr lang="en-US" sz="2000" dirty="0" err="1"/>
              <a:t>Schwanenflugel</a:t>
            </a:r>
            <a:r>
              <a:rPr lang="en-US" sz="2000" dirty="0"/>
              <a:t>, P.J., Morris, R.D., Morrow, L.M., &amp; Woo, D</a:t>
            </a:r>
            <a:r>
              <a:rPr lang="en-US" sz="2000" dirty="0" smtClean="0"/>
              <a:t>., </a:t>
            </a:r>
            <a:r>
              <a:rPr lang="en-US" sz="2000" dirty="0"/>
              <a:t>et al. (</a:t>
            </a:r>
            <a:r>
              <a:rPr lang="en-US" sz="2000" dirty="0" smtClean="0"/>
              <a:t>2006). </a:t>
            </a:r>
            <a:r>
              <a:rPr lang="en-US" sz="2000" dirty="0"/>
              <a:t>Teaching children to become fluent and automatic readers.  </a:t>
            </a:r>
            <a:r>
              <a:rPr lang="en-US" sz="2000" i="1" dirty="0"/>
              <a:t>Journal of Literacy Research, 38</a:t>
            </a:r>
            <a:r>
              <a:rPr lang="en-US" sz="2000" dirty="0"/>
              <a:t>, 357-387.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Schwanenflugel</a:t>
            </a:r>
            <a:r>
              <a:rPr lang="en-US" sz="2000" dirty="0" smtClean="0"/>
              <a:t>, P.J., Hamilton, A.M., Kuhn, M.R., </a:t>
            </a:r>
            <a:r>
              <a:rPr lang="en-US" sz="2000" dirty="0" err="1" smtClean="0"/>
              <a:t>Wisenbaker</a:t>
            </a:r>
            <a:r>
              <a:rPr lang="en-US" sz="2000" dirty="0" smtClean="0"/>
              <a:t>, J., &amp; </a:t>
            </a:r>
            <a:r>
              <a:rPr lang="en-US" sz="2000" dirty="0"/>
              <a:t>Stahl, S.A. (</a:t>
            </a:r>
            <a:r>
              <a:rPr lang="en-US" sz="2000" dirty="0" smtClean="0"/>
              <a:t>2004).  Becoming a fluent reader: Reading skill and prosodic features in the oral reading of young readers.  </a:t>
            </a:r>
            <a:r>
              <a:rPr lang="en-US" sz="2000" i="1" dirty="0" smtClean="0"/>
              <a:t>Journal </a:t>
            </a:r>
            <a:r>
              <a:rPr lang="en-US" sz="2000" i="1" dirty="0"/>
              <a:t>of Educational Psychology, </a:t>
            </a:r>
            <a:r>
              <a:rPr lang="en-US" sz="2000" dirty="0" smtClean="0"/>
              <a:t>119-129.  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err="1" smtClean="0"/>
              <a:t>Schwanenflugel</a:t>
            </a:r>
            <a:r>
              <a:rPr lang="en-US" sz="2000" dirty="0"/>
              <a:t>, P.J., </a:t>
            </a:r>
            <a:r>
              <a:rPr lang="en-US" sz="2000" dirty="0" err="1"/>
              <a:t>Meisinger</a:t>
            </a:r>
            <a:r>
              <a:rPr lang="en-US" sz="2000" dirty="0"/>
              <a:t>, E., </a:t>
            </a:r>
            <a:r>
              <a:rPr lang="en-US" sz="2000" dirty="0" err="1"/>
              <a:t>Wisenbaker</a:t>
            </a:r>
            <a:r>
              <a:rPr lang="en-US" sz="2000" dirty="0"/>
              <a:t>, J.M., Kuhn, M.R., Strauss, G.P., &amp; Morris, R.D. (2006).  Becoming a fluent and automatic reader in the early elementary school years.  </a:t>
            </a:r>
            <a:r>
              <a:rPr lang="en-US" sz="2000" i="1" dirty="0"/>
              <a:t>Reading Research Quarterly, 41</a:t>
            </a:r>
            <a:r>
              <a:rPr lang="en-US" sz="2000" dirty="0"/>
              <a:t>, 496-522.</a:t>
            </a:r>
          </a:p>
          <a:p>
            <a:endParaRPr lang="en-US" sz="2000" dirty="0"/>
          </a:p>
          <a:p>
            <a:endParaRPr lang="en-US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Qta</a:t>
            </a:r>
            <a:r>
              <a:rPr lang="en-US" dirty="0" smtClean="0"/>
              <a:t>:  Empirical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 fontAlgn="base"/>
            <a:r>
              <a:rPr lang="en-US" sz="2000" dirty="0" err="1" smtClean="0"/>
              <a:t>McKeown</a:t>
            </a:r>
            <a:r>
              <a:rPr lang="en-US" sz="2000" dirty="0" smtClean="0"/>
              <a:t>,</a:t>
            </a:r>
            <a:r>
              <a:rPr lang="en-US" sz="2000" dirty="0"/>
              <a:t> </a:t>
            </a:r>
            <a:r>
              <a:rPr lang="en-US" sz="2000" dirty="0" smtClean="0"/>
              <a:t>M.G., Beck, I.L., &amp; Blake, R.G. (2009). Rethinking </a:t>
            </a:r>
            <a:r>
              <a:rPr lang="en-US" sz="2000" dirty="0"/>
              <a:t>Reading Comprehension Instruction: A Comparison of Instruction for Strategies and Content </a:t>
            </a:r>
            <a:r>
              <a:rPr lang="en-US" sz="2000" dirty="0" smtClean="0"/>
              <a:t>Approaches, </a:t>
            </a:r>
            <a:r>
              <a:rPr lang="en-US" sz="2000" i="1" dirty="0" smtClean="0"/>
              <a:t>Reading Research Quarterly, 44</a:t>
            </a:r>
            <a:r>
              <a:rPr lang="en-US" sz="2000" dirty="0" smtClean="0"/>
              <a:t>, 218-253.</a:t>
            </a:r>
          </a:p>
          <a:p>
            <a:pPr fontAlgn="base"/>
            <a:endParaRPr lang="en-US" sz="2000" dirty="0"/>
          </a:p>
          <a:p>
            <a:r>
              <a:rPr lang="en-US" sz="2000" dirty="0" smtClean="0"/>
              <a:t>Beck, I.L, </a:t>
            </a:r>
            <a:r>
              <a:rPr lang="en-US" sz="2000" dirty="0" err="1" smtClean="0"/>
              <a:t>McKeown</a:t>
            </a:r>
            <a:r>
              <a:rPr lang="en-US" sz="2000" dirty="0" smtClean="0"/>
              <a:t>, M.G., </a:t>
            </a:r>
            <a:r>
              <a:rPr lang="en-US" sz="2000" dirty="0" err="1" smtClean="0"/>
              <a:t>Sandora</a:t>
            </a:r>
            <a:r>
              <a:rPr lang="en-US" sz="2000" dirty="0" smtClean="0"/>
              <a:t>, C., </a:t>
            </a:r>
            <a:r>
              <a:rPr lang="en-US" sz="2000" dirty="0" err="1" smtClean="0"/>
              <a:t>Kucan</a:t>
            </a:r>
            <a:r>
              <a:rPr lang="en-US" sz="2000" dirty="0" smtClean="0"/>
              <a:t>, L., &amp; Worthy, J. (1996).  Questioning the Author:  A yearlong classroom implementation to engage students with text.  </a:t>
            </a:r>
            <a:r>
              <a:rPr lang="en-US" sz="2000" i="1" dirty="0" smtClean="0"/>
              <a:t>Elementary School Journal, 96</a:t>
            </a:r>
            <a:r>
              <a:rPr lang="en-US" sz="2000" dirty="0" smtClean="0"/>
              <a:t>, 385-414.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err="1" smtClean="0"/>
              <a:t>McKeown</a:t>
            </a:r>
            <a:r>
              <a:rPr lang="en-US" sz="2000" dirty="0" smtClean="0"/>
              <a:t>, M.G., &amp; Beck, I.L. (2004). Transforming knowledge into professional development </a:t>
            </a:r>
            <a:r>
              <a:rPr lang="en-US" sz="2000" dirty="0" err="1" smtClean="0"/>
              <a:t>resoureces</a:t>
            </a:r>
            <a:r>
              <a:rPr lang="en-US" sz="2000" dirty="0" smtClean="0"/>
              <a:t>:  Six teachers implement a model of teaching for understanding text.  </a:t>
            </a:r>
            <a:r>
              <a:rPr lang="en-US" sz="2000" i="1" dirty="0" smtClean="0"/>
              <a:t>Elementary School Journal, 104</a:t>
            </a:r>
            <a:r>
              <a:rPr lang="en-US" sz="2000" dirty="0" smtClean="0"/>
              <a:t>, 391-408.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41114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68028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Qta</a:t>
            </a:r>
            <a:r>
              <a:rPr lang="en-US" sz="4000" dirty="0" smtClean="0"/>
              <a:t>:  research findings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4 empirical studies</a:t>
            </a:r>
          </a:p>
          <a:p>
            <a:r>
              <a:rPr lang="en-US" sz="3200" dirty="0" smtClean="0"/>
              <a:t>More on-task student talk</a:t>
            </a:r>
          </a:p>
          <a:p>
            <a:r>
              <a:rPr lang="en-US" sz="3200" dirty="0" smtClean="0"/>
              <a:t>More talk about text itself and ideas in text vs. ‘fill-in-the-teacher’s-blank’</a:t>
            </a:r>
          </a:p>
          <a:p>
            <a:r>
              <a:rPr lang="en-US" sz="3200" dirty="0" smtClean="0"/>
              <a:t>Student began asking more questions &amp; acknowledging/responding to peers’ contributions</a:t>
            </a:r>
          </a:p>
          <a:p>
            <a:r>
              <a:rPr lang="en-US" sz="3200" dirty="0" smtClean="0"/>
              <a:t>Outperforms reading comprehension strategy instruction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31310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Reading comprehension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92500"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Reading comprehension is the model of </a:t>
            </a:r>
            <a:r>
              <a:rPr lang="en-US" sz="3200" b="1" dirty="0" smtClean="0"/>
              <a:t>meaning</a:t>
            </a:r>
            <a:r>
              <a:rPr lang="en-US" sz="3200" dirty="0" smtClean="0"/>
              <a:t> that a reader constructs for a text by using information from the </a:t>
            </a:r>
            <a:r>
              <a:rPr lang="en-US" sz="3200" b="1" dirty="0" smtClean="0"/>
              <a:t>text</a:t>
            </a:r>
            <a:r>
              <a:rPr lang="en-US" sz="3200" dirty="0" smtClean="0"/>
              <a:t> and his/her </a:t>
            </a:r>
            <a:r>
              <a:rPr lang="en-US" sz="3200" b="1" dirty="0" smtClean="0"/>
              <a:t>background knowledge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r>
              <a:rPr lang="en-US" sz="3200" dirty="0" smtClean="0"/>
              <a:t>Within a text, comprehension occurs at the </a:t>
            </a:r>
            <a:r>
              <a:rPr lang="en-US" sz="3200" b="1" dirty="0" smtClean="0"/>
              <a:t>phrase level </a:t>
            </a:r>
            <a:r>
              <a:rPr lang="en-US" sz="3200" dirty="0" smtClean="0"/>
              <a:t>as the reader processes strings of letters.  Ideally, this gradually builds to comprehension at the </a:t>
            </a:r>
            <a:r>
              <a:rPr lang="en-US" sz="3200" b="1" dirty="0" smtClean="0"/>
              <a:t>text level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</a:rPr>
              <a:t>What Affects </a:t>
            </a:r>
            <a:r>
              <a:rPr lang="en-US" dirty="0" smtClean="0">
                <a:latin typeface="Arial" charset="0"/>
              </a:rPr>
              <a:t>reading Comprehension</a:t>
            </a:r>
            <a:r>
              <a:rPr lang="en-US" dirty="0">
                <a:latin typeface="Arial" charset="0"/>
              </a:rPr>
              <a:t>?</a:t>
            </a:r>
          </a:p>
        </p:txBody>
      </p:sp>
      <p:sp>
        <p:nvSpPr>
          <p:cNvPr id="148484" name="Oval 4"/>
          <p:cNvSpPr>
            <a:spLocks noChangeArrowheads="1"/>
          </p:cNvSpPr>
          <p:nvPr/>
        </p:nvSpPr>
        <p:spPr bwMode="auto">
          <a:xfrm>
            <a:off x="2667000" y="2362200"/>
            <a:ext cx="3200400" cy="2667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5" name="Line 5"/>
          <p:cNvSpPr>
            <a:spLocks noChangeShapeType="1"/>
          </p:cNvSpPr>
          <p:nvPr/>
        </p:nvSpPr>
        <p:spPr bwMode="auto">
          <a:xfrm flipV="1">
            <a:off x="4267200" y="2362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 flipH="1">
            <a:off x="2971800" y="3581400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87" name="Line 7"/>
          <p:cNvSpPr>
            <a:spLocks noChangeShapeType="1"/>
          </p:cNvSpPr>
          <p:nvPr/>
        </p:nvSpPr>
        <p:spPr bwMode="auto">
          <a:xfrm>
            <a:off x="4267200" y="3581400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491" name="Text Box 11"/>
          <p:cNvSpPr txBox="1">
            <a:spLocks noChangeArrowheads="1"/>
          </p:cNvSpPr>
          <p:nvPr/>
        </p:nvSpPr>
        <p:spPr bwMode="auto">
          <a:xfrm>
            <a:off x="3733800" y="5715000"/>
            <a:ext cx="487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The RAND Heuristic (2002)</a:t>
            </a:r>
          </a:p>
        </p:txBody>
      </p:sp>
      <p:sp>
        <p:nvSpPr>
          <p:cNvPr id="148492" name="Text Box 12"/>
          <p:cNvSpPr txBox="1">
            <a:spLocks noChangeArrowheads="1"/>
          </p:cNvSpPr>
          <p:nvPr/>
        </p:nvSpPr>
        <p:spPr bwMode="auto">
          <a:xfrm>
            <a:off x="3657600" y="42672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Text</a:t>
            </a:r>
          </a:p>
        </p:txBody>
      </p:sp>
      <p:sp>
        <p:nvSpPr>
          <p:cNvPr id="148501" name="Text Box 21"/>
          <p:cNvSpPr txBox="1">
            <a:spLocks noChangeArrowheads="1"/>
          </p:cNvSpPr>
          <p:nvPr/>
        </p:nvSpPr>
        <p:spPr bwMode="auto">
          <a:xfrm>
            <a:off x="4419600" y="3048000"/>
            <a:ext cx="213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Reader</a:t>
            </a:r>
          </a:p>
        </p:txBody>
      </p:sp>
      <p:sp>
        <p:nvSpPr>
          <p:cNvPr id="148502" name="Text Box 22"/>
          <p:cNvSpPr txBox="1">
            <a:spLocks noChangeArrowheads="1"/>
          </p:cNvSpPr>
          <p:nvPr/>
        </p:nvSpPr>
        <p:spPr bwMode="auto">
          <a:xfrm>
            <a:off x="2895600" y="30480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Task</a:t>
            </a:r>
          </a:p>
        </p:txBody>
      </p:sp>
      <p:sp>
        <p:nvSpPr>
          <p:cNvPr id="148503" name="Text Box 23"/>
          <p:cNvSpPr txBox="1">
            <a:spLocks noChangeArrowheads="1"/>
          </p:cNvSpPr>
          <p:nvPr/>
        </p:nvSpPr>
        <p:spPr bwMode="auto">
          <a:xfrm>
            <a:off x="6096000" y="2133600"/>
            <a:ext cx="2667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Context</a:t>
            </a:r>
          </a:p>
        </p:txBody>
      </p:sp>
      <p:sp>
        <p:nvSpPr>
          <p:cNvPr id="148504" name="Text Box 24"/>
          <p:cNvSpPr txBox="1">
            <a:spLocks noChangeArrowheads="1"/>
          </p:cNvSpPr>
          <p:nvPr/>
        </p:nvSpPr>
        <p:spPr bwMode="auto">
          <a:xfrm>
            <a:off x="762000" y="1828800"/>
            <a:ext cx="2209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Context</a:t>
            </a:r>
          </a:p>
        </p:txBody>
      </p:sp>
      <p:sp>
        <p:nvSpPr>
          <p:cNvPr id="148505" name="Text Box 25"/>
          <p:cNvSpPr txBox="1">
            <a:spLocks noChangeArrowheads="1"/>
          </p:cNvSpPr>
          <p:nvPr/>
        </p:nvSpPr>
        <p:spPr bwMode="auto">
          <a:xfrm>
            <a:off x="5943600" y="4343400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2802144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 instruction  should…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 lvl="1"/>
            <a:endParaRPr lang="en-US" sz="2400" dirty="0" smtClean="0">
              <a:sym typeface="Wingdings" pitchFamily="2" charset="2"/>
            </a:endParaRPr>
          </a:p>
          <a:p>
            <a:pPr lvl="1"/>
            <a:r>
              <a:rPr lang="en-US" sz="3200" dirty="0" smtClean="0">
                <a:sym typeface="Wingdings" pitchFamily="2" charset="2"/>
              </a:rPr>
              <a:t>help students be fluent with text</a:t>
            </a:r>
          </a:p>
          <a:p>
            <a:pPr lvl="1"/>
            <a:endParaRPr lang="en-US" sz="3200" dirty="0">
              <a:sym typeface="Wingdings" pitchFamily="2" charset="2"/>
            </a:endParaRPr>
          </a:p>
          <a:p>
            <a:pPr lvl="1"/>
            <a:r>
              <a:rPr lang="en-US" sz="3200" dirty="0" smtClean="0">
                <a:sym typeface="Wingdings" pitchFamily="2" charset="2"/>
              </a:rPr>
              <a:t>understand what the author is saying in the text right in front of them, right now,</a:t>
            </a:r>
          </a:p>
          <a:p>
            <a:pPr lvl="1"/>
            <a:endParaRPr lang="en-US" sz="3200" dirty="0" smtClean="0">
              <a:sym typeface="Wingdings" pitchFamily="2" charset="2"/>
            </a:endParaRPr>
          </a:p>
          <a:p>
            <a:pPr lvl="1"/>
            <a:r>
              <a:rPr lang="en-US" sz="3200" dirty="0" smtClean="0">
                <a:sym typeface="Wingdings" pitchFamily="2" charset="2"/>
              </a:rPr>
              <a:t>help students connect what they just read to what they read previously in that same text, and, </a:t>
            </a:r>
          </a:p>
          <a:p>
            <a:pPr lvl="1"/>
            <a:endParaRPr lang="en-US" sz="3200" dirty="0" smtClean="0">
              <a:sym typeface="Wingdings" pitchFamily="2" charset="2"/>
            </a:endParaRPr>
          </a:p>
          <a:p>
            <a:pPr lvl="1"/>
            <a:r>
              <a:rPr lang="en-US" sz="3200" dirty="0" smtClean="0">
                <a:sym typeface="Wingdings" pitchFamily="2" charset="2"/>
              </a:rPr>
              <a:t>help students build the capability to be more fluent &amp; understand future texts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945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08372"/>
            <a:ext cx="8763000" cy="1344228"/>
          </a:xfrm>
        </p:spPr>
        <p:txBody>
          <a:bodyPr>
            <a:normAutofit/>
          </a:bodyPr>
          <a:lstStyle/>
          <a:p>
            <a:r>
              <a:rPr lang="en-US" dirty="0" smtClean="0"/>
              <a:t>Problem:  </a:t>
            </a:r>
            <a:r>
              <a:rPr lang="en-US" dirty="0" smtClean="0"/>
              <a:t>many kids </a:t>
            </a:r>
            <a:r>
              <a:rPr lang="en-US" dirty="0" smtClean="0"/>
              <a:t>can’t handle </a:t>
            </a:r>
            <a:r>
              <a:rPr lang="en-US" dirty="0" smtClean="0"/>
              <a:t>tier i</a:t>
            </a:r>
            <a:r>
              <a:rPr lang="en-US" dirty="0" smtClean="0"/>
              <a:t>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Not much actual reading even in primary grade classrooms:  &lt; 9 minutes/day &amp; some struggling readers as little as </a:t>
            </a:r>
            <a:r>
              <a:rPr lang="en-US" sz="2800" dirty="0" smtClean="0"/>
              <a:t>1-2 minutes/day  </a:t>
            </a:r>
            <a:r>
              <a:rPr lang="en-US" sz="2800" dirty="0" smtClean="0"/>
              <a:t>(</a:t>
            </a:r>
            <a:r>
              <a:rPr lang="en-US" sz="2800" dirty="0" err="1" smtClean="0"/>
              <a:t>Gambrell</a:t>
            </a:r>
            <a:r>
              <a:rPr lang="en-US" sz="2800" dirty="0" smtClean="0"/>
              <a:t>, 1984).</a:t>
            </a:r>
          </a:p>
          <a:p>
            <a:endParaRPr lang="en-US" sz="2800" dirty="0"/>
          </a:p>
          <a:p>
            <a:r>
              <a:rPr lang="en-US" sz="2800" dirty="0" smtClean="0"/>
              <a:t>Round Robin Reading is ineffective (Ash, Kuhn, &amp; Walpole, 2003).</a:t>
            </a:r>
          </a:p>
          <a:p>
            <a:endParaRPr lang="en-US" sz="2800" dirty="0" smtClean="0"/>
          </a:p>
          <a:p>
            <a:r>
              <a:rPr lang="en-US" sz="2800" dirty="0" smtClean="0"/>
              <a:t>Many students can’t understand or remember what they read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4837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08372"/>
            <a:ext cx="8686800" cy="1344228"/>
          </a:xfrm>
        </p:spPr>
        <p:txBody>
          <a:bodyPr>
            <a:normAutofit/>
          </a:bodyPr>
          <a:lstStyle/>
          <a:p>
            <a:r>
              <a:rPr lang="en-US" dirty="0" smtClean="0"/>
              <a:t>Vehicles to help kids read content texts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Your </a:t>
            </a:r>
            <a:r>
              <a:rPr lang="en-US" sz="3200" dirty="0" smtClean="0"/>
              <a:t>core reading program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Fluency-Oriented Reading Instruction (FORI) </a:t>
            </a:r>
            <a:r>
              <a:rPr lang="en-US" sz="3200" dirty="0" smtClean="0"/>
              <a:t>routines 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Questioning the Author (</a:t>
            </a:r>
            <a:r>
              <a:rPr lang="en-US" sz="3200" dirty="0" err="1" smtClean="0"/>
              <a:t>QtA</a:t>
            </a:r>
            <a:r>
              <a:rPr lang="en-US" sz="3200" dirty="0" smtClean="0"/>
              <a:t>) </a:t>
            </a:r>
            <a:r>
              <a:rPr lang="en-US" sz="3200" dirty="0" smtClean="0"/>
              <a:t>routines for comprehension</a:t>
            </a:r>
            <a:endParaRPr lang="en-US" sz="32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076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FORI Basics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Set goal of at least 20 minutes/day of ‘miles on the page.’</a:t>
            </a:r>
          </a:p>
          <a:p>
            <a:endParaRPr lang="en-US" sz="2800" dirty="0" smtClean="0"/>
          </a:p>
          <a:p>
            <a:r>
              <a:rPr lang="en-US" sz="2800" dirty="0"/>
              <a:t>Keep a weekly schedule of </a:t>
            </a:r>
            <a:r>
              <a:rPr lang="en-US" sz="2800" dirty="0" smtClean="0"/>
              <a:t>oral reading routines.</a:t>
            </a:r>
          </a:p>
          <a:p>
            <a:endParaRPr lang="en-US" sz="2800" dirty="0"/>
          </a:p>
          <a:p>
            <a:r>
              <a:rPr lang="en-US" sz="2800" dirty="0" smtClean="0"/>
              <a:t>Use consistent prompts.</a:t>
            </a:r>
          </a:p>
          <a:p>
            <a:endParaRPr lang="en-US" sz="2800" dirty="0" smtClean="0"/>
          </a:p>
          <a:p>
            <a:r>
              <a:rPr lang="en-US" sz="2800" dirty="0" smtClean="0"/>
              <a:t>Alternate oral reading with </a:t>
            </a:r>
            <a:r>
              <a:rPr lang="en-US" sz="2800" dirty="0" err="1" smtClean="0"/>
              <a:t>QtA</a:t>
            </a:r>
            <a:r>
              <a:rPr lang="en-US" sz="2800" dirty="0" smtClean="0"/>
              <a:t> comprehension work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5872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Fori</a:t>
            </a:r>
            <a:r>
              <a:rPr lang="en-US" sz="4000" dirty="0" smtClean="0"/>
              <a:t>:  weekly routines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sz="3200" i="1" dirty="0" smtClean="0"/>
              <a:t>Day 1</a:t>
            </a:r>
            <a:r>
              <a:rPr lang="en-US" sz="3200" dirty="0" smtClean="0"/>
              <a:t>:  Brief preview &amp; read-to </a:t>
            </a:r>
            <a:r>
              <a:rPr lang="en-US" sz="3200" dirty="0" smtClean="0"/>
              <a:t>main selection w/basic </a:t>
            </a:r>
            <a:r>
              <a:rPr lang="en-US" sz="3200" dirty="0" smtClean="0"/>
              <a:t>comprehension work</a:t>
            </a:r>
          </a:p>
          <a:p>
            <a:endParaRPr lang="en-US" sz="3200" dirty="0" smtClean="0"/>
          </a:p>
          <a:p>
            <a:r>
              <a:rPr lang="en-US" sz="3200" i="1" dirty="0" smtClean="0"/>
              <a:t>Day 2</a:t>
            </a:r>
            <a:r>
              <a:rPr lang="en-US" sz="3200" dirty="0" smtClean="0"/>
              <a:t>:  </a:t>
            </a:r>
            <a:r>
              <a:rPr lang="en-US" sz="3200" dirty="0" smtClean="0"/>
              <a:t>Echo-read same main selection w/deeper </a:t>
            </a:r>
            <a:r>
              <a:rPr lang="en-US" sz="3200" dirty="0" smtClean="0"/>
              <a:t>comprehension work</a:t>
            </a:r>
          </a:p>
          <a:p>
            <a:endParaRPr lang="en-US" sz="3200" dirty="0" smtClean="0"/>
          </a:p>
          <a:p>
            <a:r>
              <a:rPr lang="en-US" sz="3200" i="1" dirty="0" smtClean="0"/>
              <a:t>Day 3</a:t>
            </a:r>
            <a:r>
              <a:rPr lang="en-US" sz="3200" dirty="0" smtClean="0"/>
              <a:t>:  </a:t>
            </a:r>
            <a:r>
              <a:rPr lang="en-US" sz="3200" dirty="0" smtClean="0"/>
              <a:t>Partner-read </a:t>
            </a:r>
            <a:r>
              <a:rPr lang="en-US" sz="3200" dirty="0" smtClean="0"/>
              <a:t>same main selection</a:t>
            </a:r>
            <a:r>
              <a:rPr lang="en-US" sz="3200" dirty="0" smtClean="0"/>
              <a:t> </a:t>
            </a:r>
            <a:r>
              <a:rPr lang="en-US" sz="3200" dirty="0" smtClean="0"/>
              <a:t>w/kid comprehension work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023506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1359</TotalTime>
  <Words>1202</Words>
  <Application>Microsoft Office PowerPoint</Application>
  <PresentationFormat>On-screen Show (4:3)</PresentationFormat>
  <Paragraphs>207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Apothecary</vt:lpstr>
      <vt:lpstr>Making Tier I Text accessible:</vt:lpstr>
      <vt:lpstr>Dr. kathleen j. brown  University of utah Reading clinic</vt:lpstr>
      <vt:lpstr>Reading comprehension</vt:lpstr>
      <vt:lpstr>What Affects reading Comprehension?</vt:lpstr>
      <vt:lpstr> instruction  should…</vt:lpstr>
      <vt:lpstr>Problem:  many kids can’t handle tier i text</vt:lpstr>
      <vt:lpstr>Vehicles to help kids read content texts</vt:lpstr>
      <vt:lpstr>FORI Basics</vt:lpstr>
      <vt:lpstr>Fori:  weekly routines</vt:lpstr>
      <vt:lpstr>Fori:  read-to</vt:lpstr>
      <vt:lpstr>Fori:  echo reading</vt:lpstr>
      <vt:lpstr>Fori:  Partner reading</vt:lpstr>
      <vt:lpstr>PowerPoint Presentation</vt:lpstr>
      <vt:lpstr>Problem:  Traditional comprehension instruction</vt:lpstr>
      <vt:lpstr>With Traditional comprehension instruction…</vt:lpstr>
      <vt:lpstr>So…</vt:lpstr>
      <vt:lpstr>Qta:  the process</vt:lpstr>
      <vt:lpstr>Qta:  major understanding</vt:lpstr>
      <vt:lpstr>Qta:  queries</vt:lpstr>
      <vt:lpstr>Fori simulation</vt:lpstr>
      <vt:lpstr>fori:  research findings</vt:lpstr>
      <vt:lpstr>FORI:  empirical research</vt:lpstr>
      <vt:lpstr>Qta:  Empirical Research</vt:lpstr>
      <vt:lpstr>Qta:  research findings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Comprehension Theory</dc:title>
  <dc:creator>Kathleen</dc:creator>
  <cp:lastModifiedBy>Kathleen</cp:lastModifiedBy>
  <cp:revision>33</cp:revision>
  <dcterms:created xsi:type="dcterms:W3CDTF">2012-11-12T03:44:15Z</dcterms:created>
  <dcterms:modified xsi:type="dcterms:W3CDTF">2013-09-27T02:07:08Z</dcterms:modified>
</cp:coreProperties>
</file>