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doc" ContentType="application/msword"/>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4"/>
  </p:notesMasterIdLst>
  <p:sldIdLst>
    <p:sldId id="310" r:id="rId2"/>
    <p:sldId id="311" r:id="rId3"/>
    <p:sldId id="312" r:id="rId4"/>
    <p:sldId id="306" r:id="rId5"/>
    <p:sldId id="307" r:id="rId6"/>
    <p:sldId id="308" r:id="rId7"/>
    <p:sldId id="309" r:id="rId8"/>
    <p:sldId id="262" r:id="rId9"/>
    <p:sldId id="268" r:id="rId10"/>
    <p:sldId id="263" r:id="rId11"/>
    <p:sldId id="264" r:id="rId12"/>
    <p:sldId id="265" r:id="rId13"/>
    <p:sldId id="266" r:id="rId14"/>
    <p:sldId id="278" r:id="rId15"/>
    <p:sldId id="267" r:id="rId16"/>
    <p:sldId id="280" r:id="rId17"/>
    <p:sldId id="279" r:id="rId18"/>
    <p:sldId id="305" r:id="rId19"/>
    <p:sldId id="304" r:id="rId20"/>
    <p:sldId id="294" r:id="rId21"/>
    <p:sldId id="298" r:id="rId22"/>
    <p:sldId id="295" r:id="rId23"/>
    <p:sldId id="297" r:id="rId24"/>
    <p:sldId id="287" r:id="rId25"/>
    <p:sldId id="303" r:id="rId26"/>
    <p:sldId id="302" r:id="rId27"/>
    <p:sldId id="270" r:id="rId28"/>
    <p:sldId id="271" r:id="rId29"/>
    <p:sldId id="272" r:id="rId30"/>
    <p:sldId id="277" r:id="rId31"/>
    <p:sldId id="273" r:id="rId32"/>
    <p:sldId id="274" r:id="rId3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6" autoAdjust="0"/>
    <p:restoredTop sz="78889" autoAdjust="0"/>
  </p:normalViewPr>
  <p:slideViewPr>
    <p:cSldViewPr>
      <p:cViewPr>
        <p:scale>
          <a:sx n="100" d="100"/>
          <a:sy n="100" d="100"/>
        </p:scale>
        <p:origin x="-294" y="990"/>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80" d="100"/>
        <a:sy n="80" d="100"/>
      </p:scale>
      <p:origin x="0" y="0"/>
    </p:cViewPr>
  </p:sorterViewPr>
  <p:notesViewPr>
    <p:cSldViewPr>
      <p:cViewPr varScale="1">
        <p:scale>
          <a:sx n="72" d="100"/>
          <a:sy n="72" d="100"/>
        </p:scale>
        <p:origin x="-2238"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358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A62BD083-77E2-4855-BD0D-402D8384BC0E}" type="slidenum">
              <a:rPr lang="en-US"/>
              <a:pPr>
                <a:defRPr/>
              </a:pPr>
              <a:t>‹#›</a:t>
            </a:fld>
            <a:endParaRPr lang="en-US" dirty="0"/>
          </a:p>
        </p:txBody>
      </p:sp>
    </p:spTree>
    <p:extLst>
      <p:ext uri="{BB962C8B-B14F-4D97-AF65-F5344CB8AC3E}">
        <p14:creationId xmlns:p14="http://schemas.microsoft.com/office/powerpoint/2010/main" xmlns="" val="20952399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A67083B4-D1A7-4CCB-9F4E-CBB5119BE68C}" type="slidenum">
              <a:rPr lang="en-US" altLang="en-US" smtClean="0">
                <a:latin typeface="Arial" charset="0"/>
              </a:rPr>
              <a:pPr/>
              <a:t>1</a:t>
            </a:fld>
            <a:endParaRPr lang="en-US" altLang="en-US" dirty="0" smtClean="0">
              <a:latin typeface="Arial"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r>
              <a:rPr lang="en-US" altLang="en-US" dirty="0" smtClean="0"/>
              <a:t>Our study looked at Tier II instruction for at-risk 1</a:t>
            </a:r>
            <a:r>
              <a:rPr lang="en-US" altLang="en-US" baseline="30000" dirty="0" smtClean="0"/>
              <a:t>st</a:t>
            </a:r>
            <a:r>
              <a:rPr lang="en-US" altLang="en-US" dirty="0" smtClean="0"/>
              <a:t> graders—in particular how group size and educator qualifications affect student performance.  Spoiler alert: they don’t!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2E913C3A-007F-4574-8F89-B8D3509D1269}" type="slidenum">
              <a:rPr lang="en-US" altLang="en-US" smtClean="0">
                <a:latin typeface="Arial" charset="0"/>
              </a:rPr>
              <a:pPr/>
              <a:t>10</a:t>
            </a:fld>
            <a:endParaRPr lang="en-US" altLang="en-US" dirty="0" smtClean="0">
              <a:latin typeface="Arial"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The 214 students who participated came from diverse geographic and SES backgrounds. They</a:t>
            </a:r>
            <a:r>
              <a:rPr lang="en-US" altLang="en-US" baseline="0" dirty="0" smtClean="0"/>
              <a:t> were all judged to be at-risk for reading difficulties based on teacher judgment and DIBELS scores and they were randomly assigned to a 1:1 or a Quad condition.</a:t>
            </a:r>
            <a:endParaRPr lang="en-US" altLang="en-US" dirty="0" smtClean="0"/>
          </a:p>
          <a:p>
            <a:pPr eaLnBrk="1" hangingPunct="1"/>
            <a:endParaRPr lang="en-US" alt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7BFECFF-7C38-4E47-B7CA-1720779304CE}" type="slidenum">
              <a:rPr lang="en-US" altLang="en-US" smtClean="0">
                <a:latin typeface="Arial" charset="0"/>
              </a:rPr>
              <a:pPr/>
              <a:t>11</a:t>
            </a:fld>
            <a:endParaRPr lang="en-US" altLang="en-US" dirty="0" smtClean="0">
              <a:latin typeface="Arial"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47 </a:t>
            </a:r>
            <a:r>
              <a:rPr lang="en-US" altLang="en-US" dirty="0" smtClean="0"/>
              <a:t>educators who had already completed a year-long Early</a:t>
            </a:r>
            <a:r>
              <a:rPr lang="en-US" altLang="en-US" baseline="0" dirty="0" smtClean="0"/>
              <a:t> </a:t>
            </a:r>
            <a:r>
              <a:rPr lang="en-US" altLang="en-US" dirty="0" smtClean="0"/>
              <a:t>Steps practicum delivered the intervention.  Each</a:t>
            </a:r>
            <a:r>
              <a:rPr lang="en-US" altLang="en-US" baseline="0" dirty="0" smtClean="0"/>
              <a:t> </a:t>
            </a:r>
            <a:r>
              <a:rPr lang="en-US" altLang="en-US" dirty="0" smtClean="0"/>
              <a:t>of those educators </a:t>
            </a:r>
            <a:r>
              <a:rPr lang="en-US" altLang="en-US" dirty="0" smtClean="0"/>
              <a:t>worked</a:t>
            </a:r>
            <a:r>
              <a:rPr lang="en-US" altLang="en-US" baseline="0" dirty="0" smtClean="0"/>
              <a:t> with</a:t>
            </a:r>
            <a:r>
              <a:rPr lang="en-US" altLang="en-US" dirty="0" smtClean="0"/>
              <a:t> </a:t>
            </a:r>
            <a:r>
              <a:rPr lang="en-US" altLang="en-US" dirty="0" smtClean="0"/>
              <a:t>a singleton </a:t>
            </a:r>
            <a:r>
              <a:rPr lang="en-US" altLang="en-US" dirty="0" smtClean="0"/>
              <a:t>student and </a:t>
            </a:r>
            <a:r>
              <a:rPr lang="en-US" altLang="en-US" dirty="0" smtClean="0"/>
              <a:t>a quad. </a:t>
            </a:r>
            <a:r>
              <a:rPr lang="en-US" altLang="en-US" dirty="0" smtClean="0"/>
              <a:t>As part of the p.</a:t>
            </a:r>
            <a:r>
              <a:rPr lang="en-US" altLang="en-US" baseline="0" dirty="0" smtClean="0"/>
              <a:t> d., w</a:t>
            </a:r>
            <a:r>
              <a:rPr lang="en-US" altLang="en-US" dirty="0" smtClean="0"/>
              <a:t>e </a:t>
            </a:r>
            <a:r>
              <a:rPr lang="en-US" altLang="en-US" dirty="0" smtClean="0"/>
              <a:t>conducted fidelity</a:t>
            </a:r>
            <a:r>
              <a:rPr lang="en-US" altLang="en-US" baseline="0" dirty="0" smtClean="0"/>
              <a:t> checks via </a:t>
            </a:r>
            <a:r>
              <a:rPr lang="en-US" altLang="en-US" baseline="0" dirty="0" err="1" smtClean="0"/>
              <a:t>obs</a:t>
            </a:r>
            <a:r>
              <a:rPr lang="en-US" altLang="en-US" baseline="0" dirty="0" smtClean="0"/>
              <a:t> 13 times over the entire year.</a:t>
            </a:r>
            <a:endParaRPr lang="en-US" altLang="en-US" dirty="0" smtClean="0"/>
          </a:p>
          <a:p>
            <a:pPr eaLnBrk="1" hangingPunct="1"/>
            <a:endParaRPr lang="en-US" alt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2D0431CF-B577-4733-9486-F4F2A709A886}" type="slidenum">
              <a:rPr lang="en-US" altLang="en-US" smtClean="0">
                <a:latin typeface="Arial" charset="0"/>
              </a:rPr>
              <a:pPr/>
              <a:t>12</a:t>
            </a:fld>
            <a:endParaRPr lang="en-US" altLang="en-US" dirty="0" smtClean="0">
              <a:latin typeface="Arial"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C39A5AE2-6273-45EB-B5AA-DD192229B5B6}" type="slidenum">
              <a:rPr lang="en-US" altLang="en-US" smtClean="0">
                <a:latin typeface="Arial" charset="0"/>
              </a:rPr>
              <a:pPr/>
              <a:t>13</a:t>
            </a:fld>
            <a:endParaRPr lang="en-US" altLang="en-US" dirty="0" smtClean="0">
              <a:latin typeface="Arial"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In September and again, in April, we measured students’ …  We also administered the Word </a:t>
            </a:r>
            <a:r>
              <a:rPr lang="en-US" altLang="en-US" dirty="0" smtClean="0"/>
              <a:t>Passage </a:t>
            </a:r>
            <a:r>
              <a:rPr lang="en-US" altLang="en-US" dirty="0" smtClean="0"/>
              <a:t>Comp subtests of the </a:t>
            </a:r>
            <a:r>
              <a:rPr lang="en-US" altLang="en-US" dirty="0" smtClean="0"/>
              <a:t>WRMT, and DIBELS…</a:t>
            </a:r>
            <a:endParaRPr lang="en-US" altLang="en-US" dirty="0" smtClean="0"/>
          </a:p>
          <a:p>
            <a:pPr eaLnBrk="1" hangingPunct="1"/>
            <a:endParaRPr lang="en-US" alt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We estimated passage reading level by measuring students’ oral reading accuracy and rate on a series of graded passages using </a:t>
            </a:r>
            <a:r>
              <a:rPr lang="en-US" altLang="en-US" dirty="0" smtClean="0"/>
              <a:t>accuracy</a:t>
            </a:r>
            <a:r>
              <a:rPr lang="en-US" altLang="en-US" baseline="0" dirty="0" smtClean="0"/>
              <a:t> </a:t>
            </a:r>
            <a:r>
              <a:rPr lang="en-US" altLang="en-US" baseline="0" dirty="0" smtClean="0"/>
              <a:t>and rate </a:t>
            </a:r>
            <a:r>
              <a:rPr lang="en-US" altLang="en-US" dirty="0" smtClean="0"/>
              <a:t>benchmarks</a:t>
            </a:r>
            <a:r>
              <a:rPr lang="en-US" altLang="en-US" baseline="0" dirty="0" smtClean="0"/>
              <a:t> consistent with the field</a:t>
            </a:r>
            <a:r>
              <a:rPr lang="en-US" altLang="en-US" dirty="0" smtClean="0"/>
              <a:t>.</a:t>
            </a:r>
          </a:p>
          <a:p>
            <a:endParaRPr lang="en-US" dirty="0"/>
          </a:p>
        </p:txBody>
      </p:sp>
      <p:sp>
        <p:nvSpPr>
          <p:cNvPr id="4" name="Slide Number Placeholder 3"/>
          <p:cNvSpPr>
            <a:spLocks noGrp="1"/>
          </p:cNvSpPr>
          <p:nvPr>
            <p:ph type="sldNum" sz="quarter" idx="10"/>
          </p:nvPr>
        </p:nvSpPr>
        <p:spPr/>
        <p:txBody>
          <a:bodyPr/>
          <a:lstStyle/>
          <a:p>
            <a:pPr>
              <a:defRPr/>
            </a:pPr>
            <a:fld id="{A62BD083-77E2-4855-BD0D-402D8384BC0E}" type="slidenum">
              <a:rPr lang="en-US" smtClean="0"/>
              <a:pPr>
                <a:defRPr/>
              </a:pPr>
              <a:t>14</a:t>
            </a:fld>
            <a:endParaRPr lang="en-US" dirty="0"/>
          </a:p>
        </p:txBody>
      </p:sp>
    </p:spTree>
    <p:extLst>
      <p:ext uri="{BB962C8B-B14F-4D97-AF65-F5344CB8AC3E}">
        <p14:creationId xmlns:p14="http://schemas.microsoft.com/office/powerpoint/2010/main" xmlns="" val="24782776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44F7162F-94AA-44A6-B3B5-87D5A92FEF06}" type="slidenum">
              <a:rPr lang="en-US" altLang="en-US" smtClean="0">
                <a:latin typeface="Arial" charset="0"/>
              </a:rPr>
              <a:pPr/>
              <a:t>15</a:t>
            </a:fld>
            <a:endParaRPr lang="en-US" altLang="en-US" dirty="0" smtClean="0">
              <a:latin typeface="Arial"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We used HLM to analyze the data at the </a:t>
            </a:r>
            <a:r>
              <a:rPr lang="en-US" altLang="en-US" dirty="0" smtClean="0"/>
              <a:t>school, tutor, and student </a:t>
            </a:r>
            <a:r>
              <a:rPr lang="en-US" altLang="en-US" dirty="0" smtClean="0"/>
              <a:t>levels.  We ran the full…..</a:t>
            </a:r>
          </a:p>
          <a:p>
            <a:pPr eaLnBrk="1" hangingPunct="1"/>
            <a:endParaRPr lang="en-US" alt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And now, the findings.  Remember, we’re looking for significant performance diffs between singleton &amp; quad students, differences between students tutored by certified and those tutored by non-certified educators, and finally</a:t>
            </a:r>
            <a:r>
              <a:rPr lang="en-US" altLang="en-US" baseline="0" dirty="0" smtClean="0"/>
              <a:t> potential interactions</a:t>
            </a:r>
            <a:r>
              <a:rPr lang="en-US" altLang="en-US" dirty="0" smtClean="0"/>
              <a:t>.  </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As you can see from the p values of interest highlighted in yellow, there were no significant </a:t>
            </a:r>
            <a:r>
              <a:rPr lang="en-US" altLang="en-US" dirty="0" err="1" smtClean="0"/>
              <a:t>diffs</a:t>
            </a:r>
            <a:r>
              <a:rPr lang="en-US" altLang="en-US" dirty="0" smtClean="0"/>
              <a:t> on</a:t>
            </a:r>
            <a:r>
              <a:rPr lang="en-US" altLang="en-US" baseline="0" dirty="0" smtClean="0"/>
              <a:t> passage reading </a:t>
            </a:r>
            <a:r>
              <a:rPr lang="en-US" altLang="en-US" baseline="0" dirty="0" smtClean="0"/>
              <a:t>for either variable.</a:t>
            </a:r>
            <a:endParaRPr lang="en-US" dirty="0"/>
          </a:p>
        </p:txBody>
      </p:sp>
      <p:sp>
        <p:nvSpPr>
          <p:cNvPr id="4" name="Slide Number Placeholder 3"/>
          <p:cNvSpPr>
            <a:spLocks noGrp="1"/>
          </p:cNvSpPr>
          <p:nvPr>
            <p:ph type="sldNum" sz="quarter" idx="10"/>
          </p:nvPr>
        </p:nvSpPr>
        <p:spPr/>
        <p:txBody>
          <a:bodyPr/>
          <a:lstStyle/>
          <a:p>
            <a:pPr>
              <a:defRPr/>
            </a:pPr>
            <a:fld id="{A62BD083-77E2-4855-BD0D-402D8384BC0E}" type="slidenum">
              <a:rPr lang="en-US" smtClean="0"/>
              <a:pPr>
                <a:defRPr/>
              </a:pPr>
              <a:t>16</a:t>
            </a:fld>
            <a:endParaRPr lang="en-US" dirty="0"/>
          </a:p>
        </p:txBody>
      </p:sp>
    </p:spTree>
    <p:extLst>
      <p:ext uri="{BB962C8B-B14F-4D97-AF65-F5344CB8AC3E}">
        <p14:creationId xmlns:p14="http://schemas.microsoft.com/office/powerpoint/2010/main" xmlns="" val="37260329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For those of you who prefer to look at means, </a:t>
            </a:r>
            <a:r>
              <a:rPr lang="en-US" altLang="en-US" dirty="0" smtClean="0"/>
              <a:t>you can see that for passage reading,</a:t>
            </a:r>
            <a:r>
              <a:rPr lang="en-US" altLang="en-US" baseline="0" dirty="0" smtClean="0"/>
              <a:t> </a:t>
            </a:r>
            <a:r>
              <a:rPr lang="en-US" altLang="en-US" dirty="0" smtClean="0"/>
              <a:t>a</a:t>
            </a:r>
            <a:r>
              <a:rPr lang="en-US" altLang="en-US" baseline="0" dirty="0" smtClean="0"/>
              <a:t>t beginning of G1, singleton kids started at mid K and quads toward end K and at the end of G1, both singletons and quad kids had made a year’s </a:t>
            </a:r>
            <a:r>
              <a:rPr lang="en-US" altLang="en-US" dirty="0" smtClean="0"/>
              <a:t>made approx. a year’s worth of growth.</a:t>
            </a:r>
            <a:r>
              <a:rPr lang="en-US" altLang="en-US" baseline="0" dirty="0" smtClean="0"/>
              <a:t>  Imp because the lack of sig </a:t>
            </a:r>
            <a:r>
              <a:rPr lang="en-US" altLang="en-US" baseline="0" dirty="0" err="1" smtClean="0"/>
              <a:t>diffs</a:t>
            </a:r>
            <a:r>
              <a:rPr lang="en-US" altLang="en-US" baseline="0" dirty="0" smtClean="0"/>
              <a:t> meant we weren’t able to look for txt effects.</a:t>
            </a:r>
            <a:endParaRPr lang="en-US" altLang="en-US" dirty="0" smtClean="0"/>
          </a:p>
          <a:p>
            <a:endParaRPr lang="en-US" dirty="0"/>
          </a:p>
        </p:txBody>
      </p:sp>
      <p:sp>
        <p:nvSpPr>
          <p:cNvPr id="4" name="Slide Number Placeholder 3"/>
          <p:cNvSpPr>
            <a:spLocks noGrp="1"/>
          </p:cNvSpPr>
          <p:nvPr>
            <p:ph type="sldNum" sz="quarter" idx="10"/>
          </p:nvPr>
        </p:nvSpPr>
        <p:spPr/>
        <p:txBody>
          <a:bodyPr/>
          <a:lstStyle/>
          <a:p>
            <a:pPr>
              <a:defRPr/>
            </a:pPr>
            <a:fld id="{A62BD083-77E2-4855-BD0D-402D8384BC0E}" type="slidenum">
              <a:rPr lang="en-US" smtClean="0"/>
              <a:pPr>
                <a:defRPr/>
              </a:pPr>
              <a:t>17</a:t>
            </a:fld>
            <a:endParaRPr lang="en-US" dirty="0"/>
          </a:p>
        </p:txBody>
      </p:sp>
    </p:spTree>
    <p:extLst>
      <p:ext uri="{BB962C8B-B14F-4D97-AF65-F5344CB8AC3E}">
        <p14:creationId xmlns:p14="http://schemas.microsoft.com/office/powerpoint/2010/main" xmlns="" val="37641760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While we’re on</a:t>
            </a:r>
            <a:r>
              <a:rPr lang="en-US" baseline="0" dirty="0" smtClean="0"/>
              <a:t> subject or oral passage reading, good idea to turn to DIBELS results.  Again, no </a:t>
            </a:r>
            <a:r>
              <a:rPr lang="en-US" baseline="0" dirty="0" err="1" smtClean="0"/>
              <a:t>diffs</a:t>
            </a:r>
            <a:r>
              <a:rPr lang="en-US" baseline="0" dirty="0" smtClean="0"/>
              <a:t> for either of our variables of interest—</a:t>
            </a:r>
            <a:r>
              <a:rPr lang="en-US" baseline="0" dirty="0" err="1" smtClean="0"/>
              <a:t>ed</a:t>
            </a:r>
            <a:r>
              <a:rPr lang="en-US" baseline="0" dirty="0" smtClean="0"/>
              <a:t> </a:t>
            </a:r>
            <a:r>
              <a:rPr lang="en-US" baseline="0" dirty="0" err="1" smtClean="0"/>
              <a:t>quals</a:t>
            </a:r>
            <a:r>
              <a:rPr lang="en-US" baseline="0" dirty="0" smtClean="0"/>
              <a:t> or group size.</a:t>
            </a:r>
            <a:endParaRPr lang="en-US" dirty="0"/>
          </a:p>
        </p:txBody>
      </p:sp>
      <p:sp>
        <p:nvSpPr>
          <p:cNvPr id="4" name="Slide Number Placeholder 3"/>
          <p:cNvSpPr>
            <a:spLocks noGrp="1"/>
          </p:cNvSpPr>
          <p:nvPr>
            <p:ph type="sldNum" sz="quarter" idx="10"/>
          </p:nvPr>
        </p:nvSpPr>
        <p:spPr/>
        <p:txBody>
          <a:bodyPr/>
          <a:lstStyle/>
          <a:p>
            <a:pPr>
              <a:defRPr/>
            </a:pPr>
            <a:fld id="{A62BD083-77E2-4855-BD0D-402D8384BC0E}"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Just a bit more data, on the</a:t>
            </a:r>
            <a:r>
              <a:rPr lang="en-US" baseline="0" dirty="0" smtClean="0"/>
              <a:t> kids’ means for end of G1 DIBELS ORF, you can see that given where they started, both singleton and quad kids made good progress—the singletons  and the quads got close to benchmark (large </a:t>
            </a:r>
            <a:r>
              <a:rPr lang="en-US" baseline="0" dirty="0" err="1" smtClean="0"/>
              <a:t>s.d</a:t>
            </a:r>
            <a:r>
              <a:rPr lang="en-US" baseline="0" dirty="0" smtClean="0"/>
              <a:t>.) both </a:t>
            </a:r>
            <a:r>
              <a:rPr lang="en-US" baseline="0" smtClean="0"/>
              <a:t>in strategic</a:t>
            </a:r>
            <a:endParaRPr lang="en-US" dirty="0"/>
          </a:p>
        </p:txBody>
      </p:sp>
      <p:sp>
        <p:nvSpPr>
          <p:cNvPr id="4" name="Slide Number Placeholder 3"/>
          <p:cNvSpPr>
            <a:spLocks noGrp="1"/>
          </p:cNvSpPr>
          <p:nvPr>
            <p:ph type="sldNum" sz="quarter" idx="10"/>
          </p:nvPr>
        </p:nvSpPr>
        <p:spPr/>
        <p:txBody>
          <a:bodyPr/>
          <a:lstStyle/>
          <a:p>
            <a:pPr>
              <a:defRPr/>
            </a:pPr>
            <a:fld id="{A62BD083-77E2-4855-BD0D-402D8384BC0E}"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01F8EFEF-8C87-46EA-86DE-E9573BAD4BFD}" type="slidenum">
              <a:rPr lang="en-US" altLang="en-US" smtClean="0">
                <a:latin typeface="Arial" charset="0"/>
              </a:rPr>
              <a:pPr/>
              <a:t>2</a:t>
            </a:fld>
            <a:endParaRPr lang="en-US" altLang="en-US" dirty="0" smtClean="0">
              <a:latin typeface="Arial"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r>
              <a:rPr lang="en-US" altLang="en-US" dirty="0" smtClean="0"/>
              <a:t>Want</a:t>
            </a:r>
            <a:r>
              <a:rPr lang="en-US" altLang="en-US" baseline="0" dirty="0" smtClean="0"/>
              <a:t> to acknowledge this team effort </a:t>
            </a:r>
            <a:r>
              <a:rPr lang="en-US" altLang="en-US" dirty="0" smtClean="0"/>
              <a:t>with </a:t>
            </a:r>
            <a:r>
              <a:rPr lang="en-US" altLang="en-US" dirty="0" smtClean="0"/>
              <a:t>my colleagues who are here today….</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smtClean="0"/>
              <a:t>I’m going to move quickly thru the other results, because we found the same pattern with the other measures.  No diffs on word rec automaticity….</a:t>
            </a:r>
          </a:p>
        </p:txBody>
      </p:sp>
      <p:sp>
        <p:nvSpPr>
          <p:cNvPr id="4" name="Slide Number Placeholder 3"/>
          <p:cNvSpPr>
            <a:spLocks noGrp="1"/>
          </p:cNvSpPr>
          <p:nvPr>
            <p:ph type="sldNum" sz="quarter" idx="10"/>
          </p:nvPr>
        </p:nvSpPr>
        <p:spPr/>
        <p:txBody>
          <a:bodyPr/>
          <a:lstStyle/>
          <a:p>
            <a:pPr>
              <a:defRPr/>
            </a:pPr>
            <a:fld id="{A62BD083-77E2-4855-BD0D-402D8384BC0E}" type="slidenum">
              <a:rPr lang="en-US" smtClean="0"/>
              <a:pPr>
                <a:defRPr/>
              </a:pPr>
              <a:t>20</a:t>
            </a:fld>
            <a:endParaRPr lang="en-US" dirty="0"/>
          </a:p>
        </p:txBody>
      </p:sp>
    </p:spTree>
    <p:extLst>
      <p:ext uri="{BB962C8B-B14F-4D97-AF65-F5344CB8AC3E}">
        <p14:creationId xmlns:p14="http://schemas.microsoft.com/office/powerpoint/2010/main" xmlns="" val="34064849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a:t>
            </a:r>
            <a:r>
              <a:rPr lang="en-US" baseline="0" dirty="0" smtClean="0"/>
              <a:t>in both 1:1 and quads made </a:t>
            </a:r>
            <a:r>
              <a:rPr lang="en-US" baseline="0" dirty="0" smtClean="0"/>
              <a:t>more than a year’s worth of </a:t>
            </a:r>
            <a:r>
              <a:rPr lang="en-US" baseline="0" dirty="0" smtClean="0"/>
              <a:t>growth in word recognition automaticity </a:t>
            </a:r>
            <a:endParaRPr lang="en-US" dirty="0"/>
          </a:p>
        </p:txBody>
      </p:sp>
      <p:sp>
        <p:nvSpPr>
          <p:cNvPr id="4" name="Slide Number Placeholder 3"/>
          <p:cNvSpPr>
            <a:spLocks noGrp="1"/>
          </p:cNvSpPr>
          <p:nvPr>
            <p:ph type="sldNum" sz="quarter" idx="10"/>
          </p:nvPr>
        </p:nvSpPr>
        <p:spPr/>
        <p:txBody>
          <a:bodyPr/>
          <a:lstStyle/>
          <a:p>
            <a:pPr>
              <a:defRPr/>
            </a:pPr>
            <a:fld id="{A62BD083-77E2-4855-BD0D-402D8384BC0E}" type="slidenum">
              <a:rPr lang="en-US" smtClean="0"/>
              <a:pPr>
                <a:defRPr/>
              </a:pPr>
              <a:t>21</a:t>
            </a:fld>
            <a:endParaRPr lang="en-US" dirty="0"/>
          </a:p>
        </p:txBody>
      </p:sp>
    </p:spTree>
    <p:extLst>
      <p:ext uri="{BB962C8B-B14F-4D97-AF65-F5344CB8AC3E}">
        <p14:creationId xmlns:p14="http://schemas.microsoft.com/office/powerpoint/2010/main" xmlns="" val="22275830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we looked at pre-post</a:t>
            </a:r>
            <a:r>
              <a:rPr lang="en-US" baseline="0" dirty="0" smtClean="0"/>
              <a:t> spelling, o</a:t>
            </a:r>
            <a:r>
              <a:rPr lang="en-US" dirty="0" smtClean="0"/>
              <a:t>nce again,</a:t>
            </a:r>
            <a:r>
              <a:rPr lang="en-US" baseline="0" dirty="0" smtClean="0"/>
              <a:t> no differences for our variables of interest.</a:t>
            </a:r>
            <a:endParaRPr lang="en-US" dirty="0"/>
          </a:p>
        </p:txBody>
      </p:sp>
      <p:sp>
        <p:nvSpPr>
          <p:cNvPr id="4" name="Slide Number Placeholder 3"/>
          <p:cNvSpPr>
            <a:spLocks noGrp="1"/>
          </p:cNvSpPr>
          <p:nvPr>
            <p:ph type="sldNum" sz="quarter" idx="10"/>
          </p:nvPr>
        </p:nvSpPr>
        <p:spPr/>
        <p:txBody>
          <a:bodyPr/>
          <a:lstStyle/>
          <a:p>
            <a:pPr>
              <a:defRPr/>
            </a:pPr>
            <a:fld id="{A62BD083-77E2-4855-BD0D-402D8384BC0E}" type="slidenum">
              <a:rPr lang="en-US" smtClean="0"/>
              <a:pPr>
                <a:defRPr/>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 the Woodcock</a:t>
            </a:r>
            <a:r>
              <a:rPr lang="en-US" baseline="0" dirty="0" smtClean="0"/>
              <a:t> Passage Comp </a:t>
            </a:r>
            <a:r>
              <a:rPr lang="en-US" baseline="0" dirty="0" smtClean="0"/>
              <a:t>subtest, again no </a:t>
            </a:r>
            <a:r>
              <a:rPr lang="en-US" baseline="0" dirty="0" err="1" smtClean="0"/>
              <a:t>diffs</a:t>
            </a:r>
            <a:r>
              <a:rPr lang="en-US" baseline="0" dirty="0" smtClean="0"/>
              <a:t> for either variable.</a:t>
            </a:r>
            <a:endParaRPr lang="en-US" dirty="0"/>
          </a:p>
        </p:txBody>
      </p:sp>
      <p:sp>
        <p:nvSpPr>
          <p:cNvPr id="4" name="Slide Number Placeholder 3"/>
          <p:cNvSpPr>
            <a:spLocks noGrp="1"/>
          </p:cNvSpPr>
          <p:nvPr>
            <p:ph type="sldNum" sz="quarter" idx="10"/>
          </p:nvPr>
        </p:nvSpPr>
        <p:spPr/>
        <p:txBody>
          <a:bodyPr/>
          <a:lstStyle/>
          <a:p>
            <a:pPr>
              <a:defRPr/>
            </a:pPr>
            <a:fld id="{A62BD083-77E2-4855-BD0D-402D8384BC0E}" type="slidenum">
              <a:rPr lang="en-US" smtClean="0"/>
              <a:pPr>
                <a:defRPr/>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a:t>
            </a:r>
            <a:r>
              <a:rPr lang="en-US" baseline="0" dirty="0" smtClean="0"/>
              <a:t> we look at the means for Woodcock Passage Comprehension, we see some nice standard score improvement for kids in both group sizes, relative to where they began.</a:t>
            </a:r>
            <a:endParaRPr lang="en-US" dirty="0"/>
          </a:p>
        </p:txBody>
      </p:sp>
      <p:sp>
        <p:nvSpPr>
          <p:cNvPr id="4" name="Slide Number Placeholder 3"/>
          <p:cNvSpPr>
            <a:spLocks noGrp="1"/>
          </p:cNvSpPr>
          <p:nvPr>
            <p:ph type="sldNum" sz="quarter" idx="10"/>
          </p:nvPr>
        </p:nvSpPr>
        <p:spPr/>
        <p:txBody>
          <a:bodyPr/>
          <a:lstStyle/>
          <a:p>
            <a:pPr>
              <a:defRPr/>
            </a:pPr>
            <a:fld id="{A62BD083-77E2-4855-BD0D-402D8384BC0E}" type="slidenum">
              <a:rPr lang="en-US" smtClean="0"/>
              <a:pPr>
                <a:defRPr/>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a:t>
            </a:r>
            <a:r>
              <a:rPr lang="en-US" baseline="0" dirty="0" smtClean="0"/>
              <a:t> makes the certified teachers very happy because by now in this story they’re feeling pretty discouraged that their university training wasn’t powerful enough to distinguish them from aides.  You can see that the was a diff in the educator variable on DIBELS WWR and it was in favor of the certified eds.  No diff, however, between students tutored as singletons vs. those tutored in groups of 4.</a:t>
            </a:r>
            <a:endParaRPr lang="en-US" dirty="0"/>
          </a:p>
        </p:txBody>
      </p:sp>
      <p:sp>
        <p:nvSpPr>
          <p:cNvPr id="4" name="Slide Number Placeholder 3"/>
          <p:cNvSpPr>
            <a:spLocks noGrp="1"/>
          </p:cNvSpPr>
          <p:nvPr>
            <p:ph type="sldNum" sz="quarter" idx="10"/>
          </p:nvPr>
        </p:nvSpPr>
        <p:spPr/>
        <p:txBody>
          <a:bodyPr/>
          <a:lstStyle/>
          <a:p>
            <a:pPr>
              <a:defRPr/>
            </a:pPr>
            <a:fld id="{A62BD083-77E2-4855-BD0D-402D8384BC0E}" type="slidenum">
              <a:rPr lang="en-US" smtClean="0"/>
              <a:pPr>
                <a:defRPr/>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Looking at means for this measure, keeping</a:t>
            </a:r>
            <a:r>
              <a:rPr lang="en-US" baseline="0" dirty="0" smtClean="0"/>
              <a:t> in mind that b</a:t>
            </a:r>
            <a:r>
              <a:rPr lang="en-US" dirty="0" smtClean="0"/>
              <a:t>enchmark at beg of G1 = 1 and at end of G1 is 13,</a:t>
            </a:r>
            <a:r>
              <a:rPr lang="en-US" baseline="0" dirty="0" smtClean="0"/>
              <a:t> both groups make relatively good gains.</a:t>
            </a:r>
            <a:endParaRPr lang="en-US" dirty="0"/>
          </a:p>
        </p:txBody>
      </p:sp>
      <p:sp>
        <p:nvSpPr>
          <p:cNvPr id="4" name="Slide Number Placeholder 3"/>
          <p:cNvSpPr>
            <a:spLocks noGrp="1"/>
          </p:cNvSpPr>
          <p:nvPr>
            <p:ph type="sldNum" sz="quarter" idx="10"/>
          </p:nvPr>
        </p:nvSpPr>
        <p:spPr/>
        <p:txBody>
          <a:bodyPr/>
          <a:lstStyle/>
          <a:p>
            <a:pPr>
              <a:defRPr/>
            </a:pPr>
            <a:fld id="{A62BD083-77E2-4855-BD0D-402D8384BC0E}" type="slidenum">
              <a:rPr lang="en-US" smtClean="0"/>
              <a:pPr>
                <a:defRPr/>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CF8080A-D8BD-4F29-9DD6-103456FB4731}" type="slidenum">
              <a:rPr lang="en-US" altLang="en-US" smtClean="0">
                <a:latin typeface="Arial" charset="0"/>
              </a:rPr>
              <a:pPr/>
              <a:t>27</a:t>
            </a:fld>
            <a:endParaRPr lang="en-US" altLang="en-US" dirty="0" smtClean="0">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r>
              <a:rPr lang="en-US" altLang="en-US" dirty="0" smtClean="0"/>
              <a:t>So,</a:t>
            </a:r>
            <a:r>
              <a:rPr lang="en-US" altLang="en-US" baseline="0" dirty="0" smtClean="0"/>
              <a:t> how do these findings fit with the theoretical frame that we started with?  </a:t>
            </a:r>
          </a:p>
          <a:p>
            <a:pPr eaLnBrk="1" hangingPunct="1"/>
            <a:r>
              <a:rPr lang="en-US" altLang="en-US" baseline="0" dirty="0" smtClean="0"/>
              <a:t>Good news for schools; bad news for folks still pushing Reading Recovery.</a:t>
            </a:r>
            <a:endParaRPr lang="en-US" alt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5DD8BCC8-D0D8-47D2-B844-F4B75A351D52}" type="slidenum">
              <a:rPr lang="en-US" altLang="en-US" smtClean="0">
                <a:latin typeface="Arial" charset="0"/>
              </a:rPr>
              <a:pPr/>
              <a:t>28</a:t>
            </a:fld>
            <a:endParaRPr lang="en-US" altLang="en-US" dirty="0" smtClean="0">
              <a:latin typeface="Arial"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r>
              <a:rPr lang="en-US" altLang="en-US" dirty="0" smtClean="0"/>
              <a:t>Even</a:t>
            </a:r>
            <a:r>
              <a:rPr lang="en-US" altLang="en-US" baseline="0" dirty="0" smtClean="0"/>
              <a:t> for 1</a:t>
            </a:r>
            <a:r>
              <a:rPr lang="en-US" altLang="en-US" baseline="30000" dirty="0" smtClean="0"/>
              <a:t>st</a:t>
            </a:r>
            <a:r>
              <a:rPr lang="en-US" altLang="en-US" baseline="0" dirty="0" smtClean="0"/>
              <a:t> graders as singletons or in groups.</a:t>
            </a:r>
            <a:endParaRPr lang="en-US" alt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5874972-5177-4A1F-927B-ECB4165DF883}" type="slidenum">
              <a:rPr lang="en-US" altLang="en-US" smtClean="0">
                <a:latin typeface="Arial" charset="0"/>
              </a:rPr>
              <a:pPr/>
              <a:t>29</a:t>
            </a:fld>
            <a:endParaRPr lang="en-US" altLang="en-US" dirty="0" smtClean="0">
              <a:latin typeface="Arial"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01F8EFEF-8C87-46EA-86DE-E9573BAD4BFD}" type="slidenum">
              <a:rPr lang="en-US" altLang="en-US" smtClean="0">
                <a:latin typeface="Arial" charset="0"/>
              </a:rPr>
              <a:pPr/>
              <a:t>3</a:t>
            </a:fld>
            <a:endParaRPr lang="en-US" altLang="en-US" dirty="0" smtClean="0">
              <a:latin typeface="Arial"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r>
              <a:rPr lang="en-US" altLang="en-US" dirty="0" smtClean="0"/>
              <a:t>Our mentor for much of what we do with teacher </a:t>
            </a:r>
            <a:r>
              <a:rPr lang="en-US" altLang="en-US" dirty="0" err="1" smtClean="0"/>
              <a:t>p.d</a:t>
            </a:r>
            <a:r>
              <a:rPr lang="en-US" altLang="en-US" dirty="0" smtClean="0"/>
              <a:t>. &amp; Tier II intervention</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01BE6B70-C5DB-49B5-BB3D-62E593FA5688}" type="slidenum">
              <a:rPr lang="en-US" altLang="en-US" smtClean="0">
                <a:latin typeface="Arial" charset="0"/>
              </a:rPr>
              <a:pPr/>
              <a:t>30</a:t>
            </a:fld>
            <a:endParaRPr lang="en-US" altLang="en-US" dirty="0" smtClean="0">
              <a:latin typeface="Arial"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We also now have 3 studies that show that with high quality training and supervision, parapros can be a powerful part of a school’s intervention team.</a:t>
            </a:r>
          </a:p>
          <a:p>
            <a:pPr eaLnBrk="1" hangingPunct="1"/>
            <a:endParaRPr lang="en-US" alt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A74E4C20-1544-46C2-8278-123011BD6553}" type="slidenum">
              <a:rPr lang="en-US" altLang="en-US" smtClean="0">
                <a:latin typeface="Arial" charset="0"/>
              </a:rPr>
              <a:pPr/>
              <a:t>31</a:t>
            </a:fld>
            <a:endParaRPr lang="en-US" altLang="en-US" dirty="0" smtClean="0">
              <a:latin typeface="Arial"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altLang="en-US" dirty="0" smtClean="0"/>
          </a:p>
          <a:p>
            <a:pPr marL="0" marR="0" indent="0" algn="l" defTabSz="914400" rtl="0" eaLnBrk="1" fontAlgn="base" latinLnBrk="0" hangingPunct="1">
              <a:lnSpc>
                <a:spcPct val="100000"/>
              </a:lnSpc>
              <a:spcBef>
                <a:spcPct val="30000"/>
              </a:spcBef>
              <a:spcAft>
                <a:spcPct val="0"/>
              </a:spcAft>
              <a:buClrTx/>
              <a:buSzTx/>
              <a:buFontTx/>
              <a:buNone/>
              <a:tabLst/>
              <a:defRPr/>
            </a:pPr>
            <a:endParaRPr lang="en-US" altLang="en-US" dirty="0" smtClean="0"/>
          </a:p>
          <a:p>
            <a:pPr eaLnBrk="1" hangingPunct="1"/>
            <a:endParaRPr lang="en-US" alt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16BBF1D6-5FD6-4691-AE37-763C318C3ED3}" type="slidenum">
              <a:rPr lang="en-US" altLang="en-US" smtClean="0">
                <a:latin typeface="Arial" charset="0"/>
              </a:rPr>
              <a:pPr/>
              <a:t>32</a:t>
            </a:fld>
            <a:endParaRPr lang="en-US" altLang="en-US" dirty="0" smtClean="0">
              <a:latin typeface="Arial"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In closing, we have some thoughts about future research. There is at least 1 more economy</a:t>
            </a:r>
            <a:r>
              <a:rPr lang="en-US" altLang="en-US" baseline="0" dirty="0" smtClean="0"/>
              <a:t> of scale question </a:t>
            </a:r>
            <a:r>
              <a:rPr lang="en-US" altLang="en-US" dirty="0" smtClean="0"/>
              <a:t>And finally, the struggling readers in our study and in the </a:t>
            </a:r>
            <a:r>
              <a:rPr lang="en-US" altLang="en-US" dirty="0" err="1" smtClean="0"/>
              <a:t>Helf</a:t>
            </a:r>
            <a:r>
              <a:rPr lang="en-US" altLang="en-US" dirty="0" smtClean="0"/>
              <a:t> et al. study were </a:t>
            </a:r>
            <a:r>
              <a:rPr lang="en-US" altLang="en-US" dirty="0" smtClean="0"/>
              <a:t>getting</a:t>
            </a:r>
            <a:r>
              <a:rPr lang="en-US" altLang="en-US" baseline="0" dirty="0" smtClean="0"/>
              <a:t> close to being full alphabetic r</a:t>
            </a:r>
            <a:r>
              <a:rPr lang="en-US" altLang="en-US" dirty="0" smtClean="0"/>
              <a:t>eaders—due to better K instruction.  </a:t>
            </a:r>
            <a:r>
              <a:rPr lang="en-US" altLang="en-US" dirty="0" smtClean="0"/>
              <a:t>We wonder how issues of group size play out for…..</a:t>
            </a:r>
          </a:p>
          <a:p>
            <a:pPr eaLnBrk="1" hangingPunct="1"/>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D09D5E08-B19B-4BDC-8655-75335F9E5923}" type="slidenum">
              <a:rPr lang="en-US" altLang="en-US">
                <a:latin typeface="Arial" charset="0"/>
              </a:rPr>
              <a:pPr eaLnBrk="1" hangingPunct="1"/>
              <a:t>4</a:t>
            </a:fld>
            <a:endParaRPr lang="en-US" altLang="en-US" dirty="0">
              <a:latin typeface="Arial"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r>
              <a:rPr lang="en-US" altLang="en-US" dirty="0" smtClean="0"/>
              <a:t>The intervention model we used in this study is called Early</a:t>
            </a:r>
            <a:r>
              <a:rPr lang="en-US" altLang="en-US" baseline="0" dirty="0" smtClean="0"/>
              <a:t> </a:t>
            </a:r>
            <a:r>
              <a:rPr lang="en-US" altLang="en-US" dirty="0" smtClean="0"/>
              <a:t>Steps.  I</a:t>
            </a:r>
          </a:p>
          <a:p>
            <a:pPr eaLnBrk="1" hangingPunct="1"/>
            <a:r>
              <a:rPr lang="en-US" altLang="en-US" dirty="0" smtClean="0"/>
              <a:t>consistent with other models developed by researchers who </a:t>
            </a:r>
            <a:r>
              <a:rPr lang="en-US" altLang="en-US" dirty="0" smtClean="0"/>
              <a:t>did clinical work with Ed </a:t>
            </a:r>
            <a:r>
              <a:rPr lang="en-US" altLang="en-US" dirty="0" smtClean="0"/>
              <a:t>Henderson at </a:t>
            </a:r>
            <a:r>
              <a:rPr lang="en-US" altLang="en-US" dirty="0" smtClean="0"/>
              <a:t>UVA</a:t>
            </a:r>
            <a:r>
              <a:rPr lang="en-US" altLang="en-US" baseline="0" dirty="0" smtClean="0"/>
              <a:t> before COEs began </a:t>
            </a:r>
            <a:endParaRPr lang="en-US" altLang="en-US" dirty="0" smtClean="0"/>
          </a:p>
          <a:p>
            <a:pPr eaLnBrk="1" hangingPunct="1"/>
            <a:r>
              <a:rPr lang="en-US" altLang="en-US" dirty="0" smtClean="0"/>
              <a:t>Referenced in the literature as Early Steps, Next Steps, Howard Street and Book Buddies.  The model’s components include:….   </a:t>
            </a:r>
          </a:p>
          <a:p>
            <a:pPr eaLnBrk="1" hangingPunct="1"/>
            <a:r>
              <a:rPr lang="en-US" altLang="en-US" dirty="0" smtClean="0"/>
              <a:t>Students receive intervention….</a:t>
            </a:r>
          </a:p>
          <a:p>
            <a:pPr eaLnBrk="1" hangingPunct="1"/>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D30B6DA7-A755-4C9D-9965-27929FB88D3B}" type="slidenum">
              <a:rPr lang="en-US" altLang="en-US">
                <a:latin typeface="Arial" charset="0"/>
              </a:rPr>
              <a:pPr eaLnBrk="1" hangingPunct="1"/>
              <a:t>5</a:t>
            </a:fld>
            <a:endParaRPr lang="en-US" altLang="en-US" dirty="0">
              <a:latin typeface="Arial"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r>
              <a:rPr lang="en-US" altLang="en-US" dirty="0" smtClean="0"/>
              <a:t>The </a:t>
            </a:r>
            <a:r>
              <a:rPr lang="en-US" altLang="en-US" dirty="0" err="1" smtClean="0"/>
              <a:t>p.d</a:t>
            </a:r>
            <a:r>
              <a:rPr lang="en-US" altLang="en-US" dirty="0" smtClean="0"/>
              <a:t>. </a:t>
            </a:r>
            <a:r>
              <a:rPr lang="en-US" altLang="en-US" dirty="0" smtClean="0"/>
              <a:t>model we </a:t>
            </a:r>
            <a:r>
              <a:rPr lang="en-US" altLang="en-US" dirty="0" smtClean="0"/>
              <a:t>use</a:t>
            </a:r>
            <a:r>
              <a:rPr lang="en-US" altLang="en-US" baseline="0" dirty="0" smtClean="0"/>
              <a:t> </a:t>
            </a:r>
            <a:r>
              <a:rPr lang="en-US" altLang="en-US" dirty="0" smtClean="0"/>
              <a:t>with </a:t>
            </a:r>
            <a:r>
              <a:rPr lang="en-US" altLang="en-US" dirty="0" smtClean="0"/>
              <a:t>educators also has UVA roots.  Our</a:t>
            </a:r>
            <a:r>
              <a:rPr lang="en-US" altLang="en-US" baseline="0" dirty="0" smtClean="0"/>
              <a:t> gold standard is year</a:t>
            </a:r>
            <a:r>
              <a:rPr lang="en-US" altLang="en-US" dirty="0" smtClean="0"/>
              <a:t>-long clinical </a:t>
            </a:r>
            <a:r>
              <a:rPr lang="en-US" altLang="en-US" dirty="0" err="1" smtClean="0"/>
              <a:t>practica</a:t>
            </a:r>
            <a:r>
              <a:rPr lang="en-US" altLang="en-US" dirty="0" smtClean="0"/>
              <a:t> in the schools</a:t>
            </a:r>
            <a:r>
              <a:rPr lang="en-US" altLang="en-US" baseline="0" dirty="0" smtClean="0"/>
              <a:t> and that’s what we did for this study</a:t>
            </a:r>
            <a:r>
              <a:rPr lang="en-US" altLang="en-US" dirty="0" smtClean="0"/>
              <a:t>.</a:t>
            </a:r>
            <a:endParaRPr lang="en-US" altLang="en-US" dirty="0" smtClean="0"/>
          </a:p>
          <a:p>
            <a:pPr eaLnBrk="1" hangingPunct="1"/>
            <a:r>
              <a:rPr lang="en-US" altLang="en-US" dirty="0" smtClean="0"/>
              <a:t> Each participant tutored struggling readers all year for a minimum</a:t>
            </a:r>
            <a:r>
              <a:rPr lang="en-US" altLang="en-US" baseline="0" dirty="0" smtClean="0"/>
              <a:t> of 80 sessions </a:t>
            </a:r>
            <a:r>
              <a:rPr lang="en-US" altLang="en-US" dirty="0" smtClean="0"/>
              <a:t>and received extensive training, coaching and observation.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3A5FE855-5DE6-48CB-B35F-C72BB73A8070}" type="slidenum">
              <a:rPr lang="en-US" altLang="en-US">
                <a:latin typeface="Arial" charset="0"/>
              </a:rPr>
              <a:pPr eaLnBrk="1" hangingPunct="1"/>
              <a:t>6</a:t>
            </a:fld>
            <a:endParaRPr lang="en-US" altLang="en-US" dirty="0">
              <a:latin typeface="Arial"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r>
              <a:rPr lang="en-US" altLang="en-US" dirty="0" smtClean="0"/>
              <a:t>A mainstay of many</a:t>
            </a:r>
            <a:r>
              <a:rPr lang="en-US" altLang="en-US" baseline="0" dirty="0" smtClean="0"/>
              <a:t> Tier II</a:t>
            </a:r>
            <a:r>
              <a:rPr lang="en-US" altLang="en-US" dirty="0" smtClean="0"/>
              <a:t> models, including the UVA models, has been a 1-to-1 tutorial format.  </a:t>
            </a:r>
          </a:p>
          <a:p>
            <a:pPr eaLnBrk="1" hangingPunct="1"/>
            <a:r>
              <a:rPr lang="en-US" altLang="en-US" dirty="0" smtClean="0"/>
              <a:t>Then, </a:t>
            </a:r>
            <a:r>
              <a:rPr lang="en-US" altLang="en-US" dirty="0" smtClean="0"/>
              <a:t>in 2002, Vaughn and her colleagues published a meta-analysis in which they asserted that there was no empirical evidence behind the assumption that 1:1 is superior to providing intervention</a:t>
            </a:r>
            <a:r>
              <a:rPr lang="en-US" altLang="en-US" baseline="0" dirty="0" smtClean="0"/>
              <a:t> </a:t>
            </a:r>
            <a:r>
              <a:rPr lang="en-US" altLang="en-US" dirty="0" smtClean="0"/>
              <a:t>in groups…	</a:t>
            </a:r>
          </a:p>
          <a:p>
            <a:pPr eaLnBrk="1" hangingPunct="1"/>
            <a:endParaRPr lang="en-US"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F760FFA5-7993-4ECB-AB1F-9A5AE652F3E6}" type="slidenum">
              <a:rPr lang="en-US" altLang="en-US">
                <a:latin typeface="Arial" charset="0"/>
              </a:rPr>
              <a:pPr eaLnBrk="1" hangingPunct="1"/>
              <a:t>7</a:t>
            </a:fld>
            <a:endParaRPr lang="en-US" altLang="en-US" dirty="0">
              <a:latin typeface="Arial"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r>
              <a:rPr lang="en-US" altLang="en-US" dirty="0" smtClean="0"/>
              <a:t>A year later, the Vaughn group published a study that manipulated group sizes of 1, 3, and 10 with</a:t>
            </a:r>
            <a:r>
              <a:rPr lang="en-US" altLang="en-US" baseline="0" dirty="0" smtClean="0"/>
              <a:t> 2</a:t>
            </a:r>
            <a:r>
              <a:rPr lang="en-US" altLang="en-US" baseline="30000" dirty="0" smtClean="0"/>
              <a:t>nd</a:t>
            </a:r>
            <a:r>
              <a:rPr lang="en-US" altLang="en-US" baseline="0" dirty="0" smtClean="0"/>
              <a:t> graders</a:t>
            </a:r>
            <a:r>
              <a:rPr lang="en-US" altLang="en-US" dirty="0" smtClean="0"/>
              <a:t>.  They found no </a:t>
            </a:r>
            <a:r>
              <a:rPr lang="en-US" altLang="en-US" dirty="0" err="1" smtClean="0"/>
              <a:t>diffs</a:t>
            </a:r>
            <a:r>
              <a:rPr lang="en-US" altLang="en-US" dirty="0" smtClean="0"/>
              <a:t> between 1:1</a:t>
            </a:r>
            <a:r>
              <a:rPr lang="en-US" altLang="en-US" baseline="0" dirty="0" smtClean="0"/>
              <a:t> and 1:3 </a:t>
            </a:r>
            <a:r>
              <a:rPr lang="en-US" altLang="en-US" dirty="0" smtClean="0"/>
              <a:t>on any</a:t>
            </a:r>
            <a:r>
              <a:rPr lang="en-US" altLang="en-US" baseline="0" dirty="0" smtClean="0"/>
              <a:t> measures</a:t>
            </a:r>
            <a:r>
              <a:rPr lang="en-US" altLang="en-US" dirty="0" smtClean="0"/>
              <a:t>…., but both of those</a:t>
            </a:r>
            <a:r>
              <a:rPr lang="en-US" altLang="en-US" baseline="0" dirty="0" smtClean="0"/>
              <a:t> achieved results superior to intervention provided in a group of</a:t>
            </a:r>
            <a:r>
              <a:rPr lang="en-US" altLang="en-US" dirty="0" smtClean="0"/>
              <a:t> 10.</a:t>
            </a:r>
          </a:p>
          <a:p>
            <a:pPr eaLnBrk="1" hangingPunct="1"/>
            <a:r>
              <a:rPr lang="en-US" altLang="en-US" dirty="0" smtClean="0"/>
              <a:t>In 2008,</a:t>
            </a:r>
            <a:r>
              <a:rPr lang="en-US" altLang="en-US" baseline="0" dirty="0" smtClean="0"/>
              <a:t> we replicated the Vaughn study with 2</a:t>
            </a:r>
            <a:r>
              <a:rPr lang="en-US" altLang="en-US" baseline="30000" dirty="0" smtClean="0"/>
              <a:t>nd</a:t>
            </a:r>
            <a:r>
              <a:rPr lang="en-US" altLang="en-US" baseline="0" dirty="0" smtClean="0"/>
              <a:t> &amp; 3</a:t>
            </a:r>
            <a:r>
              <a:rPr lang="en-US" altLang="en-US" baseline="30000" dirty="0" smtClean="0"/>
              <a:t>rd</a:t>
            </a:r>
            <a:r>
              <a:rPr lang="en-US" altLang="en-US" baseline="0" dirty="0" smtClean="0"/>
              <a:t> graders and found no </a:t>
            </a:r>
            <a:r>
              <a:rPr lang="en-US" altLang="en-US" baseline="0" dirty="0" err="1" smtClean="0"/>
              <a:t>diffs</a:t>
            </a:r>
            <a:r>
              <a:rPr lang="en-US" altLang="en-US" baseline="0" dirty="0" smtClean="0"/>
              <a:t> </a:t>
            </a:r>
            <a:r>
              <a:rPr lang="en-US" altLang="en-US" baseline="0" dirty="0" smtClean="0"/>
              <a:t>between what we called singletons &amp; triads.  </a:t>
            </a:r>
            <a:r>
              <a:rPr lang="en-US" altLang="en-US" baseline="0" dirty="0" smtClean="0"/>
              <a:t>We also </a:t>
            </a:r>
            <a:r>
              <a:rPr lang="en-US" altLang="en-US" baseline="0" dirty="0" smtClean="0"/>
              <a:t>replicated a previous finding of ours from another study that the </a:t>
            </a:r>
            <a:r>
              <a:rPr lang="en-US" altLang="en-US" baseline="0" dirty="0" smtClean="0"/>
              <a:t>performance of students who received intervention from certified educators </a:t>
            </a:r>
            <a:r>
              <a:rPr lang="en-US" altLang="en-US" baseline="0" dirty="0" smtClean="0"/>
              <a:t>and </a:t>
            </a:r>
            <a:r>
              <a:rPr lang="en-US" altLang="en-US" baseline="0" dirty="0" smtClean="0"/>
              <a:t>those who received intervention from </a:t>
            </a:r>
            <a:r>
              <a:rPr lang="en-US" altLang="en-US" baseline="0" dirty="0" err="1" smtClean="0"/>
              <a:t>eds</a:t>
            </a:r>
            <a:r>
              <a:rPr lang="en-US" altLang="en-US" baseline="0" dirty="0" smtClean="0"/>
              <a:t> who weren’t certified were </a:t>
            </a:r>
            <a:r>
              <a:rPr lang="en-US" altLang="en-US" baseline="0" dirty="0" err="1" smtClean="0"/>
              <a:t>bascially</a:t>
            </a:r>
            <a:r>
              <a:rPr lang="en-US" altLang="en-US" baseline="0" dirty="0" smtClean="0"/>
              <a:t> equivalent.</a:t>
            </a:r>
            <a:endParaRPr lang="en-US" altLang="en-US" baseline="0" dirty="0" smtClean="0"/>
          </a:p>
          <a:p>
            <a:pPr eaLnBrk="1" hangingPunct="1"/>
            <a:r>
              <a:rPr lang="en-US" altLang="en-US" baseline="0" dirty="0" smtClean="0"/>
              <a:t>In 2009, </a:t>
            </a:r>
            <a:r>
              <a:rPr lang="en-US" altLang="en-US" baseline="0" dirty="0" err="1" smtClean="0"/>
              <a:t>Helf</a:t>
            </a:r>
            <a:r>
              <a:rPr lang="en-US" altLang="en-US" baseline="0" dirty="0" smtClean="0"/>
              <a:t> et al., investigated the group size question with 1</a:t>
            </a:r>
            <a:r>
              <a:rPr lang="en-US" altLang="en-US" baseline="30000" dirty="0" smtClean="0"/>
              <a:t>st</a:t>
            </a:r>
            <a:r>
              <a:rPr lang="en-US" altLang="en-US" baseline="0" dirty="0" smtClean="0"/>
              <a:t> graders and came to the same </a:t>
            </a:r>
            <a:r>
              <a:rPr lang="en-US" altLang="en-US" baseline="0" dirty="0" smtClean="0"/>
              <a:t>conclusion—a very interesting finding because we had speculated that 1:1 </a:t>
            </a:r>
            <a:r>
              <a:rPr lang="en-US" altLang="en-US" baseline="0" dirty="0" smtClean="0"/>
              <a:t>intervention  might BE more effective </a:t>
            </a:r>
            <a:r>
              <a:rPr lang="en-US" altLang="en-US" baseline="0" dirty="0" smtClean="0"/>
              <a:t>with 1</a:t>
            </a:r>
            <a:r>
              <a:rPr lang="en-US" altLang="en-US" baseline="30000" dirty="0" smtClean="0"/>
              <a:t>st</a:t>
            </a:r>
            <a:r>
              <a:rPr lang="en-US" altLang="en-US" baseline="0" dirty="0" smtClean="0"/>
              <a:t> graders simply because they represent much earlier phases of reading development. </a:t>
            </a:r>
            <a:endParaRPr lang="en-US" alt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555FB323-EDDD-49F8-BFB7-7E5EB6A5D826}" type="slidenum">
              <a:rPr lang="en-US" altLang="en-US" smtClean="0">
                <a:latin typeface="Arial" charset="0"/>
              </a:rPr>
              <a:pPr/>
              <a:t>8</a:t>
            </a:fld>
            <a:endParaRPr lang="en-US" altLang="en-US" dirty="0" smtClean="0">
              <a:latin typeface="Arial"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So, </a:t>
            </a:r>
            <a:r>
              <a:rPr lang="en-US" altLang="en-US" baseline="0" dirty="0" smtClean="0"/>
              <a:t> </a:t>
            </a:r>
            <a:r>
              <a:rPr lang="en-US" altLang="en-US" baseline="0" dirty="0" smtClean="0"/>
              <a:t>we planned a study that would allow us to ask additional economy of scale questions about both readers and educators. </a:t>
            </a:r>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baseline="0" dirty="0" smtClean="0"/>
              <a:t>For readers—in this case—1</a:t>
            </a:r>
            <a:r>
              <a:rPr lang="en-US" altLang="en-US" baseline="30000" dirty="0" smtClean="0"/>
              <a:t>st</a:t>
            </a:r>
            <a:r>
              <a:rPr lang="en-US" altLang="en-US" baseline="0" dirty="0" smtClean="0"/>
              <a:t> graders, we pushed the envelope a bit and asked the same question about 1:1 advantage in comparison to a 1:4 group </a:t>
            </a:r>
            <a:r>
              <a:rPr lang="en-US" altLang="en-US" baseline="0" dirty="0" smtClean="0"/>
              <a:t>size.  To some, well, just one more, but to us, it adds up quickly when you’re looking at service delivery in highly-impacted schools.  </a:t>
            </a:r>
            <a:endParaRPr lang="en-US" alt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C4D2FE4A-1380-489D-B0FE-BBA88323318B}" type="slidenum">
              <a:rPr lang="en-US" altLang="en-US" smtClean="0">
                <a:latin typeface="Arial" charset="0"/>
              </a:rPr>
              <a:pPr/>
              <a:t>9</a:t>
            </a:fld>
            <a:endParaRPr lang="en-US" altLang="en-US" dirty="0" smtClean="0">
              <a:latin typeface="Arial"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With regard to educators, we wanted to </a:t>
            </a:r>
            <a:r>
              <a:rPr lang="en-US" altLang="en-US" dirty="0" smtClean="0"/>
              <a:t>see</a:t>
            </a:r>
            <a:r>
              <a:rPr lang="en-US" altLang="en-US" baseline="0" dirty="0" smtClean="0"/>
              <a:t> if our </a:t>
            </a:r>
            <a:r>
              <a:rPr lang="en-US" altLang="en-US" dirty="0" smtClean="0"/>
              <a:t>2</a:t>
            </a:r>
            <a:r>
              <a:rPr lang="en-US" altLang="en-US" baseline="0" dirty="0" smtClean="0"/>
              <a:t> </a:t>
            </a:r>
            <a:r>
              <a:rPr lang="en-US" altLang="en-US" baseline="0" dirty="0" smtClean="0"/>
              <a:t>previous findings about </a:t>
            </a:r>
            <a:r>
              <a:rPr lang="en-US" altLang="en-US" baseline="0" dirty="0" smtClean="0"/>
              <a:t>education qualifications held up with 1</a:t>
            </a:r>
            <a:r>
              <a:rPr lang="en-US" altLang="en-US" baseline="30000" dirty="0" smtClean="0"/>
              <a:t>st</a:t>
            </a:r>
            <a:r>
              <a:rPr lang="en-US" altLang="en-US" baseline="0" dirty="0" smtClean="0"/>
              <a:t> graders--</a:t>
            </a:r>
            <a:r>
              <a:rPr lang="en-US" altLang="en-US" baseline="0" dirty="0" smtClean="0"/>
              <a:t>is there an advantage for certified educators over non-certified paraprofessionals in either a 1:1 or 1:4 format?  </a:t>
            </a:r>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defRPr/>
                </a:pPr>
                <a:endParaRPr lang="en-US" altLang="en-US" dirty="0" smtClean="0"/>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defRPr/>
                </a:pPr>
                <a:endParaRPr lang="en-US" altLang="en-US" dirty="0" smtClean="0"/>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defRPr/>
                </a:pPr>
                <a:endParaRPr lang="en-US" altLang="en-US" dirty="0" smtClean="0"/>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defRPr/>
                </a:pPr>
                <a:endParaRPr lang="en-US" altLang="en-US" dirty="0" smtClean="0"/>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defRPr/>
              </a:pPr>
              <a:endParaRPr lang="en-US" altLang="en-US" dirty="0" smtClean="0"/>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xmlns="" w="9525">
                  <a:solidFill>
                    <a:schemeClr val="bg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defRPr/>
              </a:pPr>
              <a:endParaRPr lang="en-US" altLang="en-US" dirty="0" smtClean="0"/>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defRPr/>
              </a:pPr>
              <a:endParaRPr lang="en-US" altLang="en-US" dirty="0" smtClean="0"/>
            </a:p>
          </p:txBody>
        </p:sp>
      </p:grpSp>
      <p:sp>
        <p:nvSpPr>
          <p:cNvPr id="59404" name="Rectangle 12"/>
          <p:cNvSpPr>
            <a:spLocks noGrp="1" noChangeArrowheads="1"/>
          </p:cNvSpPr>
          <p:nvPr>
            <p:ph type="ctrTitle"/>
          </p:nvPr>
        </p:nvSpPr>
        <p:spPr>
          <a:xfrm>
            <a:off x="990600" y="1676400"/>
            <a:ext cx="7772400" cy="1462088"/>
          </a:xfrm>
        </p:spPr>
        <p:txBody>
          <a:bodyPr/>
          <a:lstStyle>
            <a:lvl1pPr>
              <a:defRPr/>
            </a:lvl1pPr>
          </a:lstStyle>
          <a:p>
            <a:pPr lvl="0"/>
            <a:r>
              <a:rPr lang="en-US" noProof="0" smtClean="0"/>
              <a:t>Click to edit Master title style</a:t>
            </a:r>
          </a:p>
        </p:txBody>
      </p:sp>
      <p:sp>
        <p:nvSpPr>
          <p:cNvPr id="59405"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dirty="0"/>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dirty="0"/>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20C235DE-DB2E-4C07-BDFC-9D988D24AB1C}" type="slidenum">
              <a:rPr lang="en-US"/>
              <a:pPr>
                <a:defRPr/>
              </a:pPr>
              <a:t>‹#›</a:t>
            </a:fld>
            <a:endParaRPr lang="en-US" dirty="0"/>
          </a:p>
        </p:txBody>
      </p:sp>
    </p:spTree>
    <p:extLst>
      <p:ext uri="{BB962C8B-B14F-4D97-AF65-F5344CB8AC3E}">
        <p14:creationId xmlns:p14="http://schemas.microsoft.com/office/powerpoint/2010/main" xmlns="" val="3487720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23D6A87A-6BAD-4683-91E8-08F3F44981B2}" type="slidenum">
              <a:rPr lang="en-US"/>
              <a:pPr>
                <a:defRPr/>
              </a:pPr>
              <a:t>‹#›</a:t>
            </a:fld>
            <a:endParaRPr lang="en-US" dirty="0"/>
          </a:p>
        </p:txBody>
      </p:sp>
    </p:spTree>
    <p:extLst>
      <p:ext uri="{BB962C8B-B14F-4D97-AF65-F5344CB8AC3E}">
        <p14:creationId xmlns:p14="http://schemas.microsoft.com/office/powerpoint/2010/main" xmlns="" val="477404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C46C79DF-1187-4AA8-BE84-7C458C6CF513}" type="slidenum">
              <a:rPr lang="en-US"/>
              <a:pPr>
                <a:defRPr/>
              </a:pPr>
              <a:t>‹#›</a:t>
            </a:fld>
            <a:endParaRPr lang="en-US" dirty="0"/>
          </a:p>
        </p:txBody>
      </p:sp>
    </p:spTree>
    <p:extLst>
      <p:ext uri="{BB962C8B-B14F-4D97-AF65-F5344CB8AC3E}">
        <p14:creationId xmlns:p14="http://schemas.microsoft.com/office/powerpoint/2010/main" xmlns="" val="3155199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182688" y="2017713"/>
            <a:ext cx="7772400" cy="4114800"/>
          </a:xfrm>
        </p:spPr>
        <p:txBody>
          <a:bodyPr/>
          <a:lstStyle/>
          <a:p>
            <a:pPr lvl="0"/>
            <a:endParaRPr lang="en-US" noProof="0" dirty="0" smtClean="0"/>
          </a:p>
        </p:txBody>
      </p:sp>
      <p:sp>
        <p:nvSpPr>
          <p:cNvPr id="4" name="Rectangle 11"/>
          <p:cNvSpPr>
            <a:spLocks noGrp="1" noChangeArrowheads="1"/>
          </p:cNvSpPr>
          <p:nvPr>
            <p:ph type="dt" sz="half" idx="10"/>
          </p:nvPr>
        </p:nvSpPr>
        <p:spPr>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85A01ECE-84EA-42EA-B03A-82BD2C1EF666}" type="slidenum">
              <a:rPr lang="en-US"/>
              <a:pPr>
                <a:defRPr/>
              </a:pPr>
              <a:t>‹#›</a:t>
            </a:fld>
            <a:endParaRPr lang="en-US" dirty="0"/>
          </a:p>
        </p:txBody>
      </p:sp>
    </p:spTree>
    <p:extLst>
      <p:ext uri="{BB962C8B-B14F-4D97-AF65-F5344CB8AC3E}">
        <p14:creationId xmlns:p14="http://schemas.microsoft.com/office/powerpoint/2010/main" xmlns="" val="1250730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3866F3FB-80E5-4C5C-9923-8A4921C7B1FA}" type="slidenum">
              <a:rPr lang="en-US"/>
              <a:pPr>
                <a:defRPr/>
              </a:pPr>
              <a:t>‹#›</a:t>
            </a:fld>
            <a:endParaRPr lang="en-US" dirty="0"/>
          </a:p>
        </p:txBody>
      </p:sp>
    </p:spTree>
    <p:extLst>
      <p:ext uri="{BB962C8B-B14F-4D97-AF65-F5344CB8AC3E}">
        <p14:creationId xmlns:p14="http://schemas.microsoft.com/office/powerpoint/2010/main" xmlns="" val="2158630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B3906AA1-0D8B-46E9-81AC-B6A5B9B5F711}" type="slidenum">
              <a:rPr lang="en-US"/>
              <a:pPr>
                <a:defRPr/>
              </a:pPr>
              <a:t>‹#›</a:t>
            </a:fld>
            <a:endParaRPr lang="en-US" dirty="0"/>
          </a:p>
        </p:txBody>
      </p:sp>
    </p:spTree>
    <p:extLst>
      <p:ext uri="{BB962C8B-B14F-4D97-AF65-F5344CB8AC3E}">
        <p14:creationId xmlns:p14="http://schemas.microsoft.com/office/powerpoint/2010/main" xmlns="" val="490557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C05BA458-ACF3-4139-B1AE-4CE36E04FEE2}" type="slidenum">
              <a:rPr lang="en-US"/>
              <a:pPr>
                <a:defRPr/>
              </a:pPr>
              <a:t>‹#›</a:t>
            </a:fld>
            <a:endParaRPr lang="en-US" dirty="0"/>
          </a:p>
        </p:txBody>
      </p:sp>
    </p:spTree>
    <p:extLst>
      <p:ext uri="{BB962C8B-B14F-4D97-AF65-F5344CB8AC3E}">
        <p14:creationId xmlns:p14="http://schemas.microsoft.com/office/powerpoint/2010/main" xmlns="" val="3883311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dirty="0"/>
          </a:p>
        </p:txBody>
      </p:sp>
      <p:sp>
        <p:nvSpPr>
          <p:cNvPr id="8"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13"/>
          <p:cNvSpPr>
            <a:spLocks noGrp="1" noChangeArrowheads="1"/>
          </p:cNvSpPr>
          <p:nvPr>
            <p:ph type="sldNum" sz="quarter" idx="12"/>
          </p:nvPr>
        </p:nvSpPr>
        <p:spPr>
          <a:ln/>
        </p:spPr>
        <p:txBody>
          <a:bodyPr/>
          <a:lstStyle>
            <a:lvl1pPr>
              <a:defRPr/>
            </a:lvl1pPr>
          </a:lstStyle>
          <a:p>
            <a:pPr>
              <a:defRPr/>
            </a:pPr>
            <a:fld id="{0A4A733F-7F87-424B-B2B7-F83CD014A012}" type="slidenum">
              <a:rPr lang="en-US"/>
              <a:pPr>
                <a:defRPr/>
              </a:pPr>
              <a:t>‹#›</a:t>
            </a:fld>
            <a:endParaRPr lang="en-US" dirty="0"/>
          </a:p>
        </p:txBody>
      </p:sp>
    </p:spTree>
    <p:extLst>
      <p:ext uri="{BB962C8B-B14F-4D97-AF65-F5344CB8AC3E}">
        <p14:creationId xmlns:p14="http://schemas.microsoft.com/office/powerpoint/2010/main" xmlns="" val="522595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dirty="0"/>
          </a:p>
        </p:txBody>
      </p:sp>
      <p:sp>
        <p:nvSpPr>
          <p:cNvPr id="4"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13"/>
          <p:cNvSpPr>
            <a:spLocks noGrp="1" noChangeArrowheads="1"/>
          </p:cNvSpPr>
          <p:nvPr>
            <p:ph type="sldNum" sz="quarter" idx="12"/>
          </p:nvPr>
        </p:nvSpPr>
        <p:spPr>
          <a:ln/>
        </p:spPr>
        <p:txBody>
          <a:bodyPr/>
          <a:lstStyle>
            <a:lvl1pPr>
              <a:defRPr/>
            </a:lvl1pPr>
          </a:lstStyle>
          <a:p>
            <a:pPr>
              <a:defRPr/>
            </a:pPr>
            <a:fld id="{C26510E8-186B-4519-AFF8-34DB4849658F}" type="slidenum">
              <a:rPr lang="en-US"/>
              <a:pPr>
                <a:defRPr/>
              </a:pPr>
              <a:t>‹#›</a:t>
            </a:fld>
            <a:endParaRPr lang="en-US" dirty="0"/>
          </a:p>
        </p:txBody>
      </p:sp>
    </p:spTree>
    <p:extLst>
      <p:ext uri="{BB962C8B-B14F-4D97-AF65-F5344CB8AC3E}">
        <p14:creationId xmlns:p14="http://schemas.microsoft.com/office/powerpoint/2010/main" xmlns="" val="2190285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dirty="0"/>
          </a:p>
        </p:txBody>
      </p:sp>
      <p:sp>
        <p:nvSpPr>
          <p:cNvPr id="3"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13"/>
          <p:cNvSpPr>
            <a:spLocks noGrp="1" noChangeArrowheads="1"/>
          </p:cNvSpPr>
          <p:nvPr>
            <p:ph type="sldNum" sz="quarter" idx="12"/>
          </p:nvPr>
        </p:nvSpPr>
        <p:spPr>
          <a:ln/>
        </p:spPr>
        <p:txBody>
          <a:bodyPr/>
          <a:lstStyle>
            <a:lvl1pPr>
              <a:defRPr/>
            </a:lvl1pPr>
          </a:lstStyle>
          <a:p>
            <a:pPr>
              <a:defRPr/>
            </a:pPr>
            <a:fld id="{64B1C31E-79AE-4AD8-9B61-3F989363A609}" type="slidenum">
              <a:rPr lang="en-US"/>
              <a:pPr>
                <a:defRPr/>
              </a:pPr>
              <a:t>‹#›</a:t>
            </a:fld>
            <a:endParaRPr lang="en-US" dirty="0"/>
          </a:p>
        </p:txBody>
      </p:sp>
    </p:spTree>
    <p:extLst>
      <p:ext uri="{BB962C8B-B14F-4D97-AF65-F5344CB8AC3E}">
        <p14:creationId xmlns:p14="http://schemas.microsoft.com/office/powerpoint/2010/main" xmlns="" val="1048770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A2B7497B-9170-484E-85FA-FD2C9C188688}" type="slidenum">
              <a:rPr lang="en-US"/>
              <a:pPr>
                <a:defRPr/>
              </a:pPr>
              <a:t>‹#›</a:t>
            </a:fld>
            <a:endParaRPr lang="en-US" dirty="0"/>
          </a:p>
        </p:txBody>
      </p:sp>
    </p:spTree>
    <p:extLst>
      <p:ext uri="{BB962C8B-B14F-4D97-AF65-F5344CB8AC3E}">
        <p14:creationId xmlns:p14="http://schemas.microsoft.com/office/powerpoint/2010/main" xmlns="" val="361360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FF6825F2-2BB0-491B-A27D-563429CB7B7C}" type="slidenum">
              <a:rPr lang="en-US"/>
              <a:pPr>
                <a:defRPr/>
              </a:pPr>
              <a:t>‹#›</a:t>
            </a:fld>
            <a:endParaRPr lang="en-US" dirty="0"/>
          </a:p>
        </p:txBody>
      </p:sp>
    </p:spTree>
    <p:extLst>
      <p:ext uri="{BB962C8B-B14F-4D97-AF65-F5344CB8AC3E}">
        <p14:creationId xmlns:p14="http://schemas.microsoft.com/office/powerpoint/2010/main" xmlns="" val="744347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defRPr/>
            </a:pPr>
            <a:endParaRPr kumimoji="1" lang="en-US" altLang="en-US" sz="2400" dirty="0" smtClean="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defRPr/>
            </a:pPr>
            <a:endParaRPr kumimoji="1" lang="en-US" altLang="en-US" sz="2400" dirty="0" smtClean="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defRPr/>
            </a:pPr>
            <a:endParaRPr kumimoji="1" lang="en-US" altLang="en-US" sz="2400" dirty="0" smtClean="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defRPr/>
            </a:pPr>
            <a:endParaRPr kumimoji="1" lang="en-US" altLang="en-US" sz="2400" dirty="0" smtClean="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defRPr/>
            </a:pPr>
            <a:endParaRPr kumimoji="1" lang="en-US" altLang="en-US" sz="2400" dirty="0" smtClean="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defRPr/>
            </a:pPr>
            <a:endParaRPr kumimoji="1" lang="en-US" altLang="en-US" sz="2400" dirty="0" smtClean="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defRPr/>
            </a:pPr>
            <a:endParaRPr kumimoji="1" lang="en-US" altLang="en-US" sz="2400" dirty="0" smtClean="0"/>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8379"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en-US" dirty="0"/>
          </a:p>
        </p:txBody>
      </p:sp>
      <p:sp>
        <p:nvSpPr>
          <p:cNvPr id="58380"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dirty="0"/>
          </a:p>
        </p:txBody>
      </p:sp>
      <p:sp>
        <p:nvSpPr>
          <p:cNvPr id="58381"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59AC1502-3F9F-4254-BDDD-8130C47E556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25" r:id="rId1"/>
    <p:sldLayoutId id="2147483814" r:id="rId2"/>
    <p:sldLayoutId id="2147483815" r:id="rId3"/>
    <p:sldLayoutId id="2147483816" r:id="rId4"/>
    <p:sldLayoutId id="2147483817" r:id="rId5"/>
    <p:sldLayoutId id="2147483818" r:id="rId6"/>
    <p:sldLayoutId id="2147483819" r:id="rId7"/>
    <p:sldLayoutId id="2147483820" r:id="rId8"/>
    <p:sldLayoutId id="2147483821" r:id="rId9"/>
    <p:sldLayoutId id="2147483822" r:id="rId10"/>
    <p:sldLayoutId id="2147483823" r:id="rId11"/>
    <p:sldLayoutId id="2147483824" r:id="rId12"/>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oleObject" Target="../embeddings/Microsoft_Office_Word_97_-_2003_Document2.doc"/></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oleObject" Target="../embeddings/Microsoft_Office_Word_97_-_2003_Document3.doc"/></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2.xml"/><Relationship Id="rId1" Type="http://schemas.openxmlformats.org/officeDocument/2006/relationships/vmlDrawing" Target="../drawings/vmlDrawing4.vml"/><Relationship Id="rId4" Type="http://schemas.openxmlformats.org/officeDocument/2006/relationships/oleObject" Target="../embeddings/Microsoft_Office_Word_97_-_2003_Document4.doc"/></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vmlDrawing" Target="../drawings/vmlDrawing5.vml"/><Relationship Id="rId4" Type="http://schemas.openxmlformats.org/officeDocument/2006/relationships/oleObject" Target="../embeddings/Microsoft_Office_Word_97_-_2003_Document5.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2.xml"/><Relationship Id="rId1" Type="http://schemas.openxmlformats.org/officeDocument/2006/relationships/vmlDrawing" Target="../drawings/vmlDrawing6.vml"/><Relationship Id="rId4" Type="http://schemas.openxmlformats.org/officeDocument/2006/relationships/oleObject" Target="../embeddings/Microsoft_Office_Word_97_-_2003_Document6.doc"/></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2.xml"/><Relationship Id="rId1" Type="http://schemas.openxmlformats.org/officeDocument/2006/relationships/vmlDrawing" Target="../drawings/vmlDrawing7.vml"/><Relationship Id="rId4" Type="http://schemas.openxmlformats.org/officeDocument/2006/relationships/oleObject" Target="../embeddings/Microsoft_Office_Word_97_-_2003_Document7.doc"/></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2.xml"/><Relationship Id="rId1" Type="http://schemas.openxmlformats.org/officeDocument/2006/relationships/vmlDrawing" Target="../drawings/vmlDrawing8.vml"/><Relationship Id="rId4" Type="http://schemas.openxmlformats.org/officeDocument/2006/relationships/oleObject" Target="../embeddings/Microsoft_Office_Word_97_-_2003_Document8.doc"/></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2.xml"/><Relationship Id="rId1" Type="http://schemas.openxmlformats.org/officeDocument/2006/relationships/vmlDrawing" Target="../drawings/vmlDrawing9.vml"/><Relationship Id="rId4" Type="http://schemas.openxmlformats.org/officeDocument/2006/relationships/oleObject" Target="../embeddings/Microsoft_Office_Word_97_-_2003_Document9.doc"/></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2.xml"/><Relationship Id="rId1" Type="http://schemas.openxmlformats.org/officeDocument/2006/relationships/vmlDrawing" Target="../drawings/vmlDrawing10.vml"/><Relationship Id="rId4" Type="http://schemas.openxmlformats.org/officeDocument/2006/relationships/oleObject" Target="../embeddings/Microsoft_Office_Word_97_-_2003_Document10.doc"/></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2.xml"/><Relationship Id="rId1" Type="http://schemas.openxmlformats.org/officeDocument/2006/relationships/vmlDrawing" Target="../drawings/vmlDrawing11.vml"/><Relationship Id="rId4" Type="http://schemas.openxmlformats.org/officeDocument/2006/relationships/oleObject" Target="../embeddings/Microsoft_Office_Word_97_-_2003_Document11.doc"/></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2.xml"/><Relationship Id="rId1" Type="http://schemas.openxmlformats.org/officeDocument/2006/relationships/vmlDrawing" Target="../drawings/vmlDrawing12.vml"/><Relationship Id="rId4" Type="http://schemas.openxmlformats.org/officeDocument/2006/relationships/oleObject" Target="../embeddings/Microsoft_Office_Word_97_-_2003_Document12.doc"/></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90600" y="1676400"/>
            <a:ext cx="8001000" cy="1462088"/>
          </a:xfrm>
        </p:spPr>
        <p:txBody>
          <a:bodyPr/>
          <a:lstStyle/>
          <a:p>
            <a:pPr eaLnBrk="1" hangingPunct="1"/>
            <a:r>
              <a:rPr lang="en-US" altLang="en-US" dirty="0" smtClean="0"/>
              <a:t>At-Risk Beginning Readers:</a:t>
            </a:r>
          </a:p>
        </p:txBody>
      </p:sp>
      <p:sp>
        <p:nvSpPr>
          <p:cNvPr id="3075" name="Rectangle 3"/>
          <p:cNvSpPr>
            <a:spLocks noGrp="1" noChangeArrowheads="1"/>
          </p:cNvSpPr>
          <p:nvPr>
            <p:ph type="subTitle" idx="1"/>
          </p:nvPr>
        </p:nvSpPr>
        <p:spPr>
          <a:xfrm>
            <a:off x="228600" y="3886200"/>
            <a:ext cx="8915400" cy="1822450"/>
          </a:xfrm>
        </p:spPr>
        <p:txBody>
          <a:bodyPr/>
          <a:lstStyle/>
          <a:p>
            <a:pPr eaLnBrk="1" hangingPunct="1"/>
            <a:r>
              <a:rPr lang="en-US" altLang="en-US" sz="3600" dirty="0"/>
              <a:t>Implications for Tier II Economies of Scale </a:t>
            </a:r>
            <a:endParaRPr lang="en-US" altLang="en-US" sz="3600" dirty="0" smtClean="0"/>
          </a:p>
        </p:txBody>
      </p:sp>
    </p:spTree>
    <p:extLst>
      <p:ext uri="{BB962C8B-B14F-4D97-AF65-F5344CB8AC3E}">
        <p14:creationId xmlns:p14="http://schemas.microsoft.com/office/powerpoint/2010/main" xmlns="" val="3657814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dirty="0" smtClean="0"/>
              <a:t>Methods:  Readers</a:t>
            </a:r>
          </a:p>
        </p:txBody>
      </p:sp>
      <p:sp>
        <p:nvSpPr>
          <p:cNvPr id="6147" name="Rectangle 3"/>
          <p:cNvSpPr>
            <a:spLocks noGrp="1" noChangeArrowheads="1"/>
          </p:cNvSpPr>
          <p:nvPr>
            <p:ph idx="1"/>
          </p:nvPr>
        </p:nvSpPr>
        <p:spPr>
          <a:xfrm>
            <a:off x="685800" y="1676400"/>
            <a:ext cx="8305800" cy="4495800"/>
          </a:xfrm>
        </p:spPr>
        <p:txBody>
          <a:bodyPr/>
          <a:lstStyle/>
          <a:p>
            <a:pPr eaLnBrk="1" hangingPunct="1"/>
            <a:endParaRPr lang="en-US" altLang="en-US" dirty="0" smtClean="0"/>
          </a:p>
          <a:p>
            <a:pPr eaLnBrk="1" hangingPunct="1"/>
            <a:r>
              <a:rPr lang="en-US" altLang="en-US" dirty="0" smtClean="0"/>
              <a:t>N = 214</a:t>
            </a:r>
          </a:p>
          <a:p>
            <a:pPr eaLnBrk="1" hangingPunct="1"/>
            <a:r>
              <a:rPr lang="en-US" altLang="en-US" dirty="0" smtClean="0"/>
              <a:t>14 Title 1 and non-Title 1 schools</a:t>
            </a:r>
          </a:p>
          <a:p>
            <a:pPr eaLnBrk="1" hangingPunct="1"/>
            <a:r>
              <a:rPr lang="en-US" altLang="en-US" dirty="0" smtClean="0"/>
              <a:t>Public: rural &amp; urban</a:t>
            </a:r>
          </a:p>
          <a:p>
            <a:pPr eaLnBrk="1" hangingPunct="1"/>
            <a:r>
              <a:rPr lang="en-US" altLang="en-US" dirty="0" smtClean="0"/>
              <a:t>Grade 1 at-risk</a:t>
            </a:r>
          </a:p>
          <a:p>
            <a:pPr eaLnBrk="1" hangingPunct="1"/>
            <a:r>
              <a:rPr lang="en-US" altLang="en-US" dirty="0" smtClean="0"/>
              <a:t>Diverse SES, ethnicity</a:t>
            </a:r>
          </a:p>
          <a:p>
            <a:pPr eaLnBrk="1" hangingPunct="1"/>
            <a:r>
              <a:rPr lang="en-US" altLang="en-US" dirty="0" smtClean="0"/>
              <a:t>Randomly assigned to 1:1 or </a:t>
            </a:r>
            <a:r>
              <a:rPr lang="en-US" altLang="en-US" dirty="0" smtClean="0"/>
              <a:t>Quad (1:4)</a:t>
            </a:r>
            <a:endParaRPr lang="en-US" altLang="en-US" dirty="0" smtClean="0"/>
          </a:p>
          <a:p>
            <a:pPr eaLnBrk="1" hangingPunct="1"/>
            <a:endParaRPr lang="en-US" alt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dirty="0" smtClean="0"/>
              <a:t>Methods:  Educators</a:t>
            </a:r>
          </a:p>
        </p:txBody>
      </p:sp>
      <p:sp>
        <p:nvSpPr>
          <p:cNvPr id="7171" name="Rectangle 3"/>
          <p:cNvSpPr>
            <a:spLocks noGrp="1" noChangeArrowheads="1"/>
          </p:cNvSpPr>
          <p:nvPr>
            <p:ph idx="1"/>
          </p:nvPr>
        </p:nvSpPr>
        <p:spPr/>
        <p:txBody>
          <a:bodyPr/>
          <a:lstStyle/>
          <a:p>
            <a:pPr eaLnBrk="1" hangingPunct="1"/>
            <a:endParaRPr lang="en-US" altLang="en-US" dirty="0" smtClean="0"/>
          </a:p>
          <a:p>
            <a:pPr eaLnBrk="1" hangingPunct="1"/>
            <a:r>
              <a:rPr lang="en-US" altLang="en-US" dirty="0" smtClean="0"/>
              <a:t>N = 47 (21 certified; 26 non-certified)</a:t>
            </a:r>
          </a:p>
          <a:p>
            <a:pPr eaLnBrk="1" hangingPunct="1"/>
            <a:r>
              <a:rPr lang="en-US" altLang="en-US" dirty="0" smtClean="0"/>
              <a:t>literacy coaches, paraprofessionals</a:t>
            </a:r>
          </a:p>
          <a:p>
            <a:pPr eaLnBrk="1" hangingPunct="1"/>
            <a:r>
              <a:rPr lang="en-US" altLang="en-US" dirty="0" smtClean="0"/>
              <a:t>Each pre-certified in Early Steps </a:t>
            </a:r>
          </a:p>
          <a:p>
            <a:pPr eaLnBrk="1" hangingPunct="1"/>
            <a:r>
              <a:rPr lang="en-US" altLang="en-US" dirty="0" smtClean="0"/>
              <a:t>Each tutored 1:1 </a:t>
            </a:r>
            <a:r>
              <a:rPr lang="en-US" altLang="en-US" b="1" dirty="0" smtClean="0"/>
              <a:t>and</a:t>
            </a:r>
            <a:r>
              <a:rPr lang="en-US" altLang="en-US" dirty="0" smtClean="0"/>
              <a:t> 1:4</a:t>
            </a:r>
          </a:p>
          <a:p>
            <a:pPr eaLnBrk="1" hangingPunct="1"/>
            <a:r>
              <a:rPr lang="en-US" altLang="en-US" dirty="0" smtClean="0"/>
              <a:t>Each was observed 13 times over year</a:t>
            </a:r>
          </a:p>
          <a:p>
            <a:pPr eaLnBrk="1" hangingPunct="1"/>
            <a:endParaRPr lang="en-US" alt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dirty="0" smtClean="0"/>
              <a:t>Methods:  Intervention</a:t>
            </a:r>
          </a:p>
        </p:txBody>
      </p:sp>
      <p:sp>
        <p:nvSpPr>
          <p:cNvPr id="8195" name="Rectangle 3"/>
          <p:cNvSpPr>
            <a:spLocks noGrp="1" noChangeArrowheads="1"/>
          </p:cNvSpPr>
          <p:nvPr>
            <p:ph idx="1"/>
          </p:nvPr>
        </p:nvSpPr>
        <p:spPr>
          <a:xfrm>
            <a:off x="685800" y="1752600"/>
            <a:ext cx="7772400" cy="4840288"/>
          </a:xfrm>
        </p:spPr>
        <p:txBody>
          <a:bodyPr/>
          <a:lstStyle/>
          <a:p>
            <a:pPr eaLnBrk="1" hangingPunct="1"/>
            <a:endParaRPr lang="en-US" altLang="en-US" dirty="0" smtClean="0"/>
          </a:p>
          <a:p>
            <a:pPr eaLnBrk="1" hangingPunct="1"/>
            <a:r>
              <a:rPr lang="en-US" altLang="en-US" dirty="0" smtClean="0"/>
              <a:t>45 minute Early Steps lesson</a:t>
            </a:r>
          </a:p>
          <a:p>
            <a:pPr eaLnBrk="1" hangingPunct="1"/>
            <a:r>
              <a:rPr lang="en-US" altLang="en-US" dirty="0" smtClean="0"/>
              <a:t>80 lessons over year’s </a:t>
            </a:r>
            <a:r>
              <a:rPr lang="en-US" altLang="en-US" dirty="0" smtClean="0"/>
              <a:t>time</a:t>
            </a:r>
          </a:p>
          <a:p>
            <a:pPr eaLnBrk="1" hangingPunct="1"/>
            <a:r>
              <a:rPr lang="en-US" altLang="en-US" dirty="0" smtClean="0"/>
              <a:t>Identical content in text &amp; word study</a:t>
            </a:r>
            <a:endParaRPr lang="en-US" altLang="en-US" dirty="0" smtClean="0"/>
          </a:p>
          <a:p>
            <a:pPr eaLnBrk="1" hangingPunct="1"/>
            <a:endParaRPr lang="en-US" altLang="en-US" dirty="0" smtClean="0"/>
          </a:p>
          <a:p>
            <a:pPr eaLnBrk="1" hangingPunct="1"/>
            <a:r>
              <a:rPr lang="en-US" altLang="en-US" dirty="0" smtClean="0"/>
              <a:t>Students in Quads worked chorally on same materials at same </a:t>
            </a:r>
            <a:r>
              <a:rPr lang="en-US" altLang="en-US" dirty="0" smtClean="0"/>
              <a:t>time during their lessons. </a:t>
            </a:r>
            <a:endParaRPr lang="en-US" altLang="en-US" dirty="0" smtClean="0"/>
          </a:p>
          <a:p>
            <a:pPr eaLnBrk="1" hangingPunct="1">
              <a:buNone/>
            </a:pPr>
            <a:endParaRPr lang="en-US" altLang="en-US" dirty="0" smtClean="0"/>
          </a:p>
          <a:p>
            <a:pPr eaLnBrk="1" hangingPunct="1"/>
            <a:endParaRPr lang="en-US" alt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dirty="0" smtClean="0"/>
              <a:t>Methods:  Pre-Post Measures</a:t>
            </a:r>
          </a:p>
        </p:txBody>
      </p:sp>
      <p:sp>
        <p:nvSpPr>
          <p:cNvPr id="9219" name="Rectangle 3"/>
          <p:cNvSpPr>
            <a:spLocks noGrp="1" noChangeArrowheads="1"/>
          </p:cNvSpPr>
          <p:nvPr>
            <p:ph idx="1"/>
          </p:nvPr>
        </p:nvSpPr>
        <p:spPr>
          <a:xfrm>
            <a:off x="533400" y="1524000"/>
            <a:ext cx="8077200" cy="5029200"/>
          </a:xfrm>
        </p:spPr>
        <p:txBody>
          <a:bodyPr/>
          <a:lstStyle/>
          <a:p>
            <a:pPr eaLnBrk="1" hangingPunct="1">
              <a:lnSpc>
                <a:spcPct val="90000"/>
              </a:lnSpc>
            </a:pPr>
            <a:endParaRPr lang="en-US" altLang="en-US" dirty="0" smtClean="0"/>
          </a:p>
          <a:p>
            <a:pPr eaLnBrk="1" hangingPunct="1">
              <a:lnSpc>
                <a:spcPct val="90000"/>
              </a:lnSpc>
            </a:pPr>
            <a:r>
              <a:rPr lang="en-US" altLang="en-US" dirty="0" smtClean="0"/>
              <a:t>Criterion-referenced</a:t>
            </a:r>
          </a:p>
          <a:p>
            <a:pPr lvl="1" eaLnBrk="1" hangingPunct="1">
              <a:lnSpc>
                <a:spcPct val="90000"/>
              </a:lnSpc>
            </a:pPr>
            <a:r>
              <a:rPr lang="en-US" altLang="en-US" dirty="0" smtClean="0"/>
              <a:t>Word recognition automaticity (Flash)</a:t>
            </a:r>
          </a:p>
          <a:p>
            <a:pPr lvl="1" eaLnBrk="1" hangingPunct="1">
              <a:lnSpc>
                <a:spcPct val="90000"/>
              </a:lnSpc>
            </a:pPr>
            <a:r>
              <a:rPr lang="en-US" altLang="en-US" dirty="0" smtClean="0"/>
              <a:t>Reading Level Assessment – RLA (passages)</a:t>
            </a:r>
          </a:p>
          <a:p>
            <a:pPr lvl="1" eaLnBrk="1" hangingPunct="1">
              <a:lnSpc>
                <a:spcPct val="90000"/>
              </a:lnSpc>
            </a:pPr>
            <a:r>
              <a:rPr lang="en-US" altLang="en-US" dirty="0" smtClean="0"/>
              <a:t>Spelling (developmental)</a:t>
            </a:r>
          </a:p>
          <a:p>
            <a:pPr eaLnBrk="1" hangingPunct="1">
              <a:lnSpc>
                <a:spcPct val="90000"/>
              </a:lnSpc>
            </a:pPr>
            <a:endParaRPr lang="en-US" altLang="en-US" dirty="0" smtClean="0"/>
          </a:p>
          <a:p>
            <a:pPr eaLnBrk="1" hangingPunct="1">
              <a:lnSpc>
                <a:spcPct val="90000"/>
              </a:lnSpc>
            </a:pPr>
            <a:r>
              <a:rPr lang="en-US" altLang="en-US" dirty="0" smtClean="0"/>
              <a:t>Norm-referenced</a:t>
            </a:r>
            <a:endParaRPr lang="en-US" altLang="en-US" dirty="0" smtClean="0"/>
          </a:p>
          <a:p>
            <a:pPr lvl="1" eaLnBrk="1" hangingPunct="1">
              <a:lnSpc>
                <a:spcPct val="90000"/>
              </a:lnSpc>
            </a:pPr>
            <a:r>
              <a:rPr lang="en-US" altLang="en-US" dirty="0" smtClean="0"/>
              <a:t>Woodcock Passage Comp. (WRMT-PC)</a:t>
            </a:r>
          </a:p>
          <a:p>
            <a:pPr lvl="1" eaLnBrk="1" hangingPunct="1">
              <a:lnSpc>
                <a:spcPct val="90000"/>
              </a:lnSpc>
            </a:pPr>
            <a:r>
              <a:rPr lang="en-US" altLang="en-US" dirty="0" smtClean="0"/>
              <a:t>DIBELS (NWF-WWR, ORF)</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eaLnBrk="1" hangingPunct="1"/>
            <a:r>
              <a:rPr lang="en-US" altLang="en-US" sz="4000" dirty="0" smtClean="0">
                <a:latin typeface="Arial" charset="0"/>
              </a:rPr>
              <a:t>Methods: RLA Criteria </a:t>
            </a:r>
            <a:br>
              <a:rPr lang="en-US" altLang="en-US" sz="4000" dirty="0" smtClean="0">
                <a:latin typeface="Arial" charset="0"/>
              </a:rPr>
            </a:br>
            <a:r>
              <a:rPr lang="en-US" altLang="en-US" sz="4000" dirty="0" smtClean="0">
                <a:latin typeface="Arial" charset="0"/>
              </a:rPr>
              <a:t>(passage reading) </a:t>
            </a:r>
          </a:p>
        </p:txBody>
      </p:sp>
      <p:graphicFrame>
        <p:nvGraphicFramePr>
          <p:cNvPr id="10243" name="Object 3"/>
          <p:cNvGraphicFramePr>
            <a:graphicFrameLocks noGrp="1" noChangeAspect="1"/>
          </p:cNvGraphicFramePr>
          <p:nvPr>
            <p:ph type="tbl" idx="1"/>
            <p:extLst>
              <p:ext uri="{D42A27DB-BD31-4B8C-83A1-F6EECF244321}">
                <p14:modId xmlns:p14="http://schemas.microsoft.com/office/powerpoint/2010/main" xmlns="" val="1649185402"/>
              </p:ext>
            </p:extLst>
          </p:nvPr>
        </p:nvGraphicFramePr>
        <p:xfrm>
          <a:off x="2306638" y="1901825"/>
          <a:ext cx="4684712" cy="4495800"/>
        </p:xfrm>
        <a:graphic>
          <a:graphicData uri="http://schemas.openxmlformats.org/presentationml/2006/ole">
            <p:oleObj spid="_x0000_s10263" name="Document" r:id="rId4" imgW="4360367" imgH="4183932" progId="Word.Document.8">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dirty="0" smtClean="0"/>
              <a:t>Methods:  Analyses</a:t>
            </a:r>
          </a:p>
        </p:txBody>
      </p:sp>
      <p:sp>
        <p:nvSpPr>
          <p:cNvPr id="11267" name="Rectangle 3"/>
          <p:cNvSpPr>
            <a:spLocks noGrp="1" noChangeArrowheads="1"/>
          </p:cNvSpPr>
          <p:nvPr>
            <p:ph idx="1"/>
          </p:nvPr>
        </p:nvSpPr>
        <p:spPr>
          <a:xfrm>
            <a:off x="1219200" y="1752600"/>
            <a:ext cx="7772400" cy="4840288"/>
          </a:xfrm>
        </p:spPr>
        <p:txBody>
          <a:bodyPr/>
          <a:lstStyle/>
          <a:p>
            <a:pPr eaLnBrk="1" hangingPunct="1"/>
            <a:r>
              <a:rPr lang="en-US" altLang="en-US" dirty="0" smtClean="0"/>
              <a:t>3-Level HLM: School, Tutor, Student</a:t>
            </a:r>
          </a:p>
          <a:p>
            <a:pPr lvl="1" eaLnBrk="1" hangingPunct="1"/>
            <a:r>
              <a:rPr lang="en-US" altLang="en-US" dirty="0" smtClean="0"/>
              <a:t>1:1/1:4 – Level 1 Variable</a:t>
            </a:r>
          </a:p>
          <a:p>
            <a:pPr lvl="1" eaLnBrk="1" hangingPunct="1"/>
            <a:r>
              <a:rPr lang="en-US" altLang="en-US" dirty="0" smtClean="0"/>
              <a:t>Certified/Non – Level 2 Variable</a:t>
            </a:r>
          </a:p>
          <a:p>
            <a:pPr lvl="2" eaLnBrk="1" hangingPunct="1">
              <a:buNone/>
            </a:pPr>
            <a:endParaRPr lang="en-US" altLang="en-US" dirty="0" smtClean="0"/>
          </a:p>
          <a:p>
            <a:pPr eaLnBrk="1" hangingPunct="1"/>
            <a:r>
              <a:rPr lang="en-US" altLang="en-US" dirty="0" smtClean="0"/>
              <a:t>Model reduction method</a:t>
            </a:r>
          </a:p>
          <a:p>
            <a:pPr lvl="1" eaLnBrk="1" hangingPunct="1"/>
            <a:r>
              <a:rPr lang="en-US" altLang="en-US" dirty="0" smtClean="0"/>
              <a:t>Run full model w/ all covariates</a:t>
            </a:r>
          </a:p>
          <a:p>
            <a:pPr lvl="1" eaLnBrk="1" hangingPunct="1"/>
            <a:r>
              <a:rPr lang="en-US" altLang="en-US" dirty="0" smtClean="0"/>
              <a:t>Remove non-significant covariates</a:t>
            </a:r>
          </a:p>
          <a:p>
            <a:pPr lvl="1" eaLnBrk="1" hangingPunct="1"/>
            <a:r>
              <a:rPr lang="en-US" altLang="en-US" dirty="0" smtClean="0"/>
              <a:t>Retain variables of interest </a:t>
            </a:r>
          </a:p>
          <a:p>
            <a:pPr eaLnBrk="1" hangingPunct="1">
              <a:buFont typeface="Wingdings" pitchFamily="2" charset="2"/>
              <a:buNone/>
            </a:pPr>
            <a:endParaRPr lang="en-US" alt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152400"/>
            <a:ext cx="8458200" cy="1143000"/>
          </a:xfrm>
        </p:spPr>
        <p:txBody>
          <a:bodyPr/>
          <a:lstStyle/>
          <a:p>
            <a:pPr algn="ctr" eaLnBrk="1" hangingPunct="1"/>
            <a:r>
              <a:rPr lang="en-US" altLang="en-US" sz="2800" dirty="0" smtClean="0">
                <a:latin typeface="Arial" charset="0"/>
              </a:rPr>
              <a:t>Reduced Model HLM-3 Coefficients for</a:t>
            </a:r>
            <a:br>
              <a:rPr lang="en-US" altLang="en-US" sz="2800" dirty="0" smtClean="0">
                <a:latin typeface="Arial" charset="0"/>
              </a:rPr>
            </a:br>
            <a:r>
              <a:rPr lang="en-US" altLang="en-US" sz="3600" dirty="0" smtClean="0">
                <a:latin typeface="Arial" charset="0"/>
              </a:rPr>
              <a:t>Post RLA (passage reading)</a:t>
            </a:r>
          </a:p>
        </p:txBody>
      </p:sp>
      <p:graphicFrame>
        <p:nvGraphicFramePr>
          <p:cNvPr id="14339" name="Object 3"/>
          <p:cNvGraphicFramePr>
            <a:graphicFrameLocks noGrp="1" noChangeAspect="1"/>
          </p:cNvGraphicFramePr>
          <p:nvPr>
            <p:ph type="tbl" idx="1"/>
            <p:extLst>
              <p:ext uri="{D42A27DB-BD31-4B8C-83A1-F6EECF244321}">
                <p14:modId xmlns:p14="http://schemas.microsoft.com/office/powerpoint/2010/main" xmlns="" val="2453390417"/>
              </p:ext>
            </p:extLst>
          </p:nvPr>
        </p:nvGraphicFramePr>
        <p:xfrm>
          <a:off x="1547813" y="2138363"/>
          <a:ext cx="6794500" cy="4586287"/>
        </p:xfrm>
        <a:graphic>
          <a:graphicData uri="http://schemas.openxmlformats.org/presentationml/2006/ole">
            <p:oleObj spid="_x0000_s14360" name="Document" r:id="rId4" imgW="7955010" imgH="5378671" progId="Word.Document.8">
              <p:embed/>
            </p:oleObj>
          </a:graphicData>
        </a:graphic>
      </p:graphicFrame>
      <p:sp>
        <p:nvSpPr>
          <p:cNvPr id="14340" name="Text Box 4"/>
          <p:cNvSpPr txBox="1">
            <a:spLocks noChangeArrowheads="1"/>
          </p:cNvSpPr>
          <p:nvPr/>
        </p:nvSpPr>
        <p:spPr bwMode="auto">
          <a:xfrm>
            <a:off x="1676400" y="5257800"/>
            <a:ext cx="6934200" cy="854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n-US" altLang="en-US" sz="2000" dirty="0">
                <a:latin typeface="Symbol" pitchFamily="18" charset="2"/>
              </a:rPr>
              <a:t>c</a:t>
            </a:r>
            <a:r>
              <a:rPr lang="en-US" altLang="en-US" sz="2000" baseline="30000" dirty="0">
                <a:latin typeface="Symbol" pitchFamily="18" charset="2"/>
              </a:rPr>
              <a:t>2</a:t>
            </a:r>
            <a:r>
              <a:rPr lang="en-US" altLang="en-US" sz="2000" dirty="0">
                <a:latin typeface="Arial" charset="0"/>
              </a:rPr>
              <a:t> p-value for Level-2 R (</a:t>
            </a:r>
            <a:r>
              <a:rPr lang="en-US" altLang="en-US" sz="2000" b="1" dirty="0">
                <a:latin typeface="Arial" charset="0"/>
              </a:rPr>
              <a:t>Tutor Effect</a:t>
            </a:r>
            <a:r>
              <a:rPr lang="en-US" altLang="en-US" sz="2000" dirty="0">
                <a:latin typeface="Arial" charset="0"/>
              </a:rPr>
              <a:t>) = .001</a:t>
            </a:r>
          </a:p>
          <a:p>
            <a:pPr algn="ctr" eaLnBrk="1" hangingPunct="1">
              <a:spcBef>
                <a:spcPct val="50000"/>
              </a:spcBef>
              <a:buClrTx/>
              <a:buSzTx/>
              <a:buFontTx/>
              <a:buNone/>
            </a:pPr>
            <a:r>
              <a:rPr lang="en-US" altLang="en-US" sz="2000" dirty="0">
                <a:latin typeface="Symbol" pitchFamily="18" charset="2"/>
              </a:rPr>
              <a:t>c</a:t>
            </a:r>
            <a:r>
              <a:rPr lang="en-US" altLang="en-US" sz="2000" baseline="30000" dirty="0">
                <a:latin typeface="Arial" charset="0"/>
              </a:rPr>
              <a:t>2</a:t>
            </a:r>
            <a:r>
              <a:rPr lang="en-US" altLang="en-US" sz="2000" dirty="0">
                <a:latin typeface="Arial" charset="0"/>
              </a:rPr>
              <a:t> p-value for Level-3 U (School Effect) = .259</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0" y="277813"/>
            <a:ext cx="7924800" cy="1143000"/>
          </a:xfrm>
        </p:spPr>
        <p:txBody>
          <a:bodyPr/>
          <a:lstStyle/>
          <a:p>
            <a:pPr algn="ctr" eaLnBrk="1" hangingPunct="1"/>
            <a:r>
              <a:rPr lang="en-US" altLang="en-US" sz="2800" dirty="0" smtClean="0">
                <a:latin typeface="Arial" charset="0"/>
              </a:rPr>
              <a:t> Singleton vs. Quad Performance on</a:t>
            </a:r>
            <a:br>
              <a:rPr lang="en-US" altLang="en-US" sz="2800" dirty="0" smtClean="0">
                <a:latin typeface="Arial" charset="0"/>
              </a:rPr>
            </a:br>
            <a:r>
              <a:rPr lang="en-US" altLang="en-US" sz="3600" dirty="0" smtClean="0">
                <a:latin typeface="Arial" charset="0"/>
              </a:rPr>
              <a:t>RLA (passage reading)</a:t>
            </a:r>
          </a:p>
        </p:txBody>
      </p:sp>
      <p:graphicFrame>
        <p:nvGraphicFramePr>
          <p:cNvPr id="12291" name="Object 3"/>
          <p:cNvGraphicFramePr>
            <a:graphicFrameLocks noGrp="1" noChangeAspect="1"/>
          </p:cNvGraphicFramePr>
          <p:nvPr>
            <p:ph type="tbl" idx="1"/>
            <p:extLst>
              <p:ext uri="{D42A27DB-BD31-4B8C-83A1-F6EECF244321}">
                <p14:modId xmlns:p14="http://schemas.microsoft.com/office/powerpoint/2010/main" xmlns="" val="4010362332"/>
              </p:ext>
            </p:extLst>
          </p:nvPr>
        </p:nvGraphicFramePr>
        <p:xfrm>
          <a:off x="1701800" y="2109788"/>
          <a:ext cx="6359525" cy="3995737"/>
        </p:xfrm>
        <a:graphic>
          <a:graphicData uri="http://schemas.openxmlformats.org/presentationml/2006/ole">
            <p:oleObj spid="_x0000_s12311" name="Document" r:id="rId4" imgW="5828723" imgH="3673292" progId="Word.Document.8">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152400"/>
            <a:ext cx="8458200" cy="1143000"/>
          </a:xfrm>
        </p:spPr>
        <p:txBody>
          <a:bodyPr/>
          <a:lstStyle/>
          <a:p>
            <a:pPr algn="ctr" eaLnBrk="1" hangingPunct="1"/>
            <a:r>
              <a:rPr lang="en-US" altLang="en-US" sz="2800" dirty="0" smtClean="0">
                <a:latin typeface="Arial" charset="0"/>
              </a:rPr>
              <a:t>Reduced Model HLM-3 Coefficients for</a:t>
            </a:r>
            <a:br>
              <a:rPr lang="en-US" altLang="en-US" sz="2800" dirty="0" smtClean="0">
                <a:latin typeface="Arial" charset="0"/>
              </a:rPr>
            </a:br>
            <a:r>
              <a:rPr lang="en-US" altLang="en-US" sz="3600" dirty="0" smtClean="0">
                <a:latin typeface="Arial" charset="0"/>
              </a:rPr>
              <a:t>Post DIBELS Oral Reading Fluency</a:t>
            </a:r>
          </a:p>
        </p:txBody>
      </p:sp>
      <p:graphicFrame>
        <p:nvGraphicFramePr>
          <p:cNvPr id="28675" name="Object 3"/>
          <p:cNvGraphicFramePr>
            <a:graphicFrameLocks noGrp="1" noChangeAspect="1"/>
          </p:cNvGraphicFramePr>
          <p:nvPr>
            <p:ph type="tbl" idx="1"/>
            <p:extLst>
              <p:ext uri="{D42A27DB-BD31-4B8C-83A1-F6EECF244321}">
                <p14:modId xmlns:p14="http://schemas.microsoft.com/office/powerpoint/2010/main" xmlns="" val="1555296673"/>
              </p:ext>
            </p:extLst>
          </p:nvPr>
        </p:nvGraphicFramePr>
        <p:xfrm>
          <a:off x="549275" y="1377950"/>
          <a:ext cx="8467725" cy="4206875"/>
        </p:xfrm>
        <a:graphic>
          <a:graphicData uri="http://schemas.openxmlformats.org/presentationml/2006/ole">
            <p:oleObj spid="_x0000_s28696" name="Document" r:id="rId4" imgW="7769348" imgH="3867667" progId="Word.Document.8">
              <p:embed/>
            </p:oleObj>
          </a:graphicData>
        </a:graphic>
      </p:graphicFrame>
      <p:sp>
        <p:nvSpPr>
          <p:cNvPr id="28676" name="Text Box 4"/>
          <p:cNvSpPr txBox="1">
            <a:spLocks noChangeArrowheads="1"/>
          </p:cNvSpPr>
          <p:nvPr/>
        </p:nvSpPr>
        <p:spPr bwMode="auto">
          <a:xfrm>
            <a:off x="1752600" y="5562600"/>
            <a:ext cx="6934200" cy="854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n-US" altLang="en-US" sz="2000" dirty="0">
                <a:latin typeface="Symbol" pitchFamily="18" charset="2"/>
              </a:rPr>
              <a:t>c</a:t>
            </a:r>
            <a:r>
              <a:rPr lang="en-US" altLang="en-US" sz="2000" baseline="30000" dirty="0">
                <a:latin typeface="Symbol" pitchFamily="18" charset="2"/>
              </a:rPr>
              <a:t>2</a:t>
            </a:r>
            <a:r>
              <a:rPr lang="en-US" altLang="en-US" sz="2000" dirty="0">
                <a:latin typeface="Arial" charset="0"/>
              </a:rPr>
              <a:t> p-value for Level-2 R (</a:t>
            </a:r>
            <a:r>
              <a:rPr lang="en-US" altLang="en-US" sz="2000" b="1" dirty="0">
                <a:latin typeface="Arial" charset="0"/>
              </a:rPr>
              <a:t>Tutor Effect</a:t>
            </a:r>
            <a:r>
              <a:rPr lang="en-US" altLang="en-US" sz="2000" dirty="0">
                <a:latin typeface="Arial" charset="0"/>
              </a:rPr>
              <a:t>) = .001</a:t>
            </a:r>
          </a:p>
          <a:p>
            <a:pPr algn="ctr" eaLnBrk="1" hangingPunct="1">
              <a:spcBef>
                <a:spcPct val="50000"/>
              </a:spcBef>
              <a:buClrTx/>
              <a:buSzTx/>
              <a:buFontTx/>
              <a:buNone/>
            </a:pPr>
            <a:r>
              <a:rPr lang="en-US" altLang="en-US" sz="2000" dirty="0">
                <a:latin typeface="Symbol" pitchFamily="18" charset="2"/>
              </a:rPr>
              <a:t>c</a:t>
            </a:r>
            <a:r>
              <a:rPr lang="en-US" altLang="en-US" sz="2000" baseline="30000" dirty="0">
                <a:latin typeface="Arial" charset="0"/>
              </a:rPr>
              <a:t>2</a:t>
            </a:r>
            <a:r>
              <a:rPr lang="en-US" altLang="en-US" sz="2000" dirty="0">
                <a:latin typeface="Arial" charset="0"/>
              </a:rPr>
              <a:t> p-value for Level-3 U (</a:t>
            </a:r>
            <a:r>
              <a:rPr lang="en-US" altLang="en-US" sz="2000" b="1" dirty="0">
                <a:latin typeface="Arial" charset="0"/>
              </a:rPr>
              <a:t>School Effect</a:t>
            </a:r>
            <a:r>
              <a:rPr lang="en-US" altLang="en-US" sz="2000" dirty="0">
                <a:latin typeface="Arial" charset="0"/>
              </a:rPr>
              <a:t>) = .032</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914400" y="277813"/>
            <a:ext cx="7924800" cy="1143000"/>
          </a:xfrm>
        </p:spPr>
        <p:txBody>
          <a:bodyPr/>
          <a:lstStyle/>
          <a:p>
            <a:pPr algn="ctr" eaLnBrk="1" hangingPunct="1"/>
            <a:r>
              <a:rPr lang="en-US" altLang="en-US" sz="2800" dirty="0" smtClean="0">
                <a:latin typeface="Arial" charset="0"/>
              </a:rPr>
              <a:t> Singleton vs. Quad Performance on</a:t>
            </a:r>
            <a:br>
              <a:rPr lang="en-US" altLang="en-US" sz="2800" dirty="0" smtClean="0">
                <a:latin typeface="Arial" charset="0"/>
              </a:rPr>
            </a:br>
            <a:r>
              <a:rPr lang="en-US" altLang="en-US" sz="3600" dirty="0" smtClean="0">
                <a:latin typeface="Arial" charset="0"/>
              </a:rPr>
              <a:t>DIBELS ORF(Oral Reading Fluency)</a:t>
            </a:r>
          </a:p>
        </p:txBody>
      </p:sp>
      <p:graphicFrame>
        <p:nvGraphicFramePr>
          <p:cNvPr id="27651" name="Object 3"/>
          <p:cNvGraphicFramePr>
            <a:graphicFrameLocks noGrp="1" noChangeAspect="1"/>
          </p:cNvGraphicFramePr>
          <p:nvPr>
            <p:ph type="tbl" idx="1"/>
            <p:extLst>
              <p:ext uri="{D42A27DB-BD31-4B8C-83A1-F6EECF244321}">
                <p14:modId xmlns:p14="http://schemas.microsoft.com/office/powerpoint/2010/main" xmlns="" val="4243745228"/>
              </p:ext>
            </p:extLst>
          </p:nvPr>
        </p:nvGraphicFramePr>
        <p:xfrm>
          <a:off x="874713" y="2109788"/>
          <a:ext cx="7015162" cy="3587750"/>
        </p:xfrm>
        <a:graphic>
          <a:graphicData uri="http://schemas.openxmlformats.org/presentationml/2006/ole">
            <p:oleObj spid="_x0000_s27670" name="Document" r:id="rId4" imgW="7207313" imgH="3685913"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990600" y="1676400"/>
            <a:ext cx="8001000" cy="1462088"/>
          </a:xfrm>
        </p:spPr>
        <p:txBody>
          <a:bodyPr/>
          <a:lstStyle/>
          <a:p>
            <a:pPr algn="ctr" eaLnBrk="1" hangingPunct="1"/>
            <a:r>
              <a:rPr lang="en-US" altLang="en-US" dirty="0" smtClean="0"/>
              <a:t>University of Utah Reading Clinic (UURC)   </a:t>
            </a:r>
          </a:p>
        </p:txBody>
      </p:sp>
      <p:sp>
        <p:nvSpPr>
          <p:cNvPr id="4099" name="Rectangle 3"/>
          <p:cNvSpPr>
            <a:spLocks noGrp="1" noChangeArrowheads="1"/>
          </p:cNvSpPr>
          <p:nvPr>
            <p:ph type="subTitle" idx="1"/>
          </p:nvPr>
        </p:nvSpPr>
        <p:spPr>
          <a:xfrm>
            <a:off x="228600" y="3886200"/>
            <a:ext cx="8915400" cy="2514600"/>
          </a:xfrm>
        </p:spPr>
        <p:txBody>
          <a:bodyPr/>
          <a:lstStyle/>
          <a:p>
            <a:pPr eaLnBrk="1" hangingPunct="1"/>
            <a:r>
              <a:rPr lang="en-US" altLang="en-US" sz="4000" dirty="0" smtClean="0"/>
              <a:t>Kathleen J. Brown, Matthew K. Fields &amp; Grace T. Craig</a:t>
            </a:r>
          </a:p>
          <a:p>
            <a:pPr eaLnBrk="1" hangingPunct="1"/>
            <a:endParaRPr lang="en-US" altLang="en-US" sz="4400" dirty="0" smtClean="0"/>
          </a:p>
        </p:txBody>
      </p:sp>
    </p:spTree>
    <p:extLst>
      <p:ext uri="{BB962C8B-B14F-4D97-AF65-F5344CB8AC3E}">
        <p14:creationId xmlns:p14="http://schemas.microsoft.com/office/powerpoint/2010/main" xmlns="" val="543358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152400"/>
            <a:ext cx="8458200" cy="1143000"/>
          </a:xfrm>
        </p:spPr>
        <p:txBody>
          <a:bodyPr/>
          <a:lstStyle/>
          <a:p>
            <a:pPr algn="ctr" eaLnBrk="1" hangingPunct="1"/>
            <a:r>
              <a:rPr lang="en-US" altLang="en-US" sz="2800" dirty="0" smtClean="0">
                <a:latin typeface="Arial" charset="0"/>
              </a:rPr>
              <a:t>Reduced Model HLM-3 Coefficients for</a:t>
            </a:r>
            <a:br>
              <a:rPr lang="en-US" altLang="en-US" sz="2800" dirty="0" smtClean="0">
                <a:latin typeface="Arial" charset="0"/>
              </a:rPr>
            </a:br>
            <a:r>
              <a:rPr lang="en-US" altLang="en-US" sz="3600" dirty="0" smtClean="0">
                <a:latin typeface="Arial" charset="0"/>
              </a:rPr>
              <a:t>Post Flash (word </a:t>
            </a:r>
            <a:r>
              <a:rPr lang="en-US" altLang="en-US" sz="3600" dirty="0" err="1" smtClean="0">
                <a:latin typeface="Arial" charset="0"/>
              </a:rPr>
              <a:t>rec</a:t>
            </a:r>
            <a:r>
              <a:rPr lang="en-US" altLang="en-US" sz="3600" dirty="0" smtClean="0">
                <a:latin typeface="Arial" charset="0"/>
              </a:rPr>
              <a:t> automaticity)</a:t>
            </a:r>
          </a:p>
        </p:txBody>
      </p:sp>
      <p:graphicFrame>
        <p:nvGraphicFramePr>
          <p:cNvPr id="16387" name="Object 3"/>
          <p:cNvGraphicFramePr>
            <a:graphicFrameLocks noGrp="1" noChangeAspect="1"/>
          </p:cNvGraphicFramePr>
          <p:nvPr>
            <p:ph type="tbl" idx="1"/>
            <p:extLst>
              <p:ext uri="{D42A27DB-BD31-4B8C-83A1-F6EECF244321}">
                <p14:modId xmlns:p14="http://schemas.microsoft.com/office/powerpoint/2010/main" xmlns="" val="1159247865"/>
              </p:ext>
            </p:extLst>
          </p:nvPr>
        </p:nvGraphicFramePr>
        <p:xfrm>
          <a:off x="463550" y="1982788"/>
          <a:ext cx="8582025" cy="5894387"/>
        </p:xfrm>
        <a:graphic>
          <a:graphicData uri="http://schemas.openxmlformats.org/presentationml/2006/ole">
            <p:oleObj spid="_x0000_s16408" name="Document" r:id="rId4" imgW="7563497" imgH="5200164" progId="Word.Document.8">
              <p:embed/>
            </p:oleObj>
          </a:graphicData>
        </a:graphic>
      </p:graphicFrame>
      <p:sp>
        <p:nvSpPr>
          <p:cNvPr id="16388" name="Text Box 4"/>
          <p:cNvSpPr txBox="1">
            <a:spLocks noChangeArrowheads="1"/>
          </p:cNvSpPr>
          <p:nvPr/>
        </p:nvSpPr>
        <p:spPr bwMode="auto">
          <a:xfrm>
            <a:off x="1828800" y="5638800"/>
            <a:ext cx="6934200" cy="854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n-US" altLang="en-US" sz="2000" dirty="0">
                <a:latin typeface="Symbol" pitchFamily="18" charset="2"/>
              </a:rPr>
              <a:t>c</a:t>
            </a:r>
            <a:r>
              <a:rPr lang="en-US" altLang="en-US" sz="2000" baseline="30000" dirty="0">
                <a:latin typeface="Symbol" pitchFamily="18" charset="2"/>
              </a:rPr>
              <a:t>2</a:t>
            </a:r>
            <a:r>
              <a:rPr lang="en-US" altLang="en-US" sz="2000" dirty="0">
                <a:latin typeface="Arial" charset="0"/>
              </a:rPr>
              <a:t> p-value for Level-2 R (</a:t>
            </a:r>
            <a:r>
              <a:rPr lang="en-US" altLang="en-US" sz="2000" b="1" dirty="0">
                <a:latin typeface="Arial" charset="0"/>
              </a:rPr>
              <a:t>Tutor Effect</a:t>
            </a:r>
            <a:r>
              <a:rPr lang="en-US" altLang="en-US" sz="2000" dirty="0">
                <a:latin typeface="Arial" charset="0"/>
              </a:rPr>
              <a:t>) = .000</a:t>
            </a:r>
          </a:p>
          <a:p>
            <a:pPr algn="ctr" eaLnBrk="1" hangingPunct="1">
              <a:spcBef>
                <a:spcPct val="50000"/>
              </a:spcBef>
              <a:buClrTx/>
              <a:buSzTx/>
              <a:buFontTx/>
              <a:buNone/>
            </a:pPr>
            <a:r>
              <a:rPr lang="en-US" altLang="en-US" sz="2000" dirty="0">
                <a:latin typeface="Symbol" pitchFamily="18" charset="2"/>
              </a:rPr>
              <a:t>c</a:t>
            </a:r>
            <a:r>
              <a:rPr lang="en-US" altLang="en-US" sz="2000" baseline="30000" dirty="0">
                <a:latin typeface="Arial" charset="0"/>
              </a:rPr>
              <a:t>2</a:t>
            </a:r>
            <a:r>
              <a:rPr lang="en-US" altLang="en-US" sz="2000" dirty="0">
                <a:latin typeface="Arial" charset="0"/>
              </a:rPr>
              <a:t> p-value for Level-3 U (School Effect) &gt; .500</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14400" y="277813"/>
            <a:ext cx="7924800" cy="1143000"/>
          </a:xfrm>
        </p:spPr>
        <p:txBody>
          <a:bodyPr/>
          <a:lstStyle/>
          <a:p>
            <a:pPr algn="ctr" eaLnBrk="1" hangingPunct="1"/>
            <a:r>
              <a:rPr lang="en-US" altLang="en-US" sz="2800" dirty="0" smtClean="0">
                <a:latin typeface="Arial" charset="0"/>
              </a:rPr>
              <a:t> Singleton vs. Quad Performance on</a:t>
            </a:r>
            <a:br>
              <a:rPr lang="en-US" altLang="en-US" sz="2800" dirty="0" smtClean="0">
                <a:latin typeface="Arial" charset="0"/>
              </a:rPr>
            </a:br>
            <a:r>
              <a:rPr lang="en-US" altLang="en-US" sz="3600" dirty="0" smtClean="0">
                <a:latin typeface="Arial" charset="0"/>
              </a:rPr>
              <a:t>Flash (word </a:t>
            </a:r>
            <a:r>
              <a:rPr lang="en-US" altLang="en-US" sz="3600" dirty="0" err="1" smtClean="0">
                <a:latin typeface="Arial" charset="0"/>
              </a:rPr>
              <a:t>rec</a:t>
            </a:r>
            <a:r>
              <a:rPr lang="en-US" altLang="en-US" sz="3600" dirty="0" smtClean="0">
                <a:latin typeface="Arial" charset="0"/>
              </a:rPr>
              <a:t> automaticity)</a:t>
            </a:r>
          </a:p>
        </p:txBody>
      </p:sp>
      <p:graphicFrame>
        <p:nvGraphicFramePr>
          <p:cNvPr id="15363" name="Object 3"/>
          <p:cNvGraphicFramePr>
            <a:graphicFrameLocks noGrp="1" noChangeAspect="1"/>
          </p:cNvGraphicFramePr>
          <p:nvPr>
            <p:ph type="tbl" idx="1"/>
            <p:extLst>
              <p:ext uri="{D42A27DB-BD31-4B8C-83A1-F6EECF244321}">
                <p14:modId xmlns:p14="http://schemas.microsoft.com/office/powerpoint/2010/main" xmlns="" val="694811642"/>
              </p:ext>
            </p:extLst>
          </p:nvPr>
        </p:nvGraphicFramePr>
        <p:xfrm>
          <a:off x="1162050" y="1828800"/>
          <a:ext cx="7199313" cy="6091238"/>
        </p:xfrm>
        <a:graphic>
          <a:graphicData uri="http://schemas.openxmlformats.org/presentationml/2006/ole">
            <p:oleObj spid="_x0000_s15384" name="Document" r:id="rId4" imgW="9249241" imgH="7825489" progId="Word.Document.8">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152400"/>
            <a:ext cx="8458200" cy="1143000"/>
          </a:xfrm>
        </p:spPr>
        <p:txBody>
          <a:bodyPr/>
          <a:lstStyle/>
          <a:p>
            <a:pPr algn="ctr" eaLnBrk="1" hangingPunct="1"/>
            <a:r>
              <a:rPr lang="en-US" altLang="en-US" sz="2800" dirty="0" smtClean="0">
                <a:latin typeface="Arial" charset="0"/>
              </a:rPr>
              <a:t>Reduced Model HLM-3 Coefficients for</a:t>
            </a:r>
            <a:br>
              <a:rPr lang="en-US" altLang="en-US" sz="2800" dirty="0" smtClean="0">
                <a:latin typeface="Arial" charset="0"/>
              </a:rPr>
            </a:br>
            <a:r>
              <a:rPr lang="en-US" altLang="en-US" sz="3600" dirty="0" smtClean="0">
                <a:latin typeface="Arial" charset="0"/>
              </a:rPr>
              <a:t>Post Spelling</a:t>
            </a:r>
          </a:p>
        </p:txBody>
      </p:sp>
      <p:graphicFrame>
        <p:nvGraphicFramePr>
          <p:cNvPr id="18435" name="Object 3"/>
          <p:cNvGraphicFramePr>
            <a:graphicFrameLocks noGrp="1" noChangeAspect="1"/>
          </p:cNvGraphicFramePr>
          <p:nvPr>
            <p:ph type="tbl" idx="1"/>
            <p:extLst>
              <p:ext uri="{D42A27DB-BD31-4B8C-83A1-F6EECF244321}">
                <p14:modId xmlns:p14="http://schemas.microsoft.com/office/powerpoint/2010/main" xmlns="" val="1054281860"/>
              </p:ext>
            </p:extLst>
          </p:nvPr>
        </p:nvGraphicFramePr>
        <p:xfrm>
          <a:off x="984250" y="1898650"/>
          <a:ext cx="7343775" cy="3952875"/>
        </p:xfrm>
        <a:graphic>
          <a:graphicData uri="http://schemas.openxmlformats.org/presentationml/2006/ole">
            <p:oleObj spid="_x0000_s18455" name="Document" r:id="rId4" imgW="7436237" imgH="4010473" progId="Word.Document.8">
              <p:embed/>
            </p:oleObj>
          </a:graphicData>
        </a:graphic>
      </p:graphicFrame>
      <p:sp>
        <p:nvSpPr>
          <p:cNvPr id="18436" name="Text Box 4"/>
          <p:cNvSpPr txBox="1">
            <a:spLocks noChangeArrowheads="1"/>
          </p:cNvSpPr>
          <p:nvPr/>
        </p:nvSpPr>
        <p:spPr bwMode="auto">
          <a:xfrm>
            <a:off x="2667000" y="5631765"/>
            <a:ext cx="6934200" cy="854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n-US" altLang="en-US" sz="2000" dirty="0">
                <a:latin typeface="Symbol" pitchFamily="18" charset="2"/>
              </a:rPr>
              <a:t>c</a:t>
            </a:r>
            <a:r>
              <a:rPr lang="en-US" altLang="en-US" sz="2000" baseline="30000" dirty="0">
                <a:latin typeface="Symbol" pitchFamily="18" charset="2"/>
              </a:rPr>
              <a:t>2</a:t>
            </a:r>
            <a:r>
              <a:rPr lang="en-US" altLang="en-US" sz="2000" dirty="0">
                <a:latin typeface="Arial" charset="0"/>
              </a:rPr>
              <a:t> p-value for Level-2 R (</a:t>
            </a:r>
            <a:r>
              <a:rPr lang="en-US" altLang="en-US" sz="2000" b="1" dirty="0">
                <a:latin typeface="Arial" charset="0"/>
              </a:rPr>
              <a:t>Tutor Effect</a:t>
            </a:r>
            <a:r>
              <a:rPr lang="en-US" altLang="en-US" sz="2000" dirty="0">
                <a:latin typeface="Arial" charset="0"/>
              </a:rPr>
              <a:t>) = .011</a:t>
            </a:r>
          </a:p>
          <a:p>
            <a:pPr algn="ctr" eaLnBrk="1" hangingPunct="1">
              <a:spcBef>
                <a:spcPct val="50000"/>
              </a:spcBef>
              <a:buClrTx/>
              <a:buSzTx/>
              <a:buFontTx/>
              <a:buNone/>
            </a:pPr>
            <a:r>
              <a:rPr lang="en-US" altLang="en-US" sz="2000" dirty="0">
                <a:latin typeface="Symbol" pitchFamily="18" charset="2"/>
              </a:rPr>
              <a:t>c</a:t>
            </a:r>
            <a:r>
              <a:rPr lang="en-US" altLang="en-US" sz="2000" baseline="30000" dirty="0">
                <a:latin typeface="Arial" charset="0"/>
              </a:rPr>
              <a:t>2</a:t>
            </a:r>
            <a:r>
              <a:rPr lang="en-US" altLang="en-US" sz="2000" dirty="0">
                <a:latin typeface="Arial" charset="0"/>
              </a:rPr>
              <a:t> p-value for Level-3 U (</a:t>
            </a:r>
            <a:r>
              <a:rPr lang="en-US" altLang="en-US" sz="2000" b="1" dirty="0">
                <a:latin typeface="Arial" charset="0"/>
              </a:rPr>
              <a:t>School Effect</a:t>
            </a:r>
            <a:r>
              <a:rPr lang="en-US" altLang="en-US" sz="2000" dirty="0">
                <a:latin typeface="Arial" charset="0"/>
              </a:rPr>
              <a:t>) = .009</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152400"/>
            <a:ext cx="8458200" cy="1143000"/>
          </a:xfrm>
        </p:spPr>
        <p:txBody>
          <a:bodyPr/>
          <a:lstStyle/>
          <a:p>
            <a:pPr algn="ctr" eaLnBrk="1" hangingPunct="1"/>
            <a:r>
              <a:rPr lang="en-US" altLang="en-US" sz="2800" dirty="0" smtClean="0">
                <a:latin typeface="Arial" charset="0"/>
              </a:rPr>
              <a:t>Reduced Model HLM-3 Coefficients for</a:t>
            </a:r>
            <a:br>
              <a:rPr lang="en-US" altLang="en-US" sz="2800" dirty="0" smtClean="0">
                <a:latin typeface="Arial" charset="0"/>
              </a:rPr>
            </a:br>
            <a:r>
              <a:rPr lang="en-US" altLang="en-US" sz="3600" dirty="0" smtClean="0">
                <a:latin typeface="Arial" charset="0"/>
              </a:rPr>
              <a:t>Post Passage Comprehension</a:t>
            </a:r>
          </a:p>
        </p:txBody>
      </p:sp>
      <p:graphicFrame>
        <p:nvGraphicFramePr>
          <p:cNvPr id="22531" name="Object 3"/>
          <p:cNvGraphicFramePr>
            <a:graphicFrameLocks noGrp="1" noChangeAspect="1"/>
          </p:cNvGraphicFramePr>
          <p:nvPr>
            <p:ph type="tbl" idx="1"/>
            <p:extLst>
              <p:ext uri="{D42A27DB-BD31-4B8C-83A1-F6EECF244321}">
                <p14:modId xmlns:p14="http://schemas.microsoft.com/office/powerpoint/2010/main" xmlns="" val="2742770957"/>
              </p:ext>
            </p:extLst>
          </p:nvPr>
        </p:nvGraphicFramePr>
        <p:xfrm>
          <a:off x="1449388" y="1814513"/>
          <a:ext cx="6611937" cy="3235325"/>
        </p:xfrm>
        <a:graphic>
          <a:graphicData uri="http://schemas.openxmlformats.org/presentationml/2006/ole">
            <p:oleObj spid="_x0000_s22551" name="Document" r:id="rId4" imgW="7607840" imgH="3723057" progId="Word.Document.8">
              <p:embed/>
            </p:oleObj>
          </a:graphicData>
        </a:graphic>
      </p:graphicFrame>
      <p:sp>
        <p:nvSpPr>
          <p:cNvPr id="22532" name="Text Box 4"/>
          <p:cNvSpPr txBox="1">
            <a:spLocks noChangeArrowheads="1"/>
          </p:cNvSpPr>
          <p:nvPr/>
        </p:nvSpPr>
        <p:spPr bwMode="auto">
          <a:xfrm>
            <a:off x="1600200" y="5334000"/>
            <a:ext cx="6934200" cy="854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n-US" altLang="en-US" sz="2000" dirty="0">
                <a:latin typeface="Symbol" pitchFamily="18" charset="2"/>
              </a:rPr>
              <a:t>c</a:t>
            </a:r>
            <a:r>
              <a:rPr lang="en-US" altLang="en-US" sz="2000" baseline="30000" dirty="0">
                <a:latin typeface="Symbol" pitchFamily="18" charset="2"/>
              </a:rPr>
              <a:t>2</a:t>
            </a:r>
            <a:r>
              <a:rPr lang="en-US" altLang="en-US" sz="2000" dirty="0">
                <a:latin typeface="Arial" charset="0"/>
              </a:rPr>
              <a:t> p-value for Level-2 R (Tutor Effect) = .303</a:t>
            </a:r>
          </a:p>
          <a:p>
            <a:pPr algn="ctr" eaLnBrk="1" hangingPunct="1">
              <a:spcBef>
                <a:spcPct val="50000"/>
              </a:spcBef>
              <a:buClrTx/>
              <a:buSzTx/>
              <a:buFontTx/>
              <a:buNone/>
            </a:pPr>
            <a:r>
              <a:rPr lang="en-US" altLang="en-US" sz="2000" dirty="0">
                <a:latin typeface="Symbol" pitchFamily="18" charset="2"/>
              </a:rPr>
              <a:t>c</a:t>
            </a:r>
            <a:r>
              <a:rPr lang="en-US" altLang="en-US" sz="2000" baseline="30000" dirty="0">
                <a:latin typeface="Arial" charset="0"/>
              </a:rPr>
              <a:t>2</a:t>
            </a:r>
            <a:r>
              <a:rPr lang="en-US" altLang="en-US" sz="2000" dirty="0">
                <a:latin typeface="Arial" charset="0"/>
              </a:rPr>
              <a:t> p-value for Level-3 U (School Effect) = .152</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914400" y="277813"/>
            <a:ext cx="7924800" cy="1143000"/>
          </a:xfrm>
        </p:spPr>
        <p:txBody>
          <a:bodyPr/>
          <a:lstStyle/>
          <a:p>
            <a:pPr algn="ctr" eaLnBrk="1" hangingPunct="1"/>
            <a:r>
              <a:rPr lang="en-US" altLang="en-US" sz="4000" dirty="0" smtClean="0">
                <a:latin typeface="Arial" charset="0"/>
              </a:rPr>
              <a:t> </a:t>
            </a:r>
            <a:r>
              <a:rPr lang="en-US" altLang="en-US" sz="2800" dirty="0" smtClean="0">
                <a:latin typeface="Arial" charset="0"/>
              </a:rPr>
              <a:t>Singleton vs. Quad Performance on</a:t>
            </a:r>
            <a:br>
              <a:rPr lang="en-US" altLang="en-US" sz="2800" dirty="0" smtClean="0">
                <a:latin typeface="Arial" charset="0"/>
              </a:rPr>
            </a:br>
            <a:r>
              <a:rPr lang="en-US" altLang="en-US" sz="3600" dirty="0" smtClean="0">
                <a:latin typeface="Arial" charset="0"/>
              </a:rPr>
              <a:t>WRMT Passage Comprehension</a:t>
            </a:r>
          </a:p>
        </p:txBody>
      </p:sp>
      <p:graphicFrame>
        <p:nvGraphicFramePr>
          <p:cNvPr id="21507" name="Object 3"/>
          <p:cNvGraphicFramePr>
            <a:graphicFrameLocks noGrp="1" noChangeAspect="1"/>
          </p:cNvGraphicFramePr>
          <p:nvPr>
            <p:ph type="tbl" idx="1"/>
            <p:extLst>
              <p:ext uri="{D42A27DB-BD31-4B8C-83A1-F6EECF244321}">
                <p14:modId xmlns:p14="http://schemas.microsoft.com/office/powerpoint/2010/main" xmlns="" val="1123285074"/>
              </p:ext>
            </p:extLst>
          </p:nvPr>
        </p:nvGraphicFramePr>
        <p:xfrm>
          <a:off x="1552575" y="2095500"/>
          <a:ext cx="7108825" cy="5275263"/>
        </p:xfrm>
        <a:graphic>
          <a:graphicData uri="http://schemas.openxmlformats.org/presentationml/2006/ole">
            <p:oleObj spid="_x0000_s21527" name="Document" r:id="rId4" imgW="6261696" imgH="4646249" progId="Word.Document.8">
              <p:embed/>
            </p:oleObj>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152400"/>
            <a:ext cx="8458200" cy="1143000"/>
          </a:xfrm>
        </p:spPr>
        <p:txBody>
          <a:bodyPr/>
          <a:lstStyle/>
          <a:p>
            <a:pPr algn="ctr" eaLnBrk="1" hangingPunct="1"/>
            <a:r>
              <a:rPr lang="en-US" altLang="en-US" sz="2800" dirty="0" smtClean="0">
                <a:latin typeface="Arial" charset="0"/>
              </a:rPr>
              <a:t>Reduced Model HLM-3 Coefficients for</a:t>
            </a:r>
            <a:br>
              <a:rPr lang="en-US" altLang="en-US" sz="2800" dirty="0" smtClean="0">
                <a:latin typeface="Arial" charset="0"/>
              </a:rPr>
            </a:br>
            <a:r>
              <a:rPr lang="en-US" altLang="en-US" sz="3600" dirty="0" smtClean="0">
                <a:latin typeface="Arial" charset="0"/>
              </a:rPr>
              <a:t>Post DIBELS Whole Words Read</a:t>
            </a:r>
          </a:p>
        </p:txBody>
      </p:sp>
      <p:graphicFrame>
        <p:nvGraphicFramePr>
          <p:cNvPr id="26627" name="Object 3"/>
          <p:cNvGraphicFramePr>
            <a:graphicFrameLocks noGrp="1" noChangeAspect="1"/>
          </p:cNvGraphicFramePr>
          <p:nvPr>
            <p:ph type="tbl" idx="1"/>
            <p:extLst>
              <p:ext uri="{D42A27DB-BD31-4B8C-83A1-F6EECF244321}">
                <p14:modId xmlns:p14="http://schemas.microsoft.com/office/powerpoint/2010/main" xmlns="" val="349362570"/>
              </p:ext>
            </p:extLst>
          </p:nvPr>
        </p:nvGraphicFramePr>
        <p:xfrm>
          <a:off x="498475" y="1892300"/>
          <a:ext cx="8932863" cy="3556000"/>
        </p:xfrm>
        <a:graphic>
          <a:graphicData uri="http://schemas.openxmlformats.org/presentationml/2006/ole">
            <p:oleObj spid="_x0000_s26648" name="Document" r:id="rId4" imgW="8737473" imgH="3478260" progId="Word.Document.8">
              <p:embed/>
            </p:oleObj>
          </a:graphicData>
        </a:graphic>
      </p:graphicFrame>
      <p:sp>
        <p:nvSpPr>
          <p:cNvPr id="26628" name="Text Box 4"/>
          <p:cNvSpPr txBox="1">
            <a:spLocks noChangeArrowheads="1"/>
          </p:cNvSpPr>
          <p:nvPr/>
        </p:nvSpPr>
        <p:spPr bwMode="auto">
          <a:xfrm>
            <a:off x="1752600" y="5562600"/>
            <a:ext cx="6934200" cy="854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en-US" altLang="en-US" sz="2000" dirty="0">
                <a:latin typeface="Symbol" pitchFamily="18" charset="2"/>
              </a:rPr>
              <a:t>c</a:t>
            </a:r>
            <a:r>
              <a:rPr lang="en-US" altLang="en-US" sz="2000" baseline="30000" dirty="0">
                <a:latin typeface="Symbol" pitchFamily="18" charset="2"/>
              </a:rPr>
              <a:t>2</a:t>
            </a:r>
            <a:r>
              <a:rPr lang="en-US" altLang="en-US" sz="2000" dirty="0">
                <a:latin typeface="Arial" charset="0"/>
              </a:rPr>
              <a:t> p-value for Level-2 R (Tutor Effect) = .345</a:t>
            </a:r>
          </a:p>
          <a:p>
            <a:pPr algn="ctr" eaLnBrk="1" hangingPunct="1">
              <a:spcBef>
                <a:spcPct val="50000"/>
              </a:spcBef>
              <a:buClrTx/>
              <a:buSzTx/>
              <a:buFontTx/>
              <a:buNone/>
            </a:pPr>
            <a:r>
              <a:rPr lang="en-US" altLang="en-US" sz="2000" dirty="0">
                <a:latin typeface="Symbol" pitchFamily="18" charset="2"/>
              </a:rPr>
              <a:t>c</a:t>
            </a:r>
            <a:r>
              <a:rPr lang="en-US" altLang="en-US" sz="2000" baseline="30000" dirty="0">
                <a:latin typeface="Arial" charset="0"/>
              </a:rPr>
              <a:t>2</a:t>
            </a:r>
            <a:r>
              <a:rPr lang="en-US" altLang="en-US" sz="2000" dirty="0">
                <a:latin typeface="Arial" charset="0"/>
              </a:rPr>
              <a:t> p-value for Level-3 U (School Effect) &gt; .500</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914400" y="277813"/>
            <a:ext cx="7924800" cy="1143000"/>
          </a:xfrm>
        </p:spPr>
        <p:txBody>
          <a:bodyPr/>
          <a:lstStyle/>
          <a:p>
            <a:pPr algn="ctr" eaLnBrk="1" hangingPunct="1"/>
            <a:r>
              <a:rPr lang="en-US" altLang="en-US" sz="2800" dirty="0" smtClean="0">
                <a:latin typeface="Arial" charset="0"/>
              </a:rPr>
              <a:t> Singleton vs. Quad Performance on</a:t>
            </a:r>
            <a:br>
              <a:rPr lang="en-US" altLang="en-US" sz="2800" dirty="0" smtClean="0">
                <a:latin typeface="Arial" charset="0"/>
              </a:rPr>
            </a:br>
            <a:r>
              <a:rPr lang="en-US" altLang="en-US" sz="3600" dirty="0" smtClean="0">
                <a:latin typeface="Arial" charset="0"/>
              </a:rPr>
              <a:t>DIBELS WWR (Whole Words Read)</a:t>
            </a:r>
          </a:p>
        </p:txBody>
      </p:sp>
      <p:graphicFrame>
        <p:nvGraphicFramePr>
          <p:cNvPr id="25603" name="Object 3"/>
          <p:cNvGraphicFramePr>
            <a:graphicFrameLocks noGrp="1" noChangeAspect="1"/>
          </p:cNvGraphicFramePr>
          <p:nvPr>
            <p:ph type="tbl" idx="1"/>
            <p:extLst>
              <p:ext uri="{D42A27DB-BD31-4B8C-83A1-F6EECF244321}">
                <p14:modId xmlns:p14="http://schemas.microsoft.com/office/powerpoint/2010/main" xmlns="" val="466039820"/>
              </p:ext>
            </p:extLst>
          </p:nvPr>
        </p:nvGraphicFramePr>
        <p:xfrm>
          <a:off x="1471613" y="2057400"/>
          <a:ext cx="7313612" cy="4889500"/>
        </p:xfrm>
        <a:graphic>
          <a:graphicData uri="http://schemas.openxmlformats.org/presentationml/2006/ole">
            <p:oleObj spid="_x0000_s25623" name="Document" r:id="rId4" imgW="9525508" imgH="6367075" progId="Word.Document.8">
              <p:embed/>
            </p:oleObj>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dirty="0" smtClean="0"/>
              <a:t>Discussion:  Readers</a:t>
            </a:r>
          </a:p>
        </p:txBody>
      </p:sp>
      <p:sp>
        <p:nvSpPr>
          <p:cNvPr id="29699" name="Rectangle 3"/>
          <p:cNvSpPr>
            <a:spLocks noGrp="1" noChangeArrowheads="1"/>
          </p:cNvSpPr>
          <p:nvPr>
            <p:ph type="body" idx="1"/>
          </p:nvPr>
        </p:nvSpPr>
        <p:spPr>
          <a:xfrm>
            <a:off x="1219200" y="1752600"/>
            <a:ext cx="7772400" cy="4840288"/>
          </a:xfrm>
        </p:spPr>
        <p:txBody>
          <a:bodyPr/>
          <a:lstStyle/>
          <a:p>
            <a:pPr eaLnBrk="1" hangingPunct="1">
              <a:buFont typeface="Wingdings" pitchFamily="2" charset="2"/>
              <a:buNone/>
            </a:pPr>
            <a:endParaRPr lang="en-US" altLang="en-US" dirty="0" smtClean="0"/>
          </a:p>
          <a:p>
            <a:pPr eaLnBrk="1" hangingPunct="1"/>
            <a:r>
              <a:rPr lang="en-US" altLang="en-US" dirty="0" smtClean="0"/>
              <a:t>Extends </a:t>
            </a:r>
            <a:r>
              <a:rPr lang="en-US" altLang="en-US" i="1" dirty="0" smtClean="0"/>
              <a:t>Vaughn et al., 2003  &amp; Brown et al., 2008 </a:t>
            </a:r>
            <a:r>
              <a:rPr lang="en-US" altLang="en-US" dirty="0" smtClean="0"/>
              <a:t>to 1</a:t>
            </a:r>
            <a:r>
              <a:rPr lang="en-US" altLang="en-US" baseline="30000" dirty="0" smtClean="0"/>
              <a:t>st</a:t>
            </a:r>
            <a:r>
              <a:rPr lang="en-US" altLang="en-US" dirty="0" smtClean="0"/>
              <a:t> graders</a:t>
            </a:r>
          </a:p>
          <a:p>
            <a:pPr marL="457200" lvl="1" indent="0" eaLnBrk="1" hangingPunct="1">
              <a:buNone/>
            </a:pPr>
            <a:endParaRPr lang="en-US" altLang="en-US" dirty="0" smtClean="0"/>
          </a:p>
          <a:p>
            <a:pPr eaLnBrk="1" hangingPunct="1"/>
            <a:r>
              <a:rPr lang="en-US" altLang="en-US" dirty="0" smtClean="0"/>
              <a:t>Extends </a:t>
            </a:r>
            <a:r>
              <a:rPr lang="en-US" altLang="en-US" i="1" dirty="0" smtClean="0"/>
              <a:t>Helf et al., 2009 </a:t>
            </a:r>
            <a:r>
              <a:rPr lang="en-US" altLang="en-US" dirty="0" smtClean="0"/>
              <a:t>to group of 4</a:t>
            </a:r>
          </a:p>
          <a:p>
            <a:pPr eaLnBrk="1" hangingPunct="1"/>
            <a:endParaRPr lang="en-US" altLang="en-US" dirty="0"/>
          </a:p>
          <a:p>
            <a:pPr eaLnBrk="1" hangingPunct="1"/>
            <a:r>
              <a:rPr lang="en-US" altLang="en-US" dirty="0" smtClean="0"/>
              <a:t>No advantage for at-risk G1 students in 1:1 group format over 1:4 (Quads)</a:t>
            </a:r>
          </a:p>
          <a:p>
            <a:pPr eaLnBrk="1" hangingPunct="1"/>
            <a:endParaRPr lang="en-US" altLang="en-US" dirty="0" smtClean="0"/>
          </a:p>
          <a:p>
            <a:pPr eaLnBrk="1" hangingPunct="1"/>
            <a:endParaRPr lang="en-US" altLang="en-US" dirty="0" smtClean="0"/>
          </a:p>
          <a:p>
            <a:pPr eaLnBrk="1" hangingPunct="1">
              <a:buFont typeface="Wingdings" pitchFamily="2" charset="2"/>
              <a:buNone/>
            </a:pPr>
            <a:endParaRPr lang="en-US" altLang="en-US"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dirty="0" smtClean="0"/>
              <a:t>Discussion:  Educators</a:t>
            </a:r>
          </a:p>
        </p:txBody>
      </p:sp>
      <p:sp>
        <p:nvSpPr>
          <p:cNvPr id="30723" name="Rectangle 3"/>
          <p:cNvSpPr>
            <a:spLocks noGrp="1" noChangeArrowheads="1"/>
          </p:cNvSpPr>
          <p:nvPr>
            <p:ph type="body" idx="1"/>
          </p:nvPr>
        </p:nvSpPr>
        <p:spPr>
          <a:xfrm>
            <a:off x="1143000" y="2438400"/>
            <a:ext cx="7772400" cy="4840288"/>
          </a:xfrm>
        </p:spPr>
        <p:txBody>
          <a:bodyPr/>
          <a:lstStyle/>
          <a:p>
            <a:pPr eaLnBrk="1" hangingPunct="1"/>
            <a:r>
              <a:rPr lang="en-US" altLang="en-US" dirty="0" smtClean="0"/>
              <a:t>Extends </a:t>
            </a:r>
            <a:r>
              <a:rPr lang="en-US" altLang="en-US" i="1" dirty="0" smtClean="0"/>
              <a:t>Brown</a:t>
            </a:r>
            <a:r>
              <a:rPr lang="en-US" altLang="en-US" i="1" dirty="0" smtClean="0"/>
              <a:t>, Morris &amp; Fields (2005</a:t>
            </a:r>
            <a:r>
              <a:rPr lang="en-US" altLang="en-US" i="1" dirty="0" smtClean="0"/>
              <a:t>), Brown et al., (2008)    </a:t>
            </a:r>
            <a:r>
              <a:rPr lang="en-US" altLang="en-US" dirty="0" smtClean="0"/>
              <a:t>paraprofessionals as effective as certified educators </a:t>
            </a:r>
            <a:r>
              <a:rPr lang="en-US" altLang="en-US" dirty="0" smtClean="0"/>
              <a:t>in delivering intervention.   </a:t>
            </a:r>
            <a:endParaRPr lang="en-US" altLang="en-US" dirty="0" smtClean="0"/>
          </a:p>
          <a:p>
            <a:pPr lvl="1" eaLnBrk="1" hangingPunct="1"/>
            <a:r>
              <a:rPr lang="en-US" altLang="en-US" dirty="0" smtClean="0"/>
              <a:t>Note</a:t>
            </a:r>
            <a:r>
              <a:rPr lang="en-US" altLang="en-US" dirty="0" smtClean="0"/>
              <a:t>:  ALL (non-cert &amp; cert) were trained &amp; supervised by intervention specialists</a:t>
            </a:r>
          </a:p>
          <a:p>
            <a:pPr lvl="1" eaLnBrk="1" hangingPunct="1"/>
            <a:endParaRPr lang="en-US" altLang="en-US" dirty="0" smtClean="0"/>
          </a:p>
          <a:p>
            <a:pPr eaLnBrk="1" hangingPunct="1">
              <a:buFont typeface="Wingdings" pitchFamily="2" charset="2"/>
              <a:buNone/>
            </a:pPr>
            <a:endParaRPr lang="en-US" alt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dirty="0" smtClean="0"/>
              <a:t>Implications for Ed Practice</a:t>
            </a:r>
          </a:p>
        </p:txBody>
      </p:sp>
      <p:sp>
        <p:nvSpPr>
          <p:cNvPr id="31747" name="Rectangle 3"/>
          <p:cNvSpPr>
            <a:spLocks noGrp="1" noChangeArrowheads="1"/>
          </p:cNvSpPr>
          <p:nvPr>
            <p:ph type="body" idx="1"/>
          </p:nvPr>
        </p:nvSpPr>
        <p:spPr>
          <a:xfrm>
            <a:off x="1219200" y="1752600"/>
            <a:ext cx="7772400" cy="4840288"/>
          </a:xfrm>
        </p:spPr>
        <p:txBody>
          <a:bodyPr/>
          <a:lstStyle/>
          <a:p>
            <a:pPr eaLnBrk="1" hangingPunct="1">
              <a:buFont typeface="Wingdings" pitchFamily="2" charset="2"/>
              <a:buNone/>
            </a:pPr>
            <a:endParaRPr lang="en-US" altLang="en-US" dirty="0" smtClean="0"/>
          </a:p>
          <a:p>
            <a:pPr eaLnBrk="1" hangingPunct="1"/>
            <a:r>
              <a:rPr lang="en-US" altLang="en-US" dirty="0" smtClean="0"/>
              <a:t>Growing evidence that small groups are </a:t>
            </a:r>
            <a:r>
              <a:rPr lang="en-US" altLang="en-US" dirty="0" smtClean="0"/>
              <a:t> effective means of delivering intervention to </a:t>
            </a:r>
            <a:r>
              <a:rPr lang="en-US" altLang="en-US" dirty="0" smtClean="0"/>
              <a:t>primary grade struggling </a:t>
            </a:r>
            <a:r>
              <a:rPr lang="en-US" altLang="en-US" dirty="0" smtClean="0"/>
              <a:t>readers.</a:t>
            </a:r>
            <a:endParaRPr lang="en-US" altLang="en-US" dirty="0" smtClean="0"/>
          </a:p>
          <a:p>
            <a:pPr eaLnBrk="1" hangingPunct="1"/>
            <a:endParaRPr lang="en-US" altLang="en-US" dirty="0" smtClean="0"/>
          </a:p>
          <a:p>
            <a:pPr eaLnBrk="1" hangingPunct="1"/>
            <a:r>
              <a:rPr lang="en-US" altLang="en-US" dirty="0" smtClean="0">
                <a:sym typeface="Wingdings" pitchFamily="2" charset="2"/>
              </a:rPr>
              <a:t>mor</a:t>
            </a:r>
            <a:r>
              <a:rPr lang="en-US" altLang="en-US" dirty="0" smtClean="0">
                <a:sym typeface="Wingdings" pitchFamily="2" charset="2"/>
              </a:rPr>
              <a:t>e desirable than 1:1--stretches </a:t>
            </a:r>
            <a:r>
              <a:rPr lang="en-US" altLang="en-US" dirty="0" smtClean="0">
                <a:sym typeface="Wingdings" pitchFamily="2" charset="2"/>
              </a:rPr>
              <a:t>resources </a:t>
            </a:r>
            <a:r>
              <a:rPr lang="en-US" altLang="en-US" dirty="0" smtClean="0">
                <a:sym typeface="Wingdings" pitchFamily="2" charset="2"/>
              </a:rPr>
              <a:t>such that </a:t>
            </a:r>
            <a:r>
              <a:rPr lang="en-US" altLang="en-US" dirty="0" smtClean="0">
                <a:sym typeface="Wingdings" pitchFamily="2" charset="2"/>
              </a:rPr>
              <a:t>more </a:t>
            </a:r>
            <a:r>
              <a:rPr lang="en-US" altLang="en-US" dirty="0" smtClean="0">
                <a:sym typeface="Wingdings" pitchFamily="2" charset="2"/>
              </a:rPr>
              <a:t>students </a:t>
            </a:r>
            <a:r>
              <a:rPr lang="en-US" altLang="en-US" dirty="0" smtClean="0">
                <a:sym typeface="Wingdings" pitchFamily="2" charset="2"/>
              </a:rPr>
              <a:t>receive intervention (Title I schools)</a:t>
            </a:r>
            <a:endParaRPr lang="en-US" altLang="en-US" dirty="0" smtClean="0">
              <a:sym typeface="Wingdings" pitchFamily="2" charset="2"/>
            </a:endParaRPr>
          </a:p>
          <a:p>
            <a:pPr eaLnBrk="1" hangingPunct="1"/>
            <a:endParaRPr lang="en-US" altLang="en-US" dirty="0" smtClean="0">
              <a:sym typeface="Wingdings" pitchFamily="2" charset="2"/>
            </a:endParaRPr>
          </a:p>
          <a:p>
            <a:pPr eaLnBrk="1" hangingPunct="1"/>
            <a:endParaRPr lang="en-US" altLang="en-US" dirty="0" smtClean="0"/>
          </a:p>
          <a:p>
            <a:pPr eaLnBrk="1" hangingPunct="1">
              <a:buFont typeface="Wingdings" pitchFamily="2" charset="2"/>
              <a:buNone/>
            </a:pPr>
            <a:endParaRPr lang="en-US" alt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990600" y="1676400"/>
            <a:ext cx="8001000" cy="1462088"/>
          </a:xfrm>
        </p:spPr>
        <p:txBody>
          <a:bodyPr/>
          <a:lstStyle/>
          <a:p>
            <a:pPr eaLnBrk="1" hangingPunct="1"/>
            <a:r>
              <a:rPr lang="en-US" altLang="en-US" sz="6000" dirty="0"/>
              <a:t/>
            </a:r>
            <a:br>
              <a:rPr lang="en-US" altLang="en-US" sz="6000" dirty="0"/>
            </a:br>
            <a:r>
              <a:rPr lang="en-US" altLang="en-US" sz="6000" dirty="0" smtClean="0"/>
              <a:t>….</a:t>
            </a:r>
            <a:r>
              <a:rPr lang="en-US" altLang="en-US" dirty="0" smtClean="0"/>
              <a:t>with many thanks to</a:t>
            </a:r>
            <a:endParaRPr lang="en-US" altLang="en-US" dirty="0"/>
          </a:p>
        </p:txBody>
      </p:sp>
      <p:sp>
        <p:nvSpPr>
          <p:cNvPr id="4099" name="Rectangle 3"/>
          <p:cNvSpPr>
            <a:spLocks noGrp="1" noChangeArrowheads="1"/>
          </p:cNvSpPr>
          <p:nvPr>
            <p:ph type="subTitle" idx="1"/>
          </p:nvPr>
        </p:nvSpPr>
        <p:spPr>
          <a:xfrm>
            <a:off x="228600" y="3886200"/>
            <a:ext cx="8915400" cy="2514600"/>
          </a:xfrm>
        </p:spPr>
        <p:txBody>
          <a:bodyPr/>
          <a:lstStyle/>
          <a:p>
            <a:pPr eaLnBrk="1" hangingPunct="1"/>
            <a:r>
              <a:rPr lang="en-US" altLang="en-US" sz="4400" dirty="0"/>
              <a:t>Darrell Morris, Appalachian State University</a:t>
            </a:r>
            <a:endParaRPr lang="en-US" altLang="en-US" sz="4400" dirty="0" smtClean="0"/>
          </a:p>
        </p:txBody>
      </p:sp>
    </p:spTree>
    <p:extLst>
      <p:ext uri="{BB962C8B-B14F-4D97-AF65-F5344CB8AC3E}">
        <p14:creationId xmlns:p14="http://schemas.microsoft.com/office/powerpoint/2010/main" xmlns="" val="4092498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en-US" dirty="0" smtClean="0"/>
              <a:t>Implications for Ed Practice</a:t>
            </a:r>
          </a:p>
        </p:txBody>
      </p:sp>
      <p:sp>
        <p:nvSpPr>
          <p:cNvPr id="32771" name="Rectangle 3"/>
          <p:cNvSpPr>
            <a:spLocks noGrp="1" noChangeArrowheads="1"/>
          </p:cNvSpPr>
          <p:nvPr>
            <p:ph type="body" idx="1"/>
          </p:nvPr>
        </p:nvSpPr>
        <p:spPr>
          <a:xfrm>
            <a:off x="1143000" y="1447800"/>
            <a:ext cx="7772400" cy="4840288"/>
          </a:xfrm>
        </p:spPr>
        <p:txBody>
          <a:bodyPr/>
          <a:lstStyle/>
          <a:p>
            <a:pPr eaLnBrk="1" hangingPunct="1">
              <a:buFont typeface="Wingdings" pitchFamily="2" charset="2"/>
              <a:buNone/>
            </a:pPr>
            <a:endParaRPr lang="en-US" altLang="en-US" dirty="0" smtClean="0"/>
          </a:p>
          <a:p>
            <a:pPr eaLnBrk="1" hangingPunct="1"/>
            <a:r>
              <a:rPr lang="en-US" altLang="en-US" dirty="0" smtClean="0"/>
              <a:t>Trained, supervised paraprofessionals can effectively extend the reach of classroom teacher and literacy coaches.</a:t>
            </a:r>
          </a:p>
          <a:p>
            <a:pPr eaLnBrk="1" hangingPunct="1"/>
            <a:endParaRPr lang="en-US" altLang="en-US" dirty="0"/>
          </a:p>
          <a:p>
            <a:pPr eaLnBrk="1" hangingPunct="1"/>
            <a:r>
              <a:rPr lang="en-US" altLang="en-US" dirty="0" smtClean="0">
                <a:sym typeface="Wingdings" pitchFamily="2" charset="2"/>
              </a:rPr>
              <a:t>Sheds new light on the </a:t>
            </a:r>
            <a:r>
              <a:rPr lang="en-US" altLang="en-US" dirty="0" smtClean="0">
                <a:sym typeface="Wingdings" pitchFamily="2" charset="2"/>
              </a:rPr>
              <a:t>assumption</a:t>
            </a:r>
            <a:r>
              <a:rPr lang="en-US" altLang="en-US" dirty="0" smtClean="0">
                <a:sym typeface="Wingdings" pitchFamily="2" charset="2"/>
              </a:rPr>
              <a:t> </a:t>
            </a:r>
            <a:r>
              <a:rPr lang="en-US" altLang="en-US" dirty="0" smtClean="0">
                <a:sym typeface="Wingdings" pitchFamily="2" charset="2"/>
              </a:rPr>
              <a:t>that “only the most highly qualified educators should be working with struggling readers.”</a:t>
            </a:r>
          </a:p>
          <a:p>
            <a:pPr eaLnBrk="1" hangingPunct="1"/>
            <a:endParaRPr lang="en-US" altLang="en-US" dirty="0" smtClean="0"/>
          </a:p>
          <a:p>
            <a:pPr eaLnBrk="1" hangingPunct="1">
              <a:buFont typeface="Wingdings" pitchFamily="2" charset="2"/>
              <a:buNone/>
            </a:pPr>
            <a:endParaRPr lang="en-US" alt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dirty="0" smtClean="0"/>
              <a:t>Implications for Ed Practice</a:t>
            </a:r>
          </a:p>
        </p:txBody>
      </p:sp>
      <p:sp>
        <p:nvSpPr>
          <p:cNvPr id="33795" name="Rectangle 3"/>
          <p:cNvSpPr>
            <a:spLocks noGrp="1" noChangeArrowheads="1"/>
          </p:cNvSpPr>
          <p:nvPr>
            <p:ph type="body" idx="1"/>
          </p:nvPr>
        </p:nvSpPr>
        <p:spPr>
          <a:xfrm>
            <a:off x="990600" y="1828800"/>
            <a:ext cx="7772400" cy="4840288"/>
          </a:xfrm>
        </p:spPr>
        <p:txBody>
          <a:bodyPr/>
          <a:lstStyle/>
          <a:p>
            <a:pPr eaLnBrk="1" hangingPunct="1">
              <a:buFont typeface="Wingdings" pitchFamily="2" charset="2"/>
              <a:buNone/>
            </a:pPr>
            <a:endParaRPr lang="en-US" altLang="en-US" dirty="0" smtClean="0"/>
          </a:p>
          <a:p>
            <a:pPr eaLnBrk="1" hangingPunct="1"/>
            <a:r>
              <a:rPr lang="en-US" altLang="en-US" dirty="0" smtClean="0"/>
              <a:t>&gt;1 group size requires management skill on part of educator</a:t>
            </a:r>
          </a:p>
          <a:p>
            <a:pPr eaLnBrk="1" hangingPunct="1"/>
            <a:endParaRPr lang="en-US" altLang="en-US" dirty="0" smtClean="0"/>
          </a:p>
          <a:p>
            <a:pPr eaLnBrk="1" hangingPunct="1"/>
            <a:r>
              <a:rPr lang="en-US" altLang="en-US" dirty="0" smtClean="0"/>
              <a:t>When to Choose 1:1 </a:t>
            </a:r>
            <a:r>
              <a:rPr lang="en-US" altLang="en-US" dirty="0" smtClean="0"/>
              <a:t>group size </a:t>
            </a:r>
          </a:p>
          <a:p>
            <a:pPr lvl="1" eaLnBrk="1" hangingPunct="1"/>
            <a:r>
              <a:rPr lang="en-US" altLang="en-US" sz="2800" dirty="0" smtClean="0">
                <a:sym typeface="Wingdings" pitchFamily="2" charset="2"/>
              </a:rPr>
              <a:t>Students </a:t>
            </a:r>
            <a:r>
              <a:rPr lang="en-US" altLang="en-US" sz="2800" dirty="0" smtClean="0">
                <a:sym typeface="Wingdings" pitchFamily="2" charset="2"/>
              </a:rPr>
              <a:t>who “don’t fit” a group</a:t>
            </a:r>
          </a:p>
          <a:p>
            <a:pPr lvl="1" eaLnBrk="1" hangingPunct="1"/>
            <a:r>
              <a:rPr lang="en-US" altLang="en-US" sz="3200" dirty="0" smtClean="0">
                <a:sym typeface="Wingdings" pitchFamily="2" charset="2"/>
              </a:rPr>
              <a:t>Educators who “don’t fit” with groups</a:t>
            </a:r>
          </a:p>
          <a:p>
            <a:pPr eaLnBrk="1" hangingPunct="1"/>
            <a:endParaRPr lang="en-US" altLang="en-US" dirty="0" smtClean="0"/>
          </a:p>
          <a:p>
            <a:pPr eaLnBrk="1" hangingPunct="1">
              <a:buFont typeface="Wingdings" pitchFamily="2" charset="2"/>
              <a:buNone/>
            </a:pPr>
            <a:endParaRPr lang="en-US" alt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dirty="0" smtClean="0"/>
              <a:t>Future Research</a:t>
            </a:r>
          </a:p>
        </p:txBody>
      </p:sp>
      <p:sp>
        <p:nvSpPr>
          <p:cNvPr id="34819" name="Rectangle 3"/>
          <p:cNvSpPr>
            <a:spLocks noGrp="1" noChangeArrowheads="1"/>
          </p:cNvSpPr>
          <p:nvPr>
            <p:ph type="body" idx="1"/>
          </p:nvPr>
        </p:nvSpPr>
        <p:spPr>
          <a:xfrm>
            <a:off x="762000" y="1752600"/>
            <a:ext cx="7772400" cy="4840288"/>
          </a:xfrm>
        </p:spPr>
        <p:txBody>
          <a:bodyPr/>
          <a:lstStyle/>
          <a:p>
            <a:pPr eaLnBrk="1" hangingPunct="1">
              <a:buFont typeface="Wingdings" pitchFamily="2" charset="2"/>
              <a:buNone/>
            </a:pPr>
            <a:endParaRPr lang="en-US" altLang="en-US" dirty="0" smtClean="0"/>
          </a:p>
          <a:p>
            <a:pPr eaLnBrk="1" hangingPunct="1"/>
            <a:r>
              <a:rPr lang="en-US" altLang="en-US" dirty="0" smtClean="0"/>
              <a:t>Economies of Scale - </a:t>
            </a:r>
            <a:r>
              <a:rPr lang="en-US" altLang="en-US" dirty="0" smtClean="0"/>
              <a:t>1:1 </a:t>
            </a:r>
            <a:r>
              <a:rPr lang="en-US" altLang="en-US" dirty="0" smtClean="0"/>
              <a:t>vs. </a:t>
            </a:r>
            <a:r>
              <a:rPr lang="en-US" altLang="en-US" dirty="0" smtClean="0"/>
              <a:t>1:5 or 1:6 </a:t>
            </a:r>
            <a:r>
              <a:rPr lang="en-US" altLang="en-US" dirty="0" smtClean="0"/>
              <a:t>advantage?</a:t>
            </a:r>
          </a:p>
          <a:p>
            <a:pPr eaLnBrk="1" hangingPunct="1"/>
            <a:endParaRPr lang="en-US" altLang="en-US" dirty="0"/>
          </a:p>
          <a:p>
            <a:pPr eaLnBrk="1" hangingPunct="1"/>
            <a:r>
              <a:rPr lang="en-US" altLang="en-US" dirty="0"/>
              <a:t>Intervention that targets earlier phases of </a:t>
            </a:r>
            <a:r>
              <a:rPr lang="en-US" altLang="en-US" dirty="0" smtClean="0"/>
              <a:t>development</a:t>
            </a:r>
            <a:endParaRPr lang="en-US" altLang="en-US" dirty="0"/>
          </a:p>
          <a:p>
            <a:pPr lvl="1" eaLnBrk="1" hangingPunct="1"/>
            <a:r>
              <a:rPr lang="en-US" altLang="en-US" dirty="0" smtClean="0"/>
              <a:t>At-risk pre-alphabetic readers in early K</a:t>
            </a:r>
            <a:endParaRPr lang="en-US" altLang="en-US" dirty="0"/>
          </a:p>
          <a:p>
            <a:pPr lvl="1" eaLnBrk="1" hangingPunct="1"/>
            <a:r>
              <a:rPr lang="en-US" altLang="en-US" dirty="0" smtClean="0"/>
              <a:t>At-risk partial </a:t>
            </a:r>
            <a:r>
              <a:rPr lang="en-US" altLang="en-US" dirty="0"/>
              <a:t>alphabetic </a:t>
            </a:r>
            <a:r>
              <a:rPr lang="en-US" altLang="en-US" dirty="0" smtClean="0"/>
              <a:t>readers in mid K</a:t>
            </a:r>
            <a:endParaRPr lang="en-US" altLang="en-US" dirty="0"/>
          </a:p>
          <a:p>
            <a:pPr eaLnBrk="1" hangingPunct="1"/>
            <a:endParaRPr lang="en-US" alt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143000" y="-152400"/>
            <a:ext cx="7793038" cy="1462088"/>
          </a:xfrm>
        </p:spPr>
        <p:txBody>
          <a:bodyPr/>
          <a:lstStyle/>
          <a:p>
            <a:pPr eaLnBrk="1" hangingPunct="1"/>
            <a:r>
              <a:rPr lang="en-US" altLang="en-US" dirty="0" smtClean="0"/>
              <a:t>Theoretical Frame:  Readers</a:t>
            </a:r>
          </a:p>
        </p:txBody>
      </p:sp>
      <p:sp>
        <p:nvSpPr>
          <p:cNvPr id="5123" name="Rectangle 3"/>
          <p:cNvSpPr>
            <a:spLocks noGrp="1" noChangeArrowheads="1"/>
          </p:cNvSpPr>
          <p:nvPr>
            <p:ph type="body" idx="1"/>
          </p:nvPr>
        </p:nvSpPr>
        <p:spPr>
          <a:xfrm>
            <a:off x="1182688" y="2017713"/>
            <a:ext cx="7772400" cy="3468687"/>
          </a:xfrm>
        </p:spPr>
        <p:txBody>
          <a:bodyPr/>
          <a:lstStyle/>
          <a:p>
            <a:pPr eaLnBrk="1" hangingPunct="1"/>
            <a:r>
              <a:rPr lang="en-US" altLang="en-US" sz="2800" dirty="0" smtClean="0"/>
              <a:t>University of Virginia Intervention </a:t>
            </a:r>
          </a:p>
          <a:p>
            <a:pPr lvl="1" eaLnBrk="1" hangingPunct="1"/>
            <a:r>
              <a:rPr lang="en-US" altLang="en-US" dirty="0"/>
              <a:t>Fluency work:  repeated readings</a:t>
            </a:r>
          </a:p>
          <a:p>
            <a:pPr lvl="1" eaLnBrk="1" hangingPunct="1"/>
            <a:r>
              <a:rPr lang="en-US" altLang="en-US" dirty="0"/>
              <a:t>Word study:  systematic, explicit, isolated</a:t>
            </a:r>
          </a:p>
          <a:p>
            <a:pPr lvl="1" eaLnBrk="1" hangingPunct="1"/>
            <a:r>
              <a:rPr lang="en-US" altLang="en-US" dirty="0" smtClean="0"/>
              <a:t>Assisted reading on instructional level</a:t>
            </a:r>
          </a:p>
          <a:p>
            <a:pPr lvl="1" eaLnBrk="1" hangingPunct="1"/>
            <a:endParaRPr lang="en-US" altLang="en-US" dirty="0" smtClean="0"/>
          </a:p>
          <a:p>
            <a:pPr lvl="1" eaLnBrk="1" hangingPunct="1"/>
            <a:r>
              <a:rPr lang="en-US" altLang="en-US" dirty="0" smtClean="0"/>
              <a:t>4-5x per week; 45 minutes, 80 lessons</a:t>
            </a:r>
          </a:p>
          <a:p>
            <a:pPr lvl="1" eaLnBrk="1" hangingPunct="1"/>
            <a:endParaRPr lang="en-US" altLang="en-US" dirty="0" smtClean="0"/>
          </a:p>
          <a:p>
            <a:pPr eaLnBrk="1" hangingPunct="1"/>
            <a:endParaRPr lang="en-US" altLang="en-US" dirty="0" smtClean="0"/>
          </a:p>
        </p:txBody>
      </p:sp>
      <p:sp>
        <p:nvSpPr>
          <p:cNvPr id="5124" name="Text Box 4"/>
          <p:cNvSpPr txBox="1">
            <a:spLocks noChangeArrowheads="1"/>
          </p:cNvSpPr>
          <p:nvPr/>
        </p:nvSpPr>
        <p:spPr bwMode="auto">
          <a:xfrm>
            <a:off x="304800" y="5715000"/>
            <a:ext cx="83820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en-US" dirty="0"/>
              <a:t>(Brown, Morris, &amp; Fields, 2005; Invernizzi, Juel, &amp; Rosemary, 2001; Morris, Shaw, &amp; Perney, 1991; Santa &amp; Hoien, 1995; Morris, Tyner, &amp; Perney, 2003)</a:t>
            </a:r>
          </a:p>
        </p:txBody>
      </p:sp>
    </p:spTree>
    <p:extLst>
      <p:ext uri="{BB962C8B-B14F-4D97-AF65-F5344CB8AC3E}">
        <p14:creationId xmlns:p14="http://schemas.microsoft.com/office/powerpoint/2010/main" xmlns="" val="3426903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143000" y="-152400"/>
            <a:ext cx="7793038" cy="1462088"/>
          </a:xfrm>
        </p:spPr>
        <p:txBody>
          <a:bodyPr/>
          <a:lstStyle/>
          <a:p>
            <a:pPr eaLnBrk="1" hangingPunct="1"/>
            <a:r>
              <a:rPr lang="en-US" altLang="en-US" dirty="0" smtClean="0"/>
              <a:t>Theoretical Frame:  Educators</a:t>
            </a:r>
          </a:p>
        </p:txBody>
      </p:sp>
      <p:sp>
        <p:nvSpPr>
          <p:cNvPr id="6147" name="Rectangle 3"/>
          <p:cNvSpPr>
            <a:spLocks noGrp="1" noChangeArrowheads="1"/>
          </p:cNvSpPr>
          <p:nvPr>
            <p:ph type="body" idx="1"/>
          </p:nvPr>
        </p:nvSpPr>
        <p:spPr>
          <a:xfrm>
            <a:off x="1182688" y="2017713"/>
            <a:ext cx="7772400" cy="3468687"/>
          </a:xfrm>
        </p:spPr>
        <p:txBody>
          <a:bodyPr/>
          <a:lstStyle/>
          <a:p>
            <a:pPr eaLnBrk="1" hangingPunct="1"/>
            <a:r>
              <a:rPr lang="en-US" altLang="en-US" dirty="0" smtClean="0"/>
              <a:t>University of Virginia P.D.   </a:t>
            </a:r>
          </a:p>
          <a:p>
            <a:pPr lvl="1" eaLnBrk="1" hangingPunct="1"/>
            <a:r>
              <a:rPr lang="en-US" altLang="en-US" dirty="0" smtClean="0"/>
              <a:t>Year-Long Clinical Practicum in </a:t>
            </a:r>
            <a:r>
              <a:rPr lang="en-US" altLang="en-US" b="1" dirty="0" smtClean="0"/>
              <a:t>schools</a:t>
            </a:r>
            <a:r>
              <a:rPr lang="en-US" altLang="en-US" dirty="0" smtClean="0"/>
              <a:t> </a:t>
            </a:r>
          </a:p>
          <a:p>
            <a:pPr lvl="1" eaLnBrk="1" hangingPunct="1"/>
            <a:r>
              <a:rPr lang="en-US" altLang="en-US" dirty="0" smtClean="0"/>
              <a:t>Modeling, Observation, Coaching (36 hours)</a:t>
            </a:r>
          </a:p>
          <a:p>
            <a:pPr lvl="1" eaLnBrk="1" hangingPunct="1"/>
            <a:r>
              <a:rPr lang="en-US" altLang="en-US" dirty="0" smtClean="0"/>
              <a:t>Tutoring (80 hours – minimum)</a:t>
            </a:r>
          </a:p>
          <a:p>
            <a:pPr lvl="1" eaLnBrk="1" hangingPunct="1"/>
            <a:endParaRPr lang="en-US" altLang="en-US" dirty="0" smtClean="0"/>
          </a:p>
          <a:p>
            <a:pPr lvl="1" eaLnBrk="1" hangingPunct="1"/>
            <a:endParaRPr lang="en-US" altLang="en-US" dirty="0" smtClean="0"/>
          </a:p>
          <a:p>
            <a:pPr lvl="1" eaLnBrk="1" hangingPunct="1"/>
            <a:endParaRPr lang="en-US" altLang="en-US" dirty="0" smtClean="0"/>
          </a:p>
          <a:p>
            <a:pPr lvl="1" eaLnBrk="1" hangingPunct="1"/>
            <a:endParaRPr lang="en-US" altLang="en-US" dirty="0" smtClean="0"/>
          </a:p>
          <a:p>
            <a:pPr lvl="1" eaLnBrk="1" hangingPunct="1"/>
            <a:endParaRPr lang="en-US" altLang="en-US" dirty="0" smtClean="0"/>
          </a:p>
          <a:p>
            <a:pPr eaLnBrk="1" hangingPunct="1"/>
            <a:endParaRPr lang="en-US" altLang="en-US" dirty="0" smtClean="0"/>
          </a:p>
        </p:txBody>
      </p:sp>
      <p:sp>
        <p:nvSpPr>
          <p:cNvPr id="6148" name="Text Box 4"/>
          <p:cNvSpPr txBox="1">
            <a:spLocks noChangeArrowheads="1"/>
          </p:cNvSpPr>
          <p:nvPr/>
        </p:nvSpPr>
        <p:spPr bwMode="auto">
          <a:xfrm>
            <a:off x="304800" y="5715000"/>
            <a:ext cx="83820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spcBef>
                <a:spcPct val="50000"/>
              </a:spcBef>
            </a:pPr>
            <a:r>
              <a:rPr lang="en-US" altLang="en-US" dirty="0"/>
              <a:t>(Brown, Morris, &amp; Fields, 2005; Morris, Shaw, &amp; Perney, 1991; Morris, Tyner, &amp; Perney, 2003)</a:t>
            </a:r>
          </a:p>
        </p:txBody>
      </p:sp>
    </p:spTree>
    <p:extLst>
      <p:ext uri="{BB962C8B-B14F-4D97-AF65-F5344CB8AC3E}">
        <p14:creationId xmlns:p14="http://schemas.microsoft.com/office/powerpoint/2010/main" xmlns="" val="2330099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914400" y="-152400"/>
            <a:ext cx="8021638" cy="1462088"/>
          </a:xfrm>
        </p:spPr>
        <p:txBody>
          <a:bodyPr/>
          <a:lstStyle/>
          <a:p>
            <a:pPr eaLnBrk="1" hangingPunct="1"/>
            <a:r>
              <a:rPr lang="en-US" altLang="en-US" dirty="0" smtClean="0"/>
              <a:t>Theoretical Frame:  Group Size</a:t>
            </a:r>
          </a:p>
        </p:txBody>
      </p:sp>
      <p:sp>
        <p:nvSpPr>
          <p:cNvPr id="7171" name="Rectangle 3"/>
          <p:cNvSpPr>
            <a:spLocks noGrp="1" noChangeArrowheads="1"/>
          </p:cNvSpPr>
          <p:nvPr>
            <p:ph type="body" idx="1"/>
          </p:nvPr>
        </p:nvSpPr>
        <p:spPr>
          <a:xfrm>
            <a:off x="1066800" y="2209800"/>
            <a:ext cx="7772400" cy="3962400"/>
          </a:xfrm>
        </p:spPr>
        <p:txBody>
          <a:bodyPr/>
          <a:lstStyle/>
          <a:p>
            <a:pPr eaLnBrk="1" hangingPunct="1">
              <a:lnSpc>
                <a:spcPct val="90000"/>
              </a:lnSpc>
            </a:pPr>
            <a:r>
              <a:rPr lang="en-US" altLang="en-US" dirty="0" smtClean="0"/>
              <a:t>University of Virginia Model</a:t>
            </a:r>
          </a:p>
          <a:p>
            <a:pPr lvl="1" eaLnBrk="1" hangingPunct="1">
              <a:lnSpc>
                <a:spcPct val="90000"/>
              </a:lnSpc>
            </a:pPr>
            <a:r>
              <a:rPr lang="en-US" altLang="en-US" dirty="0" smtClean="0"/>
              <a:t>1:1 tutorial</a:t>
            </a:r>
          </a:p>
          <a:p>
            <a:pPr eaLnBrk="1" hangingPunct="1">
              <a:lnSpc>
                <a:spcPct val="90000"/>
              </a:lnSpc>
            </a:pPr>
            <a:endParaRPr lang="en-US" altLang="en-US" dirty="0" smtClean="0"/>
          </a:p>
          <a:p>
            <a:pPr eaLnBrk="1" hangingPunct="1">
              <a:lnSpc>
                <a:spcPct val="90000"/>
              </a:lnSpc>
            </a:pPr>
            <a:r>
              <a:rPr lang="en-US" altLang="en-US" dirty="0" smtClean="0"/>
              <a:t>Elbaum, Vaughn et al., meta-analysis 2002      </a:t>
            </a:r>
          </a:p>
          <a:p>
            <a:pPr lvl="1" eaLnBrk="1" hangingPunct="1">
              <a:lnSpc>
                <a:spcPct val="90000"/>
              </a:lnSpc>
            </a:pPr>
            <a:r>
              <a:rPr lang="en-US" altLang="en-US" dirty="0" smtClean="0"/>
              <a:t>No empirical evidence for 1:1 advantage over groups</a:t>
            </a:r>
          </a:p>
          <a:p>
            <a:pPr lvl="1" eaLnBrk="1" hangingPunct="1">
              <a:lnSpc>
                <a:spcPct val="90000"/>
              </a:lnSpc>
              <a:buFont typeface="Wingdings" pitchFamily="2" charset="2"/>
              <a:buNone/>
            </a:pPr>
            <a:endParaRPr lang="en-US" altLang="en-US" dirty="0" smtClean="0"/>
          </a:p>
          <a:p>
            <a:pPr lvl="1" eaLnBrk="1" hangingPunct="1">
              <a:lnSpc>
                <a:spcPct val="90000"/>
              </a:lnSpc>
            </a:pPr>
            <a:endParaRPr lang="en-US" altLang="en-US" dirty="0" smtClean="0"/>
          </a:p>
          <a:p>
            <a:pPr lvl="1" eaLnBrk="1" hangingPunct="1">
              <a:lnSpc>
                <a:spcPct val="90000"/>
              </a:lnSpc>
            </a:pPr>
            <a:endParaRPr lang="en-US" altLang="en-US" dirty="0" smtClean="0"/>
          </a:p>
          <a:p>
            <a:pPr lvl="1" eaLnBrk="1" hangingPunct="1">
              <a:lnSpc>
                <a:spcPct val="90000"/>
              </a:lnSpc>
            </a:pPr>
            <a:endParaRPr lang="en-US" altLang="en-US" dirty="0" smtClean="0"/>
          </a:p>
          <a:p>
            <a:pPr lvl="1" eaLnBrk="1" hangingPunct="1">
              <a:lnSpc>
                <a:spcPct val="90000"/>
              </a:lnSpc>
            </a:pPr>
            <a:endParaRPr lang="en-US" altLang="en-US" dirty="0" smtClean="0"/>
          </a:p>
          <a:p>
            <a:pPr lvl="1" eaLnBrk="1" hangingPunct="1">
              <a:lnSpc>
                <a:spcPct val="90000"/>
              </a:lnSpc>
            </a:pPr>
            <a:endParaRPr lang="en-US" altLang="en-US" dirty="0" smtClean="0"/>
          </a:p>
          <a:p>
            <a:pPr lvl="1" eaLnBrk="1" hangingPunct="1">
              <a:lnSpc>
                <a:spcPct val="90000"/>
              </a:lnSpc>
            </a:pPr>
            <a:endParaRPr lang="en-US" altLang="en-US" dirty="0" smtClean="0"/>
          </a:p>
          <a:p>
            <a:pPr eaLnBrk="1" hangingPunct="1">
              <a:lnSpc>
                <a:spcPct val="90000"/>
              </a:lnSpc>
            </a:pPr>
            <a:endParaRPr lang="en-US" altLang="en-US" dirty="0" smtClean="0"/>
          </a:p>
        </p:txBody>
      </p:sp>
    </p:spTree>
    <p:extLst>
      <p:ext uri="{BB962C8B-B14F-4D97-AF65-F5344CB8AC3E}">
        <p14:creationId xmlns:p14="http://schemas.microsoft.com/office/powerpoint/2010/main" xmlns="" val="15221750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914400" y="-152400"/>
            <a:ext cx="8021638" cy="1462088"/>
          </a:xfrm>
        </p:spPr>
        <p:txBody>
          <a:bodyPr/>
          <a:lstStyle/>
          <a:p>
            <a:pPr eaLnBrk="1" hangingPunct="1"/>
            <a:r>
              <a:rPr lang="en-US" altLang="en-US" dirty="0" smtClean="0"/>
              <a:t>Theoretical Frame:  Group Size</a:t>
            </a:r>
          </a:p>
        </p:txBody>
      </p:sp>
      <p:sp>
        <p:nvSpPr>
          <p:cNvPr id="8195" name="Rectangle 3"/>
          <p:cNvSpPr>
            <a:spLocks noGrp="1" noChangeArrowheads="1"/>
          </p:cNvSpPr>
          <p:nvPr>
            <p:ph type="body" idx="1"/>
          </p:nvPr>
        </p:nvSpPr>
        <p:spPr>
          <a:xfrm>
            <a:off x="685800" y="1752600"/>
            <a:ext cx="8229600" cy="4953000"/>
          </a:xfrm>
        </p:spPr>
        <p:txBody>
          <a:bodyPr/>
          <a:lstStyle/>
          <a:p>
            <a:pPr eaLnBrk="1" hangingPunct="1"/>
            <a:r>
              <a:rPr lang="en-US" altLang="en-US" dirty="0"/>
              <a:t>Vaughn et al., (2003) </a:t>
            </a:r>
            <a:r>
              <a:rPr lang="en-US" altLang="en-US" dirty="0" smtClean="0"/>
              <a:t> G2</a:t>
            </a:r>
          </a:p>
          <a:p>
            <a:pPr lvl="1" eaLnBrk="1" hangingPunct="1"/>
            <a:r>
              <a:rPr lang="en-US" altLang="en-US" dirty="0" smtClean="0"/>
              <a:t>Group </a:t>
            </a:r>
            <a:r>
              <a:rPr lang="en-US" altLang="en-US" dirty="0"/>
              <a:t>size:  </a:t>
            </a:r>
            <a:r>
              <a:rPr lang="en-US" altLang="en-US" dirty="0" smtClean="0"/>
              <a:t>1:1 </a:t>
            </a:r>
            <a:r>
              <a:rPr lang="en-US" altLang="en-US" dirty="0"/>
              <a:t>vs. </a:t>
            </a:r>
            <a:r>
              <a:rPr lang="en-US" altLang="en-US" dirty="0" smtClean="0"/>
              <a:t>1:3 – </a:t>
            </a:r>
            <a:r>
              <a:rPr lang="en-US" altLang="en-US" dirty="0" err="1" smtClean="0"/>
              <a:t>n.s</a:t>
            </a:r>
            <a:r>
              <a:rPr lang="en-US" altLang="en-US" dirty="0" smtClean="0"/>
              <a:t>.; 1:10 *</a:t>
            </a:r>
            <a:endParaRPr lang="en-US" altLang="en-US" dirty="0"/>
          </a:p>
          <a:p>
            <a:pPr eaLnBrk="1" hangingPunct="1"/>
            <a:endParaRPr lang="en-US" altLang="en-US" dirty="0" smtClean="0"/>
          </a:p>
          <a:p>
            <a:pPr eaLnBrk="1" hangingPunct="1"/>
            <a:r>
              <a:rPr lang="en-US" altLang="en-US" dirty="0" smtClean="0"/>
              <a:t>Brown</a:t>
            </a:r>
            <a:r>
              <a:rPr lang="en-US" altLang="en-US" dirty="0"/>
              <a:t>, Fields, Craig &amp; Morris (2008</a:t>
            </a:r>
            <a:r>
              <a:rPr lang="en-US" altLang="en-US" dirty="0" smtClean="0"/>
              <a:t>) G2&amp;3</a:t>
            </a:r>
          </a:p>
          <a:p>
            <a:pPr lvl="1" eaLnBrk="1" hangingPunct="1"/>
            <a:r>
              <a:rPr lang="en-US" altLang="en-US" dirty="0" smtClean="0"/>
              <a:t>Group size:  1:1 vs. 1:3 – </a:t>
            </a:r>
            <a:r>
              <a:rPr lang="en-US" altLang="en-US" dirty="0" err="1" smtClean="0"/>
              <a:t>n.s</a:t>
            </a:r>
            <a:r>
              <a:rPr lang="en-US" altLang="en-US" dirty="0" smtClean="0"/>
              <a:t>.</a:t>
            </a:r>
          </a:p>
          <a:p>
            <a:pPr eaLnBrk="1" hangingPunct="1"/>
            <a:endParaRPr lang="en-US" altLang="en-US" dirty="0" smtClean="0"/>
          </a:p>
          <a:p>
            <a:pPr eaLnBrk="1" hangingPunct="1"/>
            <a:r>
              <a:rPr lang="en-US" altLang="en-US" dirty="0" err="1" smtClean="0"/>
              <a:t>Helf</a:t>
            </a:r>
            <a:r>
              <a:rPr lang="en-US" altLang="en-US" dirty="0" smtClean="0"/>
              <a:t> et al., (2009)  G1</a:t>
            </a:r>
          </a:p>
          <a:p>
            <a:pPr lvl="1" eaLnBrk="1" hangingPunct="1"/>
            <a:r>
              <a:rPr lang="en-US" altLang="en-US" dirty="0" smtClean="0"/>
              <a:t>Group size:  1:1 vs. 1:3 – n.s.</a:t>
            </a:r>
          </a:p>
          <a:p>
            <a:pPr lvl="1" eaLnBrk="1" hangingPunct="1"/>
            <a:endParaRPr lang="en-US" altLang="en-US" dirty="0" smtClean="0"/>
          </a:p>
          <a:p>
            <a:pPr lvl="1" eaLnBrk="1" hangingPunct="1">
              <a:buFont typeface="Wingdings" pitchFamily="2" charset="2"/>
              <a:buNone/>
            </a:pPr>
            <a:endParaRPr lang="en-US" altLang="en-US" dirty="0" smtClean="0"/>
          </a:p>
          <a:p>
            <a:pPr lvl="1" eaLnBrk="1" hangingPunct="1"/>
            <a:endParaRPr lang="en-US" altLang="en-US" dirty="0" smtClean="0"/>
          </a:p>
          <a:p>
            <a:pPr lvl="1" eaLnBrk="1" hangingPunct="1"/>
            <a:endParaRPr lang="en-US" altLang="en-US" dirty="0" smtClean="0"/>
          </a:p>
          <a:p>
            <a:pPr lvl="1" eaLnBrk="1" hangingPunct="1"/>
            <a:endParaRPr lang="en-US" altLang="en-US" dirty="0" smtClean="0"/>
          </a:p>
          <a:p>
            <a:pPr lvl="1" eaLnBrk="1" hangingPunct="1"/>
            <a:endParaRPr lang="en-US" altLang="en-US" dirty="0" smtClean="0"/>
          </a:p>
          <a:p>
            <a:pPr lvl="1" eaLnBrk="1" hangingPunct="1"/>
            <a:endParaRPr lang="en-US" altLang="en-US" dirty="0" smtClean="0"/>
          </a:p>
          <a:p>
            <a:pPr lvl="1"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xmlns="" val="29430714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14400" y="-152400"/>
            <a:ext cx="8021638" cy="1462088"/>
          </a:xfrm>
        </p:spPr>
        <p:txBody>
          <a:bodyPr/>
          <a:lstStyle/>
          <a:p>
            <a:pPr eaLnBrk="1" hangingPunct="1"/>
            <a:r>
              <a:rPr lang="en-US" altLang="en-US" dirty="0" smtClean="0"/>
              <a:t>Research Question:  Readers</a:t>
            </a:r>
          </a:p>
        </p:txBody>
      </p:sp>
      <p:sp>
        <p:nvSpPr>
          <p:cNvPr id="4099" name="Rectangle 3"/>
          <p:cNvSpPr>
            <a:spLocks noGrp="1" noChangeArrowheads="1"/>
          </p:cNvSpPr>
          <p:nvPr>
            <p:ph idx="1"/>
          </p:nvPr>
        </p:nvSpPr>
        <p:spPr>
          <a:xfrm>
            <a:off x="381000" y="2209800"/>
            <a:ext cx="8458200" cy="4343400"/>
          </a:xfrm>
        </p:spPr>
        <p:txBody>
          <a:bodyPr/>
          <a:lstStyle/>
          <a:p>
            <a:pPr lvl="1" eaLnBrk="1" hangingPunct="1">
              <a:lnSpc>
                <a:spcPct val="90000"/>
              </a:lnSpc>
            </a:pPr>
            <a:endParaRPr lang="en-US" altLang="en-US" sz="3600" dirty="0" smtClean="0"/>
          </a:p>
          <a:p>
            <a:pPr lvl="1" eaLnBrk="1" hangingPunct="1">
              <a:lnSpc>
                <a:spcPct val="90000"/>
              </a:lnSpc>
            </a:pPr>
            <a:r>
              <a:rPr lang="en-US" altLang="en-US" sz="3600" dirty="0" smtClean="0"/>
              <a:t>Does 1:1 intervention for at-risk 1</a:t>
            </a:r>
            <a:r>
              <a:rPr lang="en-US" altLang="en-US" sz="3600" baseline="30000" dirty="0" smtClean="0"/>
              <a:t>st</a:t>
            </a:r>
            <a:r>
              <a:rPr lang="en-US" altLang="en-US" sz="3600" dirty="0" smtClean="0"/>
              <a:t> graders have an advantage over intervention delivered in a 1:4 group format?</a:t>
            </a:r>
          </a:p>
          <a:p>
            <a:pPr lvl="1" eaLnBrk="1" hangingPunct="1">
              <a:lnSpc>
                <a:spcPct val="90000"/>
              </a:lnSpc>
            </a:pPr>
            <a:endParaRPr lang="en-US" altLang="en-US" sz="3600" dirty="0" smtClean="0"/>
          </a:p>
          <a:p>
            <a:pPr lvl="1" eaLnBrk="1" hangingPunct="1">
              <a:lnSpc>
                <a:spcPct val="90000"/>
              </a:lnSpc>
              <a:buNone/>
            </a:pPr>
            <a:endParaRPr lang="en-US" altLang="en-US" dirty="0" smtClean="0"/>
          </a:p>
          <a:p>
            <a:pPr lvl="1" eaLnBrk="1" hangingPunct="1">
              <a:lnSpc>
                <a:spcPct val="90000"/>
              </a:lnSpc>
            </a:pPr>
            <a:endParaRPr lang="en-US" altLang="en-US" dirty="0" smtClean="0"/>
          </a:p>
          <a:p>
            <a:pPr eaLnBrk="1" hangingPunct="1">
              <a:lnSpc>
                <a:spcPct val="90000"/>
              </a:lnSpc>
            </a:pPr>
            <a:endParaRPr lang="en-US" alt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14400" y="-152400"/>
            <a:ext cx="8021638" cy="1462088"/>
          </a:xfrm>
        </p:spPr>
        <p:txBody>
          <a:bodyPr/>
          <a:lstStyle/>
          <a:p>
            <a:pPr eaLnBrk="1" hangingPunct="1"/>
            <a:r>
              <a:rPr lang="en-US" altLang="en-US" dirty="0" smtClean="0"/>
              <a:t>Research Question:  Educators</a:t>
            </a:r>
          </a:p>
        </p:txBody>
      </p:sp>
      <p:sp>
        <p:nvSpPr>
          <p:cNvPr id="5123" name="Rectangle 3"/>
          <p:cNvSpPr>
            <a:spLocks noGrp="1" noChangeArrowheads="1"/>
          </p:cNvSpPr>
          <p:nvPr>
            <p:ph idx="1"/>
          </p:nvPr>
        </p:nvSpPr>
        <p:spPr>
          <a:xfrm>
            <a:off x="457200" y="2209800"/>
            <a:ext cx="8382000" cy="3962400"/>
          </a:xfrm>
        </p:spPr>
        <p:txBody>
          <a:bodyPr/>
          <a:lstStyle/>
          <a:p>
            <a:pPr lvl="1" eaLnBrk="1" hangingPunct="1"/>
            <a:r>
              <a:rPr lang="en-US" altLang="en-US" sz="3600" dirty="0" smtClean="0"/>
              <a:t>Can non-certified paraprofessionals deliver reading intervention as effectively as certified teachers in </a:t>
            </a:r>
            <a:r>
              <a:rPr lang="en-US" altLang="en-US" sz="3600" dirty="0" smtClean="0"/>
              <a:t> </a:t>
            </a:r>
            <a:r>
              <a:rPr lang="en-US" altLang="en-US" sz="3600" dirty="0" smtClean="0"/>
              <a:t>1:1 </a:t>
            </a:r>
            <a:r>
              <a:rPr lang="en-US" altLang="en-US" sz="3600" dirty="0" smtClean="0"/>
              <a:t>and </a:t>
            </a:r>
            <a:r>
              <a:rPr lang="en-US" altLang="en-US" sz="3600" dirty="0" smtClean="0"/>
              <a:t>1:4 </a:t>
            </a:r>
            <a:r>
              <a:rPr lang="en-US" altLang="en-US" sz="3600" dirty="0" smtClean="0"/>
              <a:t>formats… </a:t>
            </a:r>
            <a:endParaRPr lang="en-US" altLang="en-US" sz="3600" dirty="0" smtClean="0"/>
          </a:p>
          <a:p>
            <a:pPr lvl="1" eaLnBrk="1" hangingPunct="1"/>
            <a:endParaRPr lang="en-US" altLang="en-US" sz="3600" dirty="0"/>
          </a:p>
          <a:p>
            <a:pPr marL="457200" lvl="1" indent="0" eaLnBrk="1" hangingPunct="1">
              <a:buNone/>
            </a:pPr>
            <a:r>
              <a:rPr lang="en-US" altLang="en-US" sz="3600" dirty="0" smtClean="0"/>
              <a:t>…when supervised by a intervention specialist?  </a:t>
            </a:r>
          </a:p>
          <a:p>
            <a:pPr lvl="1" eaLnBrk="1" hangingPunct="1">
              <a:buFont typeface="Wingdings" pitchFamily="2" charset="2"/>
              <a:buNone/>
            </a:pPr>
            <a:endParaRPr lang="en-US" altLang="en-US" sz="3600" dirty="0" smtClean="0"/>
          </a:p>
          <a:p>
            <a:pPr lvl="1" eaLnBrk="1" hangingPunct="1"/>
            <a:endParaRPr lang="en-US" altLang="en-US" sz="3600" dirty="0" smtClean="0"/>
          </a:p>
          <a:p>
            <a:pPr lvl="1" eaLnBrk="1" hangingPunct="1"/>
            <a:endParaRPr lang="en-US" altLang="en-US" dirty="0" smtClean="0"/>
          </a:p>
          <a:p>
            <a:pPr lvl="1" eaLnBrk="1" hangingPunct="1"/>
            <a:endParaRPr lang="en-US" altLang="en-US" dirty="0" smtClean="0"/>
          </a:p>
          <a:p>
            <a:pPr lvl="1" eaLnBrk="1" hangingPunct="1"/>
            <a:endParaRPr lang="en-US" altLang="en-US" dirty="0" smtClean="0"/>
          </a:p>
          <a:p>
            <a:pPr lvl="1" eaLnBrk="1" hangingPunct="1"/>
            <a:endParaRPr lang="en-US" altLang="en-US" dirty="0" smtClean="0"/>
          </a:p>
          <a:p>
            <a:pPr lvl="1" eaLnBrk="1" hangingPunct="1"/>
            <a:endParaRPr lang="en-US" altLang="en-US" dirty="0" smtClean="0"/>
          </a:p>
          <a:p>
            <a:pPr eaLnBrk="1" hangingPunct="1"/>
            <a:endParaRPr lang="en-US" alt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3029</TotalTime>
  <Words>2232</Words>
  <Application>Microsoft Office PowerPoint</Application>
  <PresentationFormat>On-screen Show (4:3)</PresentationFormat>
  <Paragraphs>240</Paragraphs>
  <Slides>32</Slides>
  <Notes>32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35" baseType="lpstr">
      <vt:lpstr>Blends</vt:lpstr>
      <vt:lpstr>Document</vt:lpstr>
      <vt:lpstr>Microsoft Office Word 97 - 2003 Document</vt:lpstr>
      <vt:lpstr>At-Risk Beginning Readers:</vt:lpstr>
      <vt:lpstr>University of Utah Reading Clinic (UURC)   </vt:lpstr>
      <vt:lpstr> ….with many thanks to</vt:lpstr>
      <vt:lpstr>Theoretical Frame:  Readers</vt:lpstr>
      <vt:lpstr>Theoretical Frame:  Educators</vt:lpstr>
      <vt:lpstr>Theoretical Frame:  Group Size</vt:lpstr>
      <vt:lpstr>Theoretical Frame:  Group Size</vt:lpstr>
      <vt:lpstr>Research Question:  Readers</vt:lpstr>
      <vt:lpstr>Research Question:  Educators</vt:lpstr>
      <vt:lpstr>Methods:  Readers</vt:lpstr>
      <vt:lpstr>Methods:  Educators</vt:lpstr>
      <vt:lpstr>Methods:  Intervention</vt:lpstr>
      <vt:lpstr>Methods:  Pre-Post Measures</vt:lpstr>
      <vt:lpstr>Methods: RLA Criteria  (passage reading) </vt:lpstr>
      <vt:lpstr>Methods:  Analyses</vt:lpstr>
      <vt:lpstr>Reduced Model HLM-3 Coefficients for Post RLA (passage reading)</vt:lpstr>
      <vt:lpstr> Singleton vs. Quad Performance on RLA (passage reading)</vt:lpstr>
      <vt:lpstr>Reduced Model HLM-3 Coefficients for Post DIBELS Oral Reading Fluency</vt:lpstr>
      <vt:lpstr> Singleton vs. Quad Performance on DIBELS ORF(Oral Reading Fluency)</vt:lpstr>
      <vt:lpstr>Reduced Model HLM-3 Coefficients for Post Flash (word rec automaticity)</vt:lpstr>
      <vt:lpstr> Singleton vs. Quad Performance on Flash (word rec automaticity)</vt:lpstr>
      <vt:lpstr>Reduced Model HLM-3 Coefficients for Post Spelling</vt:lpstr>
      <vt:lpstr>Reduced Model HLM-3 Coefficients for Post Passage Comprehension</vt:lpstr>
      <vt:lpstr> Singleton vs. Quad Performance on WRMT Passage Comprehension</vt:lpstr>
      <vt:lpstr>Reduced Model HLM-3 Coefficients for Post DIBELS Whole Words Read</vt:lpstr>
      <vt:lpstr> Singleton vs. Quad Performance on DIBELS WWR (Whole Words Read)</vt:lpstr>
      <vt:lpstr>Discussion:  Readers</vt:lpstr>
      <vt:lpstr>Discussion:  Educators</vt:lpstr>
      <vt:lpstr>Implications for Ed Practice</vt:lpstr>
      <vt:lpstr>Implications for Ed Practice</vt:lpstr>
      <vt:lpstr>Implications for Ed Practice</vt:lpstr>
      <vt:lpstr>Future Research</vt:lpstr>
    </vt:vector>
  </TitlesOfParts>
  <Company>University of Utah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One-on-One in a Group of Three:  Next Steps Triads</dc:title>
  <dc:creator>uurc</dc:creator>
  <cp:lastModifiedBy>University of Utah Reading Clinic</cp:lastModifiedBy>
  <cp:revision>86</cp:revision>
  <dcterms:created xsi:type="dcterms:W3CDTF">2008-05-10T01:05:17Z</dcterms:created>
  <dcterms:modified xsi:type="dcterms:W3CDTF">2014-07-18T20:38:17Z</dcterms:modified>
</cp:coreProperties>
</file>