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4"/>
  </p:notesMasterIdLst>
  <p:handoutMasterIdLst>
    <p:handoutMasterId r:id="rId35"/>
  </p:handoutMasterIdLst>
  <p:sldIdLst>
    <p:sldId id="256" r:id="rId2"/>
    <p:sldId id="284" r:id="rId3"/>
    <p:sldId id="261" r:id="rId4"/>
    <p:sldId id="311" r:id="rId5"/>
    <p:sldId id="310" r:id="rId6"/>
    <p:sldId id="339" r:id="rId7"/>
    <p:sldId id="286" r:id="rId8"/>
    <p:sldId id="298" r:id="rId9"/>
    <p:sldId id="304" r:id="rId10"/>
    <p:sldId id="303" r:id="rId11"/>
    <p:sldId id="301"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5" r:id="rId25"/>
    <p:sldId id="356" r:id="rId26"/>
    <p:sldId id="357" r:id="rId27"/>
    <p:sldId id="307" r:id="rId28"/>
    <p:sldId id="308" r:id="rId29"/>
    <p:sldId id="352" r:id="rId30"/>
    <p:sldId id="353" r:id="rId31"/>
    <p:sldId id="354" r:id="rId32"/>
    <p:sldId id="272"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86470" autoAdjust="0"/>
  </p:normalViewPr>
  <p:slideViewPr>
    <p:cSldViewPr snapToGrid="0">
      <p:cViewPr varScale="1">
        <p:scale>
          <a:sx n="66" d="100"/>
          <a:sy n="66" d="100"/>
        </p:scale>
        <p:origin x="138" y="48"/>
      </p:cViewPr>
      <p:guideLst>
        <p:guide orient="horz" pos="2160"/>
        <p:guide pos="3840"/>
      </p:guideLst>
    </p:cSldViewPr>
  </p:slideViewPr>
  <p:outlineViewPr>
    <p:cViewPr>
      <p:scale>
        <a:sx n="33" d="100"/>
        <a:sy n="33" d="100"/>
      </p:scale>
      <p:origin x="0" y="-1494"/>
    </p:cViewPr>
  </p:outlineViewPr>
  <p:notesTextViewPr>
    <p:cViewPr>
      <p:scale>
        <a:sx n="1" d="1"/>
        <a:sy n="1" d="1"/>
      </p:scale>
      <p:origin x="0" y="0"/>
    </p:cViewPr>
  </p:notesTextViewPr>
  <p:sorterViewPr>
    <p:cViewPr>
      <p:scale>
        <a:sx n="100" d="100"/>
        <a:sy n="100" d="100"/>
      </p:scale>
      <p:origin x="0" y="7044"/>
    </p:cViewPr>
  </p:sorterViewPr>
  <p:notesViewPr>
    <p:cSldViewPr snapToGrid="0">
      <p:cViewPr varScale="1">
        <p:scale>
          <a:sx n="64" d="100"/>
          <a:sy n="64" d="100"/>
        </p:scale>
        <p:origin x="26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22948-1D26-49F5-BDFB-59FA2FD1C909}" type="doc">
      <dgm:prSet loTypeId="urn:microsoft.com/office/officeart/2005/8/layout/hProcess9" loCatId="process" qsTypeId="urn:microsoft.com/office/officeart/2005/8/quickstyle/simple1" qsCatId="simple" csTypeId="urn:microsoft.com/office/officeart/2005/8/colors/accent1_2" csCatId="accent1" phldr="1"/>
      <dgm:spPr/>
    </dgm:pt>
    <dgm:pt modelId="{BC6241BC-AB7F-4DBE-B684-EF4A4B4F128F}">
      <dgm:prSet phldrT="[Text]" custT="1"/>
      <dgm:spPr>
        <a:solidFill>
          <a:schemeClr val="accent2"/>
        </a:solidFill>
      </dgm:spPr>
      <dgm:t>
        <a:bodyPr/>
        <a:lstStyle/>
        <a:p>
          <a:r>
            <a:rPr lang="en-US" sz="3200" dirty="0" smtClean="0"/>
            <a:t>With guidance and support, begin to identify sounds (phonemes) in spoken words</a:t>
          </a:r>
          <a:endParaRPr lang="en-US" sz="3200" dirty="0"/>
        </a:p>
      </dgm:t>
    </dgm:pt>
    <dgm:pt modelId="{49178D52-F07A-4B79-8E84-CB6A54F505CA}" type="parTrans" cxnId="{FEF2B792-13E1-4767-A72B-42CA9019D0C4}">
      <dgm:prSet/>
      <dgm:spPr/>
      <dgm:t>
        <a:bodyPr/>
        <a:lstStyle/>
        <a:p>
          <a:endParaRPr lang="en-US"/>
        </a:p>
      </dgm:t>
    </dgm:pt>
    <dgm:pt modelId="{26ED8314-7793-4D16-B5AA-24BF0F01AED2}" type="sibTrans" cxnId="{FEF2B792-13E1-4767-A72B-42CA9019D0C4}">
      <dgm:prSet/>
      <dgm:spPr/>
      <dgm:t>
        <a:bodyPr/>
        <a:lstStyle/>
        <a:p>
          <a:endParaRPr lang="en-US"/>
        </a:p>
      </dgm:t>
    </dgm:pt>
    <dgm:pt modelId="{7A02089E-1848-484D-ADF5-A404B7607673}">
      <dgm:prSet phldrT="[Text]" custT="1"/>
      <dgm:spPr>
        <a:solidFill>
          <a:schemeClr val="tx2">
            <a:lumMod val="40000"/>
            <a:lumOff val="60000"/>
          </a:schemeClr>
        </a:solidFill>
      </dgm:spPr>
      <dgm:t>
        <a:bodyPr/>
        <a:lstStyle/>
        <a:p>
          <a:pPr algn="l"/>
          <a:endParaRPr lang="en-US" sz="1400" b="1" dirty="0">
            <a:solidFill>
              <a:schemeClr val="tx1"/>
            </a:solidFill>
          </a:endParaRPr>
        </a:p>
      </dgm:t>
    </dgm:pt>
    <dgm:pt modelId="{60C23461-A624-4906-B257-E30339EC5D63}" type="parTrans" cxnId="{8E97363F-4B71-4B50-B12E-20500D58FE5A}">
      <dgm:prSet/>
      <dgm:spPr/>
      <dgm:t>
        <a:bodyPr/>
        <a:lstStyle/>
        <a:p>
          <a:endParaRPr lang="en-US"/>
        </a:p>
      </dgm:t>
    </dgm:pt>
    <dgm:pt modelId="{0397C414-0B8C-4D2F-840F-4721CA0DC1F5}" type="sibTrans" cxnId="{8E97363F-4B71-4B50-B12E-20500D58FE5A}">
      <dgm:prSet/>
      <dgm:spPr/>
      <dgm:t>
        <a:bodyPr/>
        <a:lstStyle/>
        <a:p>
          <a:endParaRPr lang="en-US"/>
        </a:p>
      </dgm:t>
    </dgm:pt>
    <dgm:pt modelId="{7EF46D6F-E637-42EE-BADD-CB5DFD6D0645}" type="pres">
      <dgm:prSet presAssocID="{8DC22948-1D26-49F5-BDFB-59FA2FD1C909}" presName="CompostProcess" presStyleCnt="0">
        <dgm:presLayoutVars>
          <dgm:dir/>
          <dgm:resizeHandles val="exact"/>
        </dgm:presLayoutVars>
      </dgm:prSet>
      <dgm:spPr/>
    </dgm:pt>
    <dgm:pt modelId="{4AF369C3-2E77-4096-9C7D-CB86836BA399}" type="pres">
      <dgm:prSet presAssocID="{8DC22948-1D26-49F5-BDFB-59FA2FD1C909}" presName="arrow" presStyleLbl="bgShp" presStyleIdx="0" presStyleCnt="1" custScaleY="74071" custLinFactNeighborX="6643"/>
      <dgm:spPr/>
    </dgm:pt>
    <dgm:pt modelId="{D8508DE9-B3C5-4C74-A4D4-7619CCFA800B}" type="pres">
      <dgm:prSet presAssocID="{8DC22948-1D26-49F5-BDFB-59FA2FD1C909}" presName="linearProcess" presStyleCnt="0"/>
      <dgm:spPr/>
    </dgm:pt>
    <dgm:pt modelId="{788F48B4-A56B-454E-B79E-3013BC92E977}" type="pres">
      <dgm:prSet presAssocID="{BC6241BC-AB7F-4DBE-B684-EF4A4B4F128F}" presName="textNode" presStyleLbl="node1" presStyleIdx="0" presStyleCnt="2" custScaleX="122534" custScaleY="250000" custLinFactX="-5847" custLinFactNeighborX="-100000" custLinFactNeighborY="-1001">
        <dgm:presLayoutVars>
          <dgm:bulletEnabled val="1"/>
        </dgm:presLayoutVars>
      </dgm:prSet>
      <dgm:spPr/>
      <dgm:t>
        <a:bodyPr/>
        <a:lstStyle/>
        <a:p>
          <a:endParaRPr lang="en-US"/>
        </a:p>
      </dgm:t>
    </dgm:pt>
    <dgm:pt modelId="{5D434BC3-A6E0-4052-9C73-8075B8FE907E}" type="pres">
      <dgm:prSet presAssocID="{26ED8314-7793-4D16-B5AA-24BF0F01AED2}" presName="sibTrans" presStyleCnt="0"/>
      <dgm:spPr/>
    </dgm:pt>
    <dgm:pt modelId="{1DC98217-920C-4217-BFCA-A63EB9C4C328}" type="pres">
      <dgm:prSet presAssocID="{7A02089E-1848-484D-ADF5-A404B7607673}" presName="textNode" presStyleLbl="node1" presStyleIdx="1" presStyleCnt="2" custScaleX="122833" custScaleY="250000" custLinFactX="-7548" custLinFactNeighborX="-100000">
        <dgm:presLayoutVars>
          <dgm:bulletEnabled val="1"/>
        </dgm:presLayoutVars>
      </dgm:prSet>
      <dgm:spPr/>
      <dgm:t>
        <a:bodyPr/>
        <a:lstStyle/>
        <a:p>
          <a:endParaRPr lang="en-US"/>
        </a:p>
      </dgm:t>
    </dgm:pt>
  </dgm:ptLst>
  <dgm:cxnLst>
    <dgm:cxn modelId="{4CA324B6-CF64-488E-83D0-81AF9367F79F}" type="presOf" srcId="{BC6241BC-AB7F-4DBE-B684-EF4A4B4F128F}" destId="{788F48B4-A56B-454E-B79E-3013BC92E977}" srcOrd="0" destOrd="0" presId="urn:microsoft.com/office/officeart/2005/8/layout/hProcess9"/>
    <dgm:cxn modelId="{9BBB7598-72E3-4E32-B2B4-A522ED21AC68}" type="presOf" srcId="{7A02089E-1848-484D-ADF5-A404B7607673}" destId="{1DC98217-920C-4217-BFCA-A63EB9C4C328}" srcOrd="0" destOrd="0" presId="urn:microsoft.com/office/officeart/2005/8/layout/hProcess9"/>
    <dgm:cxn modelId="{8E97363F-4B71-4B50-B12E-20500D58FE5A}" srcId="{8DC22948-1D26-49F5-BDFB-59FA2FD1C909}" destId="{7A02089E-1848-484D-ADF5-A404B7607673}" srcOrd="1" destOrd="0" parTransId="{60C23461-A624-4906-B257-E30339EC5D63}" sibTransId="{0397C414-0B8C-4D2F-840F-4721CA0DC1F5}"/>
    <dgm:cxn modelId="{FEF2B792-13E1-4767-A72B-42CA9019D0C4}" srcId="{8DC22948-1D26-49F5-BDFB-59FA2FD1C909}" destId="{BC6241BC-AB7F-4DBE-B684-EF4A4B4F128F}" srcOrd="0" destOrd="0" parTransId="{49178D52-F07A-4B79-8E84-CB6A54F505CA}" sibTransId="{26ED8314-7793-4D16-B5AA-24BF0F01AED2}"/>
    <dgm:cxn modelId="{18F1D54C-3212-4772-A4D5-080FD5C9D6C3}" type="presOf" srcId="{8DC22948-1D26-49F5-BDFB-59FA2FD1C909}" destId="{7EF46D6F-E637-42EE-BADD-CB5DFD6D0645}" srcOrd="0" destOrd="0" presId="urn:microsoft.com/office/officeart/2005/8/layout/hProcess9"/>
    <dgm:cxn modelId="{183383C8-21BF-45EE-AEDE-231F0AE16C07}" type="presParOf" srcId="{7EF46D6F-E637-42EE-BADD-CB5DFD6D0645}" destId="{4AF369C3-2E77-4096-9C7D-CB86836BA399}" srcOrd="0" destOrd="0" presId="urn:microsoft.com/office/officeart/2005/8/layout/hProcess9"/>
    <dgm:cxn modelId="{A6E2C8E6-EAC7-4F1E-832F-8C6179C43022}" type="presParOf" srcId="{7EF46D6F-E637-42EE-BADD-CB5DFD6D0645}" destId="{D8508DE9-B3C5-4C74-A4D4-7619CCFA800B}" srcOrd="1" destOrd="0" presId="urn:microsoft.com/office/officeart/2005/8/layout/hProcess9"/>
    <dgm:cxn modelId="{F28847B8-703F-4165-9FC5-88EE67A0EB63}" type="presParOf" srcId="{D8508DE9-B3C5-4C74-A4D4-7619CCFA800B}" destId="{788F48B4-A56B-454E-B79E-3013BC92E977}" srcOrd="0" destOrd="0" presId="urn:microsoft.com/office/officeart/2005/8/layout/hProcess9"/>
    <dgm:cxn modelId="{3AF28FB1-3404-419C-B876-D41A4230C342}" type="presParOf" srcId="{D8508DE9-B3C5-4C74-A4D4-7619CCFA800B}" destId="{5D434BC3-A6E0-4052-9C73-8075B8FE907E}" srcOrd="1" destOrd="0" presId="urn:microsoft.com/office/officeart/2005/8/layout/hProcess9"/>
    <dgm:cxn modelId="{9F6E03BF-2F59-44B3-9E63-FFF9C75DF8CA}" type="presParOf" srcId="{D8508DE9-B3C5-4C74-A4D4-7619CCFA800B}" destId="{1DC98217-920C-4217-BFCA-A63EB9C4C32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22948-1D26-49F5-BDFB-59FA2FD1C909}" type="doc">
      <dgm:prSet loTypeId="urn:microsoft.com/office/officeart/2005/8/layout/hProcess9" loCatId="process" qsTypeId="urn:microsoft.com/office/officeart/2005/8/quickstyle/simple1" qsCatId="simple" csTypeId="urn:microsoft.com/office/officeart/2005/8/colors/accent1_2" csCatId="accent1" phldr="1"/>
      <dgm:spPr/>
    </dgm:pt>
    <dgm:pt modelId="{BC6241BC-AB7F-4DBE-B684-EF4A4B4F128F}">
      <dgm:prSet phldrT="[Text]" custT="1"/>
      <dgm:spPr>
        <a:solidFill>
          <a:schemeClr val="accent2"/>
        </a:solidFill>
      </dgm:spPr>
      <dgm:t>
        <a:bodyPr/>
        <a:lstStyle/>
        <a:p>
          <a:endParaRPr lang="en-US" sz="3200" dirty="0"/>
        </a:p>
      </dgm:t>
    </dgm:pt>
    <dgm:pt modelId="{49178D52-F07A-4B79-8E84-CB6A54F505CA}" type="parTrans" cxnId="{FEF2B792-13E1-4767-A72B-42CA9019D0C4}">
      <dgm:prSet/>
      <dgm:spPr/>
      <dgm:t>
        <a:bodyPr/>
        <a:lstStyle/>
        <a:p>
          <a:endParaRPr lang="en-US"/>
        </a:p>
      </dgm:t>
    </dgm:pt>
    <dgm:pt modelId="{26ED8314-7793-4D16-B5AA-24BF0F01AED2}" type="sibTrans" cxnId="{FEF2B792-13E1-4767-A72B-42CA9019D0C4}">
      <dgm:prSet/>
      <dgm:spPr/>
      <dgm:t>
        <a:bodyPr/>
        <a:lstStyle/>
        <a:p>
          <a:endParaRPr lang="en-US"/>
        </a:p>
      </dgm:t>
    </dgm:pt>
    <dgm:pt modelId="{7A02089E-1848-484D-ADF5-A404B7607673}">
      <dgm:prSet phldrT="[Text]" custT="1"/>
      <dgm:spPr>
        <a:solidFill>
          <a:schemeClr val="tx2">
            <a:lumMod val="40000"/>
            <a:lumOff val="60000"/>
          </a:schemeClr>
        </a:solidFill>
      </dgm:spPr>
      <dgm:t>
        <a:bodyPr/>
        <a:lstStyle/>
        <a:p>
          <a:pPr algn="l"/>
          <a:endParaRPr lang="en-US" sz="1400" b="1" dirty="0">
            <a:solidFill>
              <a:schemeClr val="tx1"/>
            </a:solidFill>
          </a:endParaRPr>
        </a:p>
      </dgm:t>
    </dgm:pt>
    <dgm:pt modelId="{60C23461-A624-4906-B257-E30339EC5D63}" type="parTrans" cxnId="{8E97363F-4B71-4B50-B12E-20500D58FE5A}">
      <dgm:prSet/>
      <dgm:spPr/>
      <dgm:t>
        <a:bodyPr/>
        <a:lstStyle/>
        <a:p>
          <a:endParaRPr lang="en-US"/>
        </a:p>
      </dgm:t>
    </dgm:pt>
    <dgm:pt modelId="{0397C414-0B8C-4D2F-840F-4721CA0DC1F5}" type="sibTrans" cxnId="{8E97363F-4B71-4B50-B12E-20500D58FE5A}">
      <dgm:prSet/>
      <dgm:spPr/>
      <dgm:t>
        <a:bodyPr/>
        <a:lstStyle/>
        <a:p>
          <a:endParaRPr lang="en-US"/>
        </a:p>
      </dgm:t>
    </dgm:pt>
    <dgm:pt modelId="{7EF46D6F-E637-42EE-BADD-CB5DFD6D0645}" type="pres">
      <dgm:prSet presAssocID="{8DC22948-1D26-49F5-BDFB-59FA2FD1C909}" presName="CompostProcess" presStyleCnt="0">
        <dgm:presLayoutVars>
          <dgm:dir/>
          <dgm:resizeHandles val="exact"/>
        </dgm:presLayoutVars>
      </dgm:prSet>
      <dgm:spPr/>
    </dgm:pt>
    <dgm:pt modelId="{4AF369C3-2E77-4096-9C7D-CB86836BA399}" type="pres">
      <dgm:prSet presAssocID="{8DC22948-1D26-49F5-BDFB-59FA2FD1C909}" presName="arrow" presStyleLbl="bgShp" presStyleIdx="0" presStyleCnt="1" custScaleY="74071" custLinFactNeighborX="6643"/>
      <dgm:spPr/>
    </dgm:pt>
    <dgm:pt modelId="{D8508DE9-B3C5-4C74-A4D4-7619CCFA800B}" type="pres">
      <dgm:prSet presAssocID="{8DC22948-1D26-49F5-BDFB-59FA2FD1C909}" presName="linearProcess" presStyleCnt="0"/>
      <dgm:spPr/>
    </dgm:pt>
    <dgm:pt modelId="{788F48B4-A56B-454E-B79E-3013BC92E977}" type="pres">
      <dgm:prSet presAssocID="{BC6241BC-AB7F-4DBE-B684-EF4A4B4F128F}" presName="textNode" presStyleLbl="node1" presStyleIdx="0" presStyleCnt="2" custScaleX="122534" custScaleY="250000" custLinFactX="-6591" custLinFactNeighborX="-100000" custLinFactNeighborY="-3220">
        <dgm:presLayoutVars>
          <dgm:bulletEnabled val="1"/>
        </dgm:presLayoutVars>
      </dgm:prSet>
      <dgm:spPr/>
      <dgm:t>
        <a:bodyPr/>
        <a:lstStyle/>
        <a:p>
          <a:endParaRPr lang="en-US"/>
        </a:p>
      </dgm:t>
    </dgm:pt>
    <dgm:pt modelId="{5D434BC3-A6E0-4052-9C73-8075B8FE907E}" type="pres">
      <dgm:prSet presAssocID="{26ED8314-7793-4D16-B5AA-24BF0F01AED2}" presName="sibTrans" presStyleCnt="0"/>
      <dgm:spPr/>
    </dgm:pt>
    <dgm:pt modelId="{1DC98217-920C-4217-BFCA-A63EB9C4C328}" type="pres">
      <dgm:prSet presAssocID="{7A02089E-1848-484D-ADF5-A404B7607673}" presName="textNode" presStyleLbl="node1" presStyleIdx="1" presStyleCnt="2" custScaleX="122833" custScaleY="250000" custLinFactX="-21504" custLinFactNeighborX="-100000">
        <dgm:presLayoutVars>
          <dgm:bulletEnabled val="1"/>
        </dgm:presLayoutVars>
      </dgm:prSet>
      <dgm:spPr/>
      <dgm:t>
        <a:bodyPr/>
        <a:lstStyle/>
        <a:p>
          <a:endParaRPr lang="en-US"/>
        </a:p>
      </dgm:t>
    </dgm:pt>
  </dgm:ptLst>
  <dgm:cxnLst>
    <dgm:cxn modelId="{B7E7782C-4D1D-44AC-B972-E4ED5C81BA44}" type="presOf" srcId="{7A02089E-1848-484D-ADF5-A404B7607673}" destId="{1DC98217-920C-4217-BFCA-A63EB9C4C328}" srcOrd="0" destOrd="0" presId="urn:microsoft.com/office/officeart/2005/8/layout/hProcess9"/>
    <dgm:cxn modelId="{9E0992A4-2766-4A92-86AD-7342FFD4748B}" type="presOf" srcId="{BC6241BC-AB7F-4DBE-B684-EF4A4B4F128F}" destId="{788F48B4-A56B-454E-B79E-3013BC92E977}" srcOrd="0" destOrd="0" presId="urn:microsoft.com/office/officeart/2005/8/layout/hProcess9"/>
    <dgm:cxn modelId="{8E97363F-4B71-4B50-B12E-20500D58FE5A}" srcId="{8DC22948-1D26-49F5-BDFB-59FA2FD1C909}" destId="{7A02089E-1848-484D-ADF5-A404B7607673}" srcOrd="1" destOrd="0" parTransId="{60C23461-A624-4906-B257-E30339EC5D63}" sibTransId="{0397C414-0B8C-4D2F-840F-4721CA0DC1F5}"/>
    <dgm:cxn modelId="{D213965F-B7C4-4546-A761-B94585037980}" type="presOf" srcId="{8DC22948-1D26-49F5-BDFB-59FA2FD1C909}" destId="{7EF46D6F-E637-42EE-BADD-CB5DFD6D0645}" srcOrd="0" destOrd="0" presId="urn:microsoft.com/office/officeart/2005/8/layout/hProcess9"/>
    <dgm:cxn modelId="{FEF2B792-13E1-4767-A72B-42CA9019D0C4}" srcId="{8DC22948-1D26-49F5-BDFB-59FA2FD1C909}" destId="{BC6241BC-AB7F-4DBE-B684-EF4A4B4F128F}" srcOrd="0" destOrd="0" parTransId="{49178D52-F07A-4B79-8E84-CB6A54F505CA}" sibTransId="{26ED8314-7793-4D16-B5AA-24BF0F01AED2}"/>
    <dgm:cxn modelId="{91FF7892-1292-457C-A528-9E8A6091A08C}" type="presParOf" srcId="{7EF46D6F-E637-42EE-BADD-CB5DFD6D0645}" destId="{4AF369C3-2E77-4096-9C7D-CB86836BA399}" srcOrd="0" destOrd="0" presId="urn:microsoft.com/office/officeart/2005/8/layout/hProcess9"/>
    <dgm:cxn modelId="{D1EA1B88-B9C9-45E2-9E4E-EB68F4960FDD}" type="presParOf" srcId="{7EF46D6F-E637-42EE-BADD-CB5DFD6D0645}" destId="{D8508DE9-B3C5-4C74-A4D4-7619CCFA800B}" srcOrd="1" destOrd="0" presId="urn:microsoft.com/office/officeart/2005/8/layout/hProcess9"/>
    <dgm:cxn modelId="{D568EDEF-8ED9-463F-BEFA-B0DC2DBA3769}" type="presParOf" srcId="{D8508DE9-B3C5-4C74-A4D4-7619CCFA800B}" destId="{788F48B4-A56B-454E-B79E-3013BC92E977}" srcOrd="0" destOrd="0" presId="urn:microsoft.com/office/officeart/2005/8/layout/hProcess9"/>
    <dgm:cxn modelId="{380BE094-20FD-4127-9B57-81EB41A7496E}" type="presParOf" srcId="{D8508DE9-B3C5-4C74-A4D4-7619CCFA800B}" destId="{5D434BC3-A6E0-4052-9C73-8075B8FE907E}" srcOrd="1" destOrd="0" presId="urn:microsoft.com/office/officeart/2005/8/layout/hProcess9"/>
    <dgm:cxn modelId="{85ED1AD9-7835-4401-9D77-FCE4383B67E4}" type="presParOf" srcId="{D8508DE9-B3C5-4C74-A4D4-7619CCFA800B}" destId="{1DC98217-920C-4217-BFCA-A63EB9C4C32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5D7A2-7756-4B1E-AE5D-31170A4A5A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9DD2B43-78C2-4FD9-A46E-8CFE8208D992}">
      <dgm:prSet phldrT="[Text]" custT="1"/>
      <dgm:spPr>
        <a:solidFill>
          <a:srgbClr val="FFC000"/>
        </a:solidFill>
      </dgm:spPr>
      <dgm:t>
        <a:bodyPr/>
        <a:lstStyle/>
        <a:p>
          <a:endParaRPr lang="en-US" sz="1800" dirty="0"/>
        </a:p>
      </dgm:t>
    </dgm:pt>
    <dgm:pt modelId="{07AC52F1-9554-4396-9006-B7CBC576D8A3}" type="parTrans" cxnId="{37CC9B9B-816C-4CDF-945C-414A41A3148E}">
      <dgm:prSet/>
      <dgm:spPr/>
      <dgm:t>
        <a:bodyPr/>
        <a:lstStyle/>
        <a:p>
          <a:endParaRPr lang="en-US"/>
        </a:p>
      </dgm:t>
    </dgm:pt>
    <dgm:pt modelId="{CEB817AD-682B-4A83-8A40-412D87FB3556}" type="sibTrans" cxnId="{37CC9B9B-816C-4CDF-945C-414A41A3148E}">
      <dgm:prSet/>
      <dgm:spPr/>
      <dgm:t>
        <a:bodyPr/>
        <a:lstStyle/>
        <a:p>
          <a:endParaRPr lang="en-US"/>
        </a:p>
      </dgm:t>
    </dgm:pt>
    <dgm:pt modelId="{2F7D061C-CA91-4A9E-8644-3EB23312B78F}">
      <dgm:prSet phldrT="[Text]" custT="1"/>
      <dgm:spPr/>
      <dgm:t>
        <a:bodyPr/>
        <a:lstStyle/>
        <a:p>
          <a:endParaRPr lang="en-US" sz="1700" dirty="0"/>
        </a:p>
      </dgm:t>
    </dgm:pt>
    <dgm:pt modelId="{9ACDDE7E-C5CC-42CE-A659-018FCA9DE110}" type="parTrans" cxnId="{3B5FB098-286E-4763-88F5-78A2EFB25585}">
      <dgm:prSet/>
      <dgm:spPr/>
      <dgm:t>
        <a:bodyPr/>
        <a:lstStyle/>
        <a:p>
          <a:endParaRPr lang="en-US"/>
        </a:p>
      </dgm:t>
    </dgm:pt>
    <dgm:pt modelId="{41656C81-1A39-4257-9502-7FEFB86B5091}" type="sibTrans" cxnId="{3B5FB098-286E-4763-88F5-78A2EFB25585}">
      <dgm:prSet/>
      <dgm:spPr/>
      <dgm:t>
        <a:bodyPr/>
        <a:lstStyle/>
        <a:p>
          <a:endParaRPr lang="en-US"/>
        </a:p>
      </dgm:t>
    </dgm:pt>
    <dgm:pt modelId="{2CC8DCD3-D392-426D-BAFE-9D2454DE7720}" type="pres">
      <dgm:prSet presAssocID="{EA85D7A2-7756-4B1E-AE5D-31170A4A5AC4}" presName="Name0" presStyleCnt="0">
        <dgm:presLayoutVars>
          <dgm:dir/>
          <dgm:animLvl val="lvl"/>
          <dgm:resizeHandles/>
        </dgm:presLayoutVars>
      </dgm:prSet>
      <dgm:spPr/>
      <dgm:t>
        <a:bodyPr/>
        <a:lstStyle/>
        <a:p>
          <a:endParaRPr lang="en-US"/>
        </a:p>
      </dgm:t>
    </dgm:pt>
    <dgm:pt modelId="{303A9997-39F4-4889-B589-9D4D82939770}" type="pres">
      <dgm:prSet presAssocID="{49DD2B43-78C2-4FD9-A46E-8CFE8208D992}" presName="linNode" presStyleCnt="0"/>
      <dgm:spPr/>
    </dgm:pt>
    <dgm:pt modelId="{F64DFC01-E01C-44AE-A66E-720D8B1F7638}" type="pres">
      <dgm:prSet presAssocID="{49DD2B43-78C2-4FD9-A46E-8CFE8208D992}" presName="parentShp" presStyleLbl="node1" presStyleIdx="0" presStyleCnt="1" custScaleX="99828" custScaleY="77916" custLinFactNeighborX="-8377" custLinFactNeighborY="-5787">
        <dgm:presLayoutVars>
          <dgm:bulletEnabled val="1"/>
        </dgm:presLayoutVars>
      </dgm:prSet>
      <dgm:spPr/>
      <dgm:t>
        <a:bodyPr/>
        <a:lstStyle/>
        <a:p>
          <a:endParaRPr lang="en-US"/>
        </a:p>
      </dgm:t>
    </dgm:pt>
    <dgm:pt modelId="{734163EC-62F7-429C-A95D-47D7B0D301EE}" type="pres">
      <dgm:prSet presAssocID="{49DD2B43-78C2-4FD9-A46E-8CFE8208D992}" presName="childShp" presStyleLbl="bgAccFollowNode1" presStyleIdx="0" presStyleCnt="1" custScaleX="72801" custScaleY="27741" custLinFactNeighborX="28677" custLinFactNeighborY="-11617">
        <dgm:presLayoutVars>
          <dgm:bulletEnabled val="1"/>
        </dgm:presLayoutVars>
      </dgm:prSet>
      <dgm:spPr/>
      <dgm:t>
        <a:bodyPr/>
        <a:lstStyle/>
        <a:p>
          <a:endParaRPr lang="en-US"/>
        </a:p>
      </dgm:t>
    </dgm:pt>
  </dgm:ptLst>
  <dgm:cxnLst>
    <dgm:cxn modelId="{E2862A94-4FB0-4E96-81FB-FEA3A6C2FCFD}" type="presOf" srcId="{49DD2B43-78C2-4FD9-A46E-8CFE8208D992}" destId="{F64DFC01-E01C-44AE-A66E-720D8B1F7638}" srcOrd="0" destOrd="0" presId="urn:microsoft.com/office/officeart/2005/8/layout/vList6"/>
    <dgm:cxn modelId="{4A90BCA5-70F3-4EF2-865E-FBB054C7B364}" type="presOf" srcId="{2F7D061C-CA91-4A9E-8644-3EB23312B78F}" destId="{734163EC-62F7-429C-A95D-47D7B0D301EE}" srcOrd="0" destOrd="0" presId="urn:microsoft.com/office/officeart/2005/8/layout/vList6"/>
    <dgm:cxn modelId="{37CC9B9B-816C-4CDF-945C-414A41A3148E}" srcId="{EA85D7A2-7756-4B1E-AE5D-31170A4A5AC4}" destId="{49DD2B43-78C2-4FD9-A46E-8CFE8208D992}" srcOrd="0" destOrd="0" parTransId="{07AC52F1-9554-4396-9006-B7CBC576D8A3}" sibTransId="{CEB817AD-682B-4A83-8A40-412D87FB3556}"/>
    <dgm:cxn modelId="{3B5FB098-286E-4763-88F5-78A2EFB25585}" srcId="{49DD2B43-78C2-4FD9-A46E-8CFE8208D992}" destId="{2F7D061C-CA91-4A9E-8644-3EB23312B78F}" srcOrd="0" destOrd="0" parTransId="{9ACDDE7E-C5CC-42CE-A659-018FCA9DE110}" sibTransId="{41656C81-1A39-4257-9502-7FEFB86B5091}"/>
    <dgm:cxn modelId="{0FBB3109-6976-42A7-8914-22C006675B06}" type="presOf" srcId="{EA85D7A2-7756-4B1E-AE5D-31170A4A5AC4}" destId="{2CC8DCD3-D392-426D-BAFE-9D2454DE7720}" srcOrd="0" destOrd="0" presId="urn:microsoft.com/office/officeart/2005/8/layout/vList6"/>
    <dgm:cxn modelId="{54A56E77-63CB-47DF-956C-6A16AECEBD80}" type="presParOf" srcId="{2CC8DCD3-D392-426D-BAFE-9D2454DE7720}" destId="{303A9997-39F4-4889-B589-9D4D82939770}" srcOrd="0" destOrd="0" presId="urn:microsoft.com/office/officeart/2005/8/layout/vList6"/>
    <dgm:cxn modelId="{8D9E0635-2683-4EC3-AB23-A9EFA14D9A94}" type="presParOf" srcId="{303A9997-39F4-4889-B589-9D4D82939770}" destId="{F64DFC01-E01C-44AE-A66E-720D8B1F7638}" srcOrd="0" destOrd="0" presId="urn:microsoft.com/office/officeart/2005/8/layout/vList6"/>
    <dgm:cxn modelId="{C4D86188-9BAA-4215-AF1E-A1D9F3BB02C7}" type="presParOf" srcId="{303A9997-39F4-4889-B589-9D4D82939770}" destId="{734163EC-62F7-429C-A95D-47D7B0D301E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369C3-2E77-4096-9C7D-CB86836BA399}">
      <dsp:nvSpPr>
        <dsp:cNvPr id="0" name=""/>
        <dsp:cNvSpPr/>
      </dsp:nvSpPr>
      <dsp:spPr>
        <a:xfrm>
          <a:off x="1631969" y="521526"/>
          <a:ext cx="10551622" cy="29796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F48B4-A56B-454E-B79E-3013BC92E977}">
      <dsp:nvSpPr>
        <dsp:cNvPr id="0" name=""/>
        <dsp:cNvSpPr/>
      </dsp:nvSpPr>
      <dsp:spPr>
        <a:xfrm>
          <a:off x="140180" y="0"/>
          <a:ext cx="4896031" cy="4022725"/>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With guidance and support, begin to identify sounds (phonemes) in spoken words</a:t>
          </a:r>
          <a:endParaRPr lang="en-US" sz="3200" kern="1200" dirty="0"/>
        </a:p>
      </dsp:txBody>
      <dsp:txXfrm>
        <a:off x="336553" y="196373"/>
        <a:ext cx="4503285" cy="3629979"/>
      </dsp:txXfrm>
    </dsp:sp>
    <dsp:sp modelId="{1DC98217-920C-4217-BFCA-A63EB9C4C328}">
      <dsp:nvSpPr>
        <dsp:cNvPr id="0" name=""/>
        <dsp:cNvSpPr/>
      </dsp:nvSpPr>
      <dsp:spPr>
        <a:xfrm>
          <a:off x="5588929" y="0"/>
          <a:ext cx="4907978" cy="4022725"/>
        </a:xfrm>
        <a:prstGeom prst="round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b="1" kern="1200" dirty="0">
            <a:solidFill>
              <a:schemeClr val="tx1"/>
            </a:solidFill>
          </a:endParaRPr>
        </a:p>
      </dsp:txBody>
      <dsp:txXfrm>
        <a:off x="5785302" y="196373"/>
        <a:ext cx="4515232" cy="3629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369C3-2E77-4096-9C7D-CB86836BA399}">
      <dsp:nvSpPr>
        <dsp:cNvPr id="0" name=""/>
        <dsp:cNvSpPr/>
      </dsp:nvSpPr>
      <dsp:spPr>
        <a:xfrm>
          <a:off x="1631969" y="521526"/>
          <a:ext cx="10551622" cy="29796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F48B4-A56B-454E-B79E-3013BC92E977}">
      <dsp:nvSpPr>
        <dsp:cNvPr id="0" name=""/>
        <dsp:cNvSpPr/>
      </dsp:nvSpPr>
      <dsp:spPr>
        <a:xfrm>
          <a:off x="461496" y="0"/>
          <a:ext cx="4563291" cy="4022725"/>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657869" y="196373"/>
        <a:ext cx="4170545" cy="3629979"/>
      </dsp:txXfrm>
    </dsp:sp>
    <dsp:sp modelId="{1DC98217-920C-4217-BFCA-A63EB9C4C328}">
      <dsp:nvSpPr>
        <dsp:cNvPr id="0" name=""/>
        <dsp:cNvSpPr/>
      </dsp:nvSpPr>
      <dsp:spPr>
        <a:xfrm>
          <a:off x="5090096" y="0"/>
          <a:ext cx="4574426" cy="4022725"/>
        </a:xfrm>
        <a:prstGeom prst="round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b="1" kern="1200" dirty="0">
            <a:solidFill>
              <a:schemeClr val="tx1"/>
            </a:solidFill>
          </a:endParaRPr>
        </a:p>
      </dsp:txBody>
      <dsp:txXfrm>
        <a:off x="5286469" y="196373"/>
        <a:ext cx="4181680" cy="3629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163EC-62F7-429C-A95D-47D7B0D301EE}">
      <dsp:nvSpPr>
        <dsp:cNvPr id="0" name=""/>
        <dsp:cNvSpPr/>
      </dsp:nvSpPr>
      <dsp:spPr>
        <a:xfrm>
          <a:off x="6671391" y="1392961"/>
          <a:ext cx="5174244" cy="157642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6671391" y="1590014"/>
        <a:ext cx="4583085" cy="1182319"/>
      </dsp:txXfrm>
    </dsp:sp>
    <dsp:sp modelId="{F64DFC01-E01C-44AE-A66E-720D8B1F7638}">
      <dsp:nvSpPr>
        <dsp:cNvPr id="0" name=""/>
        <dsp:cNvSpPr/>
      </dsp:nvSpPr>
      <dsp:spPr>
        <a:xfrm>
          <a:off x="375257" y="298623"/>
          <a:ext cx="4730104" cy="4427698"/>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endParaRPr lang="en-US" sz="1800" kern="1200" dirty="0"/>
        </a:p>
      </dsp:txBody>
      <dsp:txXfrm>
        <a:off x="591399" y="514765"/>
        <a:ext cx="4297820" cy="39954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ED36AB-8976-4198-BDD4-3C4EA216A840}" type="datetimeFigureOut">
              <a:rPr lang="en-US" smtClean="0"/>
              <a:t>2/3/2017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CBFE0F-0AB1-4F7A-B5FD-18272BC8264A}" type="slidenum">
              <a:rPr lang="en-US" smtClean="0"/>
              <a:t>‹#›</a:t>
            </a:fld>
            <a:endParaRPr lang="en-US"/>
          </a:p>
        </p:txBody>
      </p:sp>
    </p:spTree>
    <p:extLst>
      <p:ext uri="{BB962C8B-B14F-4D97-AF65-F5344CB8AC3E}">
        <p14:creationId xmlns:p14="http://schemas.microsoft.com/office/powerpoint/2010/main" val="64958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A30F9A-B20B-42E0-8FE4-B83614000613}" type="datetimeFigureOut">
              <a:rPr lang="en-US" smtClean="0"/>
              <a:t>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97EC73-0599-4DB6-8920-2CF7E1CEAF6D}" type="slidenum">
              <a:rPr lang="en-US" smtClean="0"/>
              <a:t>‹#›</a:t>
            </a:fld>
            <a:endParaRPr lang="en-US"/>
          </a:p>
        </p:txBody>
      </p:sp>
    </p:spTree>
    <p:extLst>
      <p:ext uri="{BB962C8B-B14F-4D97-AF65-F5344CB8AC3E}">
        <p14:creationId xmlns:p14="http://schemas.microsoft.com/office/powerpoint/2010/main" val="428849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1</a:t>
            </a:fld>
            <a:endParaRPr lang="en-US"/>
          </a:p>
        </p:txBody>
      </p:sp>
    </p:spTree>
    <p:extLst>
      <p:ext uri="{BB962C8B-B14F-4D97-AF65-F5344CB8AC3E}">
        <p14:creationId xmlns:p14="http://schemas.microsoft.com/office/powerpoint/2010/main" val="5055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10</a:t>
            </a:fld>
            <a:endParaRPr lang="en-US"/>
          </a:p>
        </p:txBody>
      </p:sp>
    </p:spTree>
    <p:extLst>
      <p:ext uri="{BB962C8B-B14F-4D97-AF65-F5344CB8AC3E}">
        <p14:creationId xmlns:p14="http://schemas.microsoft.com/office/powerpoint/2010/main" val="250819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11</a:t>
            </a:fld>
            <a:endParaRPr lang="en-US"/>
          </a:p>
        </p:txBody>
      </p:sp>
    </p:spTree>
    <p:extLst>
      <p:ext uri="{BB962C8B-B14F-4D97-AF65-F5344CB8AC3E}">
        <p14:creationId xmlns:p14="http://schemas.microsoft.com/office/powerpoint/2010/main" val="423595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12</a:t>
            </a:fld>
            <a:endParaRPr lang="en-US"/>
          </a:p>
        </p:txBody>
      </p:sp>
    </p:spTree>
    <p:extLst>
      <p:ext uri="{BB962C8B-B14F-4D97-AF65-F5344CB8AC3E}">
        <p14:creationId xmlns:p14="http://schemas.microsoft.com/office/powerpoint/2010/main" val="357153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13</a:t>
            </a:fld>
            <a:endParaRPr lang="en-US"/>
          </a:p>
        </p:txBody>
      </p:sp>
    </p:spTree>
    <p:extLst>
      <p:ext uri="{BB962C8B-B14F-4D97-AF65-F5344CB8AC3E}">
        <p14:creationId xmlns:p14="http://schemas.microsoft.com/office/powerpoint/2010/main" val="2602534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14</a:t>
            </a:fld>
            <a:endParaRPr lang="en-US"/>
          </a:p>
        </p:txBody>
      </p:sp>
    </p:spTree>
    <p:extLst>
      <p:ext uri="{BB962C8B-B14F-4D97-AF65-F5344CB8AC3E}">
        <p14:creationId xmlns:p14="http://schemas.microsoft.com/office/powerpoint/2010/main" val="115862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15</a:t>
            </a:fld>
            <a:endParaRPr lang="en-US"/>
          </a:p>
        </p:txBody>
      </p:sp>
    </p:spTree>
    <p:extLst>
      <p:ext uri="{BB962C8B-B14F-4D97-AF65-F5344CB8AC3E}">
        <p14:creationId xmlns:p14="http://schemas.microsoft.com/office/powerpoint/2010/main" val="160428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16</a:t>
            </a:fld>
            <a:endParaRPr lang="en-US"/>
          </a:p>
        </p:txBody>
      </p:sp>
    </p:spTree>
    <p:extLst>
      <p:ext uri="{BB962C8B-B14F-4D97-AF65-F5344CB8AC3E}">
        <p14:creationId xmlns:p14="http://schemas.microsoft.com/office/powerpoint/2010/main" val="1859756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17</a:t>
            </a:fld>
            <a:endParaRPr lang="en-US"/>
          </a:p>
        </p:txBody>
      </p:sp>
    </p:spTree>
    <p:extLst>
      <p:ext uri="{BB962C8B-B14F-4D97-AF65-F5344CB8AC3E}">
        <p14:creationId xmlns:p14="http://schemas.microsoft.com/office/powerpoint/2010/main" val="74011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18</a:t>
            </a:fld>
            <a:endParaRPr lang="en-US"/>
          </a:p>
        </p:txBody>
      </p:sp>
    </p:spTree>
    <p:extLst>
      <p:ext uri="{BB962C8B-B14F-4D97-AF65-F5344CB8AC3E}">
        <p14:creationId xmlns:p14="http://schemas.microsoft.com/office/powerpoint/2010/main" val="252127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12883"/>
          </a:xfrm>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19</a:t>
            </a:fld>
            <a:endParaRPr lang="en-US"/>
          </a:p>
        </p:txBody>
      </p:sp>
    </p:spTree>
    <p:extLst>
      <p:ext uri="{BB962C8B-B14F-4D97-AF65-F5344CB8AC3E}">
        <p14:creationId xmlns:p14="http://schemas.microsoft.com/office/powerpoint/2010/main" val="337220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605B58A1-58B9-AB4A-A5E0-7E36928C695B}" type="slidenum">
              <a:rPr lang="en-US" smtClean="0"/>
              <a:pPr/>
              <a:t>2</a:t>
            </a:fld>
            <a:endParaRPr lang="en-US" dirty="0"/>
          </a:p>
        </p:txBody>
      </p:sp>
    </p:spTree>
    <p:extLst>
      <p:ext uri="{BB962C8B-B14F-4D97-AF65-F5344CB8AC3E}">
        <p14:creationId xmlns:p14="http://schemas.microsoft.com/office/powerpoint/2010/main" val="139304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20</a:t>
            </a:fld>
            <a:endParaRPr lang="en-US"/>
          </a:p>
        </p:txBody>
      </p:sp>
    </p:spTree>
    <p:extLst>
      <p:ext uri="{BB962C8B-B14F-4D97-AF65-F5344CB8AC3E}">
        <p14:creationId xmlns:p14="http://schemas.microsoft.com/office/powerpoint/2010/main" val="127899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8110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97EC73-0599-4DB6-8920-2CF7E1CEAF6D}" type="slidenum">
              <a:rPr lang="en-US" smtClean="0"/>
              <a:t>21</a:t>
            </a:fld>
            <a:endParaRPr lang="en-US"/>
          </a:p>
        </p:txBody>
      </p:sp>
    </p:spTree>
    <p:extLst>
      <p:ext uri="{BB962C8B-B14F-4D97-AF65-F5344CB8AC3E}">
        <p14:creationId xmlns:p14="http://schemas.microsoft.com/office/powerpoint/2010/main" val="3686869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97EC73-0599-4DB6-8920-2CF7E1CEAF6D}" type="slidenum">
              <a:rPr lang="en-US" smtClean="0"/>
              <a:t>22</a:t>
            </a:fld>
            <a:endParaRPr lang="en-US"/>
          </a:p>
        </p:txBody>
      </p:sp>
    </p:spTree>
    <p:extLst>
      <p:ext uri="{BB962C8B-B14F-4D97-AF65-F5344CB8AC3E}">
        <p14:creationId xmlns:p14="http://schemas.microsoft.com/office/powerpoint/2010/main" val="307593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23</a:t>
            </a:fld>
            <a:endParaRPr lang="en-US"/>
          </a:p>
        </p:txBody>
      </p:sp>
    </p:spTree>
    <p:extLst>
      <p:ext uri="{BB962C8B-B14F-4D97-AF65-F5344CB8AC3E}">
        <p14:creationId xmlns:p14="http://schemas.microsoft.com/office/powerpoint/2010/main" val="2388810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24</a:t>
            </a:fld>
            <a:endParaRPr lang="en-US"/>
          </a:p>
        </p:txBody>
      </p:sp>
    </p:spTree>
    <p:extLst>
      <p:ext uri="{BB962C8B-B14F-4D97-AF65-F5344CB8AC3E}">
        <p14:creationId xmlns:p14="http://schemas.microsoft.com/office/powerpoint/2010/main" val="1395255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25</a:t>
            </a:fld>
            <a:endParaRPr lang="en-US"/>
          </a:p>
        </p:txBody>
      </p:sp>
    </p:spTree>
    <p:extLst>
      <p:ext uri="{BB962C8B-B14F-4D97-AF65-F5344CB8AC3E}">
        <p14:creationId xmlns:p14="http://schemas.microsoft.com/office/powerpoint/2010/main" val="3163551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26</a:t>
            </a:fld>
            <a:endParaRPr lang="en-US"/>
          </a:p>
        </p:txBody>
      </p:sp>
    </p:spTree>
    <p:extLst>
      <p:ext uri="{BB962C8B-B14F-4D97-AF65-F5344CB8AC3E}">
        <p14:creationId xmlns:p14="http://schemas.microsoft.com/office/powerpoint/2010/main" val="146403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27</a:t>
            </a:fld>
            <a:endParaRPr lang="en-US"/>
          </a:p>
        </p:txBody>
      </p:sp>
    </p:spTree>
    <p:extLst>
      <p:ext uri="{BB962C8B-B14F-4D97-AF65-F5344CB8AC3E}">
        <p14:creationId xmlns:p14="http://schemas.microsoft.com/office/powerpoint/2010/main" val="148547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a:p>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rPr>
              <a:t>-</a:t>
            </a:r>
          </a:p>
          <a:p>
            <a:endParaRPr lang="en-US" sz="1200" dirty="0" smtClean="0"/>
          </a:p>
          <a:p>
            <a:endParaRPr lang="en-US" sz="1200" dirty="0" smtClean="0"/>
          </a:p>
          <a:p>
            <a:endParaRPr lang="en-US" sz="1200" dirty="0" smtClean="0"/>
          </a:p>
          <a:p>
            <a:pPr lvl="0" algn="ctr" defTabSz="1422400">
              <a:lnSpc>
                <a:spcPct val="90000"/>
              </a:lnSpc>
              <a:spcBef>
                <a:spcPct val="0"/>
              </a:spcBef>
              <a:spcAft>
                <a:spcPct val="35000"/>
              </a:spcAft>
            </a:pPr>
            <a:endParaRPr lang="en-US" sz="1200" kern="1200" dirty="0">
              <a:solidFill>
                <a:schemeClr val="tx1"/>
              </a:solidFill>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28</a:t>
            </a:fld>
            <a:endParaRPr lang="en-US"/>
          </a:p>
        </p:txBody>
      </p:sp>
    </p:spTree>
    <p:extLst>
      <p:ext uri="{BB962C8B-B14F-4D97-AF65-F5344CB8AC3E}">
        <p14:creationId xmlns:p14="http://schemas.microsoft.com/office/powerpoint/2010/main" val="504840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29</a:t>
            </a:fld>
            <a:endParaRPr lang="en-US"/>
          </a:p>
        </p:txBody>
      </p:sp>
    </p:spTree>
    <p:extLst>
      <p:ext uri="{BB962C8B-B14F-4D97-AF65-F5344CB8AC3E}">
        <p14:creationId xmlns:p14="http://schemas.microsoft.com/office/powerpoint/2010/main" val="27435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36683"/>
          </a:xfrm>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3</a:t>
            </a:fld>
            <a:endParaRPr lang="en-US" dirty="0"/>
          </a:p>
        </p:txBody>
      </p:sp>
    </p:spTree>
    <p:extLst>
      <p:ext uri="{BB962C8B-B14F-4D97-AF65-F5344CB8AC3E}">
        <p14:creationId xmlns:p14="http://schemas.microsoft.com/office/powerpoint/2010/main" val="1227928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7EC73-0599-4DB6-8920-2CF7E1CEAF6D}" type="slidenum">
              <a:rPr lang="en-US" smtClean="0"/>
              <a:t>30</a:t>
            </a:fld>
            <a:endParaRPr lang="en-US"/>
          </a:p>
        </p:txBody>
      </p:sp>
    </p:spTree>
    <p:extLst>
      <p:ext uri="{BB962C8B-B14F-4D97-AF65-F5344CB8AC3E}">
        <p14:creationId xmlns:p14="http://schemas.microsoft.com/office/powerpoint/2010/main" val="1157336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7EC73-0599-4DB6-8920-2CF7E1CEAF6D}" type="slidenum">
              <a:rPr lang="en-US" smtClean="0"/>
              <a:t>31</a:t>
            </a:fld>
            <a:endParaRPr lang="en-US"/>
          </a:p>
        </p:txBody>
      </p:sp>
    </p:spTree>
    <p:extLst>
      <p:ext uri="{BB962C8B-B14F-4D97-AF65-F5344CB8AC3E}">
        <p14:creationId xmlns:p14="http://schemas.microsoft.com/office/powerpoint/2010/main" val="2040348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32</a:t>
            </a:fld>
            <a:endParaRPr lang="en-US"/>
          </a:p>
        </p:txBody>
      </p:sp>
    </p:spTree>
    <p:extLst>
      <p:ext uri="{BB962C8B-B14F-4D97-AF65-F5344CB8AC3E}">
        <p14:creationId xmlns:p14="http://schemas.microsoft.com/office/powerpoint/2010/main" val="277894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FF00"/>
              </a:solidFill>
            </a:endParaRPr>
          </a:p>
        </p:txBody>
      </p:sp>
      <p:sp>
        <p:nvSpPr>
          <p:cNvPr id="4" name="Slide Number Placeholder 3"/>
          <p:cNvSpPr>
            <a:spLocks noGrp="1"/>
          </p:cNvSpPr>
          <p:nvPr>
            <p:ph type="sldNum" sz="quarter" idx="10"/>
          </p:nvPr>
        </p:nvSpPr>
        <p:spPr/>
        <p:txBody>
          <a:bodyPr/>
          <a:lstStyle/>
          <a:p>
            <a:fld id="{1397EC73-0599-4DB6-8920-2CF7E1CEAF6D}" type="slidenum">
              <a:rPr lang="en-US" smtClean="0"/>
              <a:t>4</a:t>
            </a:fld>
            <a:endParaRPr lang="en-US"/>
          </a:p>
        </p:txBody>
      </p:sp>
    </p:spTree>
    <p:extLst>
      <p:ext uri="{BB962C8B-B14F-4D97-AF65-F5344CB8AC3E}">
        <p14:creationId xmlns:p14="http://schemas.microsoft.com/office/powerpoint/2010/main" val="67366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5</a:t>
            </a:fld>
            <a:endParaRPr lang="en-US" dirty="0"/>
          </a:p>
        </p:txBody>
      </p:sp>
    </p:spTree>
    <p:extLst>
      <p:ext uri="{BB962C8B-B14F-4D97-AF65-F5344CB8AC3E}">
        <p14:creationId xmlns:p14="http://schemas.microsoft.com/office/powerpoint/2010/main" val="283440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21920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97EC73-0599-4DB6-8920-2CF7E1CEAF6D}" type="slidenum">
              <a:rPr lang="en-US" smtClean="0"/>
              <a:t>6</a:t>
            </a:fld>
            <a:endParaRPr lang="en-US"/>
          </a:p>
        </p:txBody>
      </p:sp>
    </p:spTree>
    <p:extLst>
      <p:ext uri="{BB962C8B-B14F-4D97-AF65-F5344CB8AC3E}">
        <p14:creationId xmlns:p14="http://schemas.microsoft.com/office/powerpoint/2010/main" val="23978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7</a:t>
            </a:fld>
            <a:endParaRPr lang="en-US"/>
          </a:p>
        </p:txBody>
      </p:sp>
    </p:spTree>
    <p:extLst>
      <p:ext uri="{BB962C8B-B14F-4D97-AF65-F5344CB8AC3E}">
        <p14:creationId xmlns:p14="http://schemas.microsoft.com/office/powerpoint/2010/main" val="261839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6225D36C-86E3-4758-92BF-76E9C3CE3ACC}" type="slidenum">
              <a:rPr lang="en-US" smtClean="0"/>
              <a:t>8</a:t>
            </a:fld>
            <a:endParaRPr lang="en-US"/>
          </a:p>
        </p:txBody>
      </p:sp>
    </p:spTree>
    <p:extLst>
      <p:ext uri="{BB962C8B-B14F-4D97-AF65-F5344CB8AC3E}">
        <p14:creationId xmlns:p14="http://schemas.microsoft.com/office/powerpoint/2010/main" val="373726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road</a:t>
            </a:r>
            <a:r>
              <a:rPr lang="en-US" baseline="0" dirty="0" smtClean="0"/>
              <a:t> map is o</a:t>
            </a:r>
            <a:r>
              <a:rPr lang="en-US" dirty="0" smtClean="0"/>
              <a:t>ur </a:t>
            </a:r>
            <a:r>
              <a:rPr lang="en-US" b="1" dirty="0" smtClean="0"/>
              <a:t>Utah</a:t>
            </a:r>
            <a:r>
              <a:rPr lang="en-US" b="1" baseline="0" dirty="0" smtClean="0"/>
              <a:t> C</a:t>
            </a:r>
            <a:r>
              <a:rPr lang="en-US" b="1" dirty="0" smtClean="0"/>
              <a:t>ore Standards</a:t>
            </a:r>
            <a:r>
              <a:rPr lang="en-US" b="0" baseline="0" dirty="0" smtClean="0"/>
              <a:t> They are</a:t>
            </a:r>
            <a:r>
              <a:rPr lang="en-US" dirty="0" smtClean="0"/>
              <a:t> a result of empirical</a:t>
            </a:r>
            <a:r>
              <a:rPr lang="en-US" baseline="0" dirty="0" smtClean="0"/>
              <a:t> research and the </a:t>
            </a:r>
            <a:r>
              <a:rPr lang="en-US" dirty="0" smtClean="0"/>
              <a:t>collaboration of many educational experts in the State of Utah. </a:t>
            </a:r>
            <a:r>
              <a:rPr lang="en-US" baseline="0" dirty="0" smtClean="0"/>
              <a:t>Adopted</a:t>
            </a:r>
            <a:r>
              <a:rPr lang="en-US" dirty="0" smtClean="0"/>
              <a:t>  in 2010 for elem.-through secondary,</a:t>
            </a:r>
            <a:r>
              <a:rPr lang="en-US" baseline="0" dirty="0" smtClean="0"/>
              <a:t> the Early Childhood Standards were added by 2011.</a:t>
            </a:r>
            <a:r>
              <a:rPr lang="en-US" dirty="0" smtClean="0"/>
              <a:t> </a:t>
            </a:r>
          </a:p>
          <a:p>
            <a:r>
              <a:rPr lang="en-US" baseline="0" dirty="0" smtClean="0"/>
              <a:t>As for PA, you see the foundational skills that are key for </a:t>
            </a:r>
            <a:r>
              <a:rPr lang="en-US" baseline="0" dirty="0" err="1" smtClean="0"/>
              <a:t>PreK</a:t>
            </a:r>
            <a:r>
              <a:rPr lang="en-US" baseline="0" dirty="0" smtClean="0"/>
              <a:t>  students to achieve future success.  </a:t>
            </a:r>
          </a:p>
          <a:p>
            <a:endParaRPr lang="en-US" dirty="0"/>
          </a:p>
        </p:txBody>
      </p:sp>
      <p:sp>
        <p:nvSpPr>
          <p:cNvPr id="4" name="Slide Number Placeholder 3"/>
          <p:cNvSpPr>
            <a:spLocks noGrp="1"/>
          </p:cNvSpPr>
          <p:nvPr>
            <p:ph type="sldNum" sz="quarter" idx="10"/>
          </p:nvPr>
        </p:nvSpPr>
        <p:spPr/>
        <p:txBody>
          <a:bodyPr/>
          <a:lstStyle/>
          <a:p>
            <a:fld id="{1397EC73-0599-4DB6-8920-2CF7E1CEAF6D}" type="slidenum">
              <a:rPr lang="en-US" smtClean="0"/>
              <a:t>9</a:t>
            </a:fld>
            <a:endParaRPr lang="en-US"/>
          </a:p>
        </p:txBody>
      </p:sp>
    </p:spTree>
    <p:extLst>
      <p:ext uri="{BB962C8B-B14F-4D97-AF65-F5344CB8AC3E}">
        <p14:creationId xmlns:p14="http://schemas.microsoft.com/office/powerpoint/2010/main" val="279765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3F0AD2-0C32-4AA2-BA8C-D530815302F9}"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EB18-5298-4162-9B69-819BDF3C416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73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F0AD2-0C32-4AA2-BA8C-D530815302F9}"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85708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F0AD2-0C32-4AA2-BA8C-D530815302F9}"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EB18-5298-4162-9B69-819BDF3C416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4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F0AD2-0C32-4AA2-BA8C-D530815302F9}"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174735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F0AD2-0C32-4AA2-BA8C-D530815302F9}"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EB18-5298-4162-9B69-819BDF3C416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03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F0AD2-0C32-4AA2-BA8C-D530815302F9}"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1133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3F0AD2-0C32-4AA2-BA8C-D530815302F9}"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185232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3F0AD2-0C32-4AA2-BA8C-D530815302F9}"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418511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F0AD2-0C32-4AA2-BA8C-D530815302F9}"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134244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F0AD2-0C32-4AA2-BA8C-D530815302F9}"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3EB18-5298-4162-9B69-819BDF3C4168}" type="slidenum">
              <a:rPr lang="en-US" smtClean="0"/>
              <a:t>‹#›</a:t>
            </a:fld>
            <a:endParaRPr lang="en-US"/>
          </a:p>
        </p:txBody>
      </p:sp>
    </p:spTree>
    <p:extLst>
      <p:ext uri="{BB962C8B-B14F-4D97-AF65-F5344CB8AC3E}">
        <p14:creationId xmlns:p14="http://schemas.microsoft.com/office/powerpoint/2010/main" val="199752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F0AD2-0C32-4AA2-BA8C-D530815302F9}"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3EB18-5298-4162-9B69-819BDF3C4168}"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5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3F0AD2-0C32-4AA2-BA8C-D530815302F9}" type="datetimeFigureOut">
              <a:rPr lang="en-US" smtClean="0"/>
              <a:t>2/3/2017</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E3EB18-5298-4162-9B69-819BDF3C416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2906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366" y="763769"/>
            <a:ext cx="5251883" cy="3736513"/>
          </a:xfrm>
        </p:spPr>
        <p:txBody>
          <a:bodyPr>
            <a:normAutofit fontScale="90000"/>
          </a:bodyPr>
          <a:lstStyle/>
          <a:p>
            <a:r>
              <a:rPr lang="en-US" sz="6700" dirty="0" smtClean="0">
                <a:solidFill>
                  <a:srgbClr val="0070C0"/>
                </a:solidFill>
              </a:rPr>
              <a:t>Language and literacy for young learners seminar</a:t>
            </a:r>
            <a:br>
              <a:rPr lang="en-US" sz="6700" dirty="0" smtClean="0">
                <a:solidFill>
                  <a:srgbClr val="0070C0"/>
                </a:solidFill>
              </a:rPr>
            </a:br>
            <a:r>
              <a:rPr lang="en-US" sz="7200" dirty="0" smtClean="0">
                <a:solidFill>
                  <a:srgbClr val="0070C0"/>
                </a:solidFill>
              </a:rPr>
              <a:t/>
            </a:r>
            <a:br>
              <a:rPr lang="en-US" sz="7200" dirty="0" smtClean="0">
                <a:solidFill>
                  <a:srgbClr val="0070C0"/>
                </a:solidFill>
              </a:rPr>
            </a:br>
            <a:r>
              <a:rPr lang="en-US" sz="6000" dirty="0" smtClean="0">
                <a:solidFill>
                  <a:schemeClr val="tx1"/>
                </a:solidFill>
              </a:rPr>
              <a:t>phonological Awareness  </a:t>
            </a:r>
            <a:endParaRPr lang="en-US" sz="6000" dirty="0">
              <a:solidFill>
                <a:schemeClr val="tx1"/>
              </a:solidFill>
            </a:endParaRPr>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8779" y="439661"/>
            <a:ext cx="6206924" cy="3729317"/>
          </a:xfrm>
        </p:spPr>
      </p:pic>
      <p:sp>
        <p:nvSpPr>
          <p:cNvPr id="3" name="Subtitle 2"/>
          <p:cNvSpPr>
            <a:spLocks noGrp="1"/>
          </p:cNvSpPr>
          <p:nvPr>
            <p:ph type="body" sz="half" idx="2"/>
          </p:nvPr>
        </p:nvSpPr>
        <p:spPr>
          <a:xfrm>
            <a:off x="262364" y="4752073"/>
            <a:ext cx="4301628" cy="3166281"/>
          </a:xfrm>
        </p:spPr>
        <p:txBody>
          <a:bodyPr>
            <a:noAutofit/>
          </a:bodyPr>
          <a:lstStyle/>
          <a:p>
            <a:pPr marL="342900" indent="-342900">
              <a:buFont typeface="Wingdings" panose="05000000000000000000" pitchFamily="2" charset="2"/>
              <a:buChar char="§"/>
            </a:pPr>
            <a:endParaRPr lang="en-US" sz="3600" dirty="0" smtClean="0">
              <a:solidFill>
                <a:srgbClr val="002060"/>
              </a:solidFill>
            </a:endParaRPr>
          </a:p>
          <a:p>
            <a:pPr>
              <a:lnSpc>
                <a:spcPct val="100000"/>
              </a:lnSpc>
            </a:pPr>
            <a:r>
              <a:rPr lang="en-US" sz="2800" dirty="0" smtClean="0">
                <a:solidFill>
                  <a:srgbClr val="002060"/>
                </a:solidFill>
              </a:rPr>
              <a:t>University of Utah</a:t>
            </a:r>
          </a:p>
          <a:p>
            <a:pPr>
              <a:lnSpc>
                <a:spcPct val="100000"/>
              </a:lnSpc>
            </a:pPr>
            <a:r>
              <a:rPr lang="en-US" sz="2800" dirty="0" smtClean="0">
                <a:solidFill>
                  <a:srgbClr val="002060"/>
                </a:solidFill>
              </a:rPr>
              <a:t>Spring 2017</a:t>
            </a:r>
          </a:p>
          <a:p>
            <a:endParaRPr lang="en-US" sz="2400" dirty="0" smtClean="0">
              <a:solidFill>
                <a:srgbClr val="002060"/>
              </a:solidFill>
            </a:endParaRPr>
          </a:p>
        </p:txBody>
      </p:sp>
      <p:pic>
        <p:nvPicPr>
          <p:cNvPr id="15" name="Picture 14"/>
          <p:cNvPicPr>
            <a:picLocks noChangeAspect="1"/>
          </p:cNvPicPr>
          <p:nvPr/>
        </p:nvPicPr>
        <p:blipFill>
          <a:blip r:embed="rId4"/>
          <a:stretch>
            <a:fillRect/>
          </a:stretch>
        </p:blipFill>
        <p:spPr>
          <a:xfrm>
            <a:off x="8016363" y="5372203"/>
            <a:ext cx="2689410" cy="1618319"/>
          </a:xfrm>
          <a:prstGeom prst="rect">
            <a:avLst/>
          </a:prstGeom>
        </p:spPr>
      </p:pic>
      <p:sp>
        <p:nvSpPr>
          <p:cNvPr id="16" name="TextBox 15"/>
          <p:cNvSpPr txBox="1"/>
          <p:nvPr/>
        </p:nvSpPr>
        <p:spPr>
          <a:xfrm>
            <a:off x="8016363" y="4500282"/>
            <a:ext cx="3603810" cy="1200329"/>
          </a:xfrm>
          <a:prstGeom prst="rect">
            <a:avLst/>
          </a:prstGeom>
          <a:noFill/>
        </p:spPr>
        <p:txBody>
          <a:bodyPr wrap="square" rtlCol="0">
            <a:spAutoFit/>
          </a:bodyPr>
          <a:lstStyle/>
          <a:p>
            <a:r>
              <a:rPr lang="en-US" sz="2400" dirty="0" smtClean="0"/>
              <a:t>Lisa Reed, </a:t>
            </a:r>
            <a:r>
              <a:rPr lang="en-US" sz="2400" dirty="0" err="1" smtClean="0"/>
              <a:t>Brynnli</a:t>
            </a:r>
            <a:r>
              <a:rPr lang="en-US" sz="2400" dirty="0" smtClean="0"/>
              <a:t> Paulsen, Wendy </a:t>
            </a:r>
            <a:r>
              <a:rPr lang="en-US" sz="2400" dirty="0" err="1" smtClean="0"/>
              <a:t>Wittwer</a:t>
            </a:r>
            <a:endParaRPr lang="en-US" sz="2400" dirty="0" smtClean="0"/>
          </a:p>
          <a:p>
            <a:r>
              <a:rPr lang="en-US" sz="2400" dirty="0" smtClean="0"/>
              <a:t>Intervention Specialists</a:t>
            </a:r>
            <a:endParaRPr lang="en-US" sz="2400" dirty="0"/>
          </a:p>
        </p:txBody>
      </p:sp>
    </p:spTree>
    <p:extLst>
      <p:ext uri="{BB962C8B-B14F-4D97-AF65-F5344CB8AC3E}">
        <p14:creationId xmlns:p14="http://schemas.microsoft.com/office/powerpoint/2010/main" val="3806646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104823"/>
            <a:ext cx="10407535" cy="841663"/>
          </a:xfrm>
        </p:spPr>
        <p:txBody>
          <a:bodyPr>
            <a:normAutofit/>
          </a:bodyPr>
          <a:lstStyle/>
          <a:p>
            <a:r>
              <a:rPr lang="en-US" sz="5300" dirty="0" smtClean="0"/>
              <a:t>Guidelines For Learning</a:t>
            </a:r>
            <a:endParaRPr lang="en-US" dirty="0"/>
          </a:p>
        </p:txBody>
      </p:sp>
      <p:graphicFrame>
        <p:nvGraphicFramePr>
          <p:cNvPr id="7" name="Content Placeholder 6"/>
          <p:cNvGraphicFramePr>
            <a:graphicFrameLocks noGrp="1"/>
          </p:cNvGraphicFramePr>
          <p:nvPr>
            <p:ph sz="half" idx="1"/>
            <p:extLst/>
          </p:nvPr>
        </p:nvGraphicFramePr>
        <p:xfrm>
          <a:off x="-102524" y="1958441"/>
          <a:ext cx="12413674"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153891" y="1302962"/>
            <a:ext cx="4772890" cy="461665"/>
          </a:xfrm>
          <a:prstGeom prst="rect">
            <a:avLst/>
          </a:prstGeom>
          <a:noFill/>
          <a:ln w="28575">
            <a:solidFill>
              <a:schemeClr val="accent1"/>
            </a:solidFill>
          </a:ln>
        </p:spPr>
        <p:txBody>
          <a:bodyPr wrap="square" rtlCol="0">
            <a:spAutoFit/>
          </a:bodyPr>
          <a:lstStyle/>
          <a:p>
            <a:r>
              <a:rPr lang="en-US" sz="2400" b="1" dirty="0" smtClean="0"/>
              <a:t>Kindergarten Readiness Standards</a:t>
            </a:r>
            <a:endParaRPr lang="en-US" sz="2400" b="1" dirty="0"/>
          </a:p>
        </p:txBody>
      </p:sp>
      <p:sp>
        <p:nvSpPr>
          <p:cNvPr id="11" name="TextBox 10"/>
          <p:cNvSpPr txBox="1"/>
          <p:nvPr/>
        </p:nvSpPr>
        <p:spPr>
          <a:xfrm>
            <a:off x="533398" y="765097"/>
            <a:ext cx="9393383" cy="461665"/>
          </a:xfrm>
          <a:prstGeom prst="rect">
            <a:avLst/>
          </a:prstGeom>
          <a:noFill/>
        </p:spPr>
        <p:txBody>
          <a:bodyPr wrap="square" rtlCol="0">
            <a:spAutoFit/>
          </a:bodyPr>
          <a:lstStyle/>
          <a:p>
            <a:r>
              <a:rPr lang="en-US" sz="2400" b="1" dirty="0" smtClean="0">
                <a:solidFill>
                  <a:srgbClr val="FFC000"/>
                </a:solidFill>
              </a:rPr>
              <a:t>Utah’s Early Childhood Core Standards  </a:t>
            </a:r>
            <a:r>
              <a:rPr lang="en-US" sz="2400" b="1" dirty="0" smtClean="0"/>
              <a:t>- Phonological Awareness </a:t>
            </a:r>
            <a:endParaRPr lang="en-US" sz="2400" b="1" dirty="0"/>
          </a:p>
        </p:txBody>
      </p:sp>
      <p:sp>
        <p:nvSpPr>
          <p:cNvPr id="3" name="TextBox 2"/>
          <p:cNvSpPr txBox="1"/>
          <p:nvPr/>
        </p:nvSpPr>
        <p:spPr>
          <a:xfrm>
            <a:off x="5153891" y="2110841"/>
            <a:ext cx="4876801" cy="3477875"/>
          </a:xfrm>
          <a:prstGeom prst="rect">
            <a:avLst/>
          </a:prstGeom>
          <a:noFill/>
        </p:spPr>
        <p:txBody>
          <a:bodyPr wrap="square" rtlCol="0">
            <a:spAutoFit/>
          </a:bodyPr>
          <a:lstStyle/>
          <a:p>
            <a:r>
              <a:rPr lang="en-US" sz="2000" dirty="0"/>
              <a:t>a. Begin to supply rhyming words in</a:t>
            </a:r>
          </a:p>
          <a:p>
            <a:r>
              <a:rPr lang="en-US" sz="2000" dirty="0"/>
              <a:t>familiar songs/ jingles and orally match</a:t>
            </a:r>
          </a:p>
          <a:p>
            <a:r>
              <a:rPr lang="en-US" sz="2000" dirty="0"/>
              <a:t>words that rhyme.</a:t>
            </a:r>
          </a:p>
          <a:p>
            <a:r>
              <a:rPr lang="en-US" sz="2000" dirty="0"/>
              <a:t>b. Identify and separate syllables </a:t>
            </a:r>
            <a:r>
              <a:rPr lang="en-US" sz="2000" i="1" dirty="0"/>
              <a:t>(word</a:t>
            </a:r>
            <a:endParaRPr lang="en-US" sz="2000" dirty="0"/>
          </a:p>
          <a:p>
            <a:r>
              <a:rPr lang="en-US" sz="2000" i="1" dirty="0"/>
              <a:t>parts) </a:t>
            </a:r>
            <a:r>
              <a:rPr lang="en-US" sz="2000" dirty="0"/>
              <a:t>in words.</a:t>
            </a:r>
          </a:p>
          <a:p>
            <a:r>
              <a:rPr lang="en-US" sz="2000" dirty="0"/>
              <a:t>c. Identify words by syllables, beginning</a:t>
            </a:r>
          </a:p>
          <a:p>
            <a:r>
              <a:rPr lang="en-US" sz="2000" dirty="0"/>
              <a:t>sounds, or individual sounds.</a:t>
            </a:r>
          </a:p>
          <a:p>
            <a:r>
              <a:rPr lang="en-US" sz="2000" dirty="0"/>
              <a:t>d. Recognize initial and final sound of</a:t>
            </a:r>
          </a:p>
          <a:p>
            <a:r>
              <a:rPr lang="en-US" sz="2000" dirty="0"/>
              <a:t>words.</a:t>
            </a:r>
          </a:p>
          <a:p>
            <a:r>
              <a:rPr lang="en-US" sz="2000" dirty="0"/>
              <a:t>e. With modeling and support, identify</a:t>
            </a:r>
          </a:p>
          <a:p>
            <a:r>
              <a:rPr lang="en-US" sz="2000" dirty="0"/>
              <a:t>individual phonemes </a:t>
            </a:r>
            <a:r>
              <a:rPr lang="en-US" sz="2000" i="1" dirty="0"/>
              <a:t>(e.g., /d/, /s/, /t/)</a:t>
            </a:r>
            <a:r>
              <a:rPr lang="en-US" sz="2000" dirty="0"/>
              <a:t>.</a:t>
            </a:r>
          </a:p>
        </p:txBody>
      </p:sp>
      <p:sp>
        <p:nvSpPr>
          <p:cNvPr id="4" name="TextBox 3"/>
          <p:cNvSpPr txBox="1"/>
          <p:nvPr/>
        </p:nvSpPr>
        <p:spPr>
          <a:xfrm>
            <a:off x="725979" y="2200088"/>
            <a:ext cx="3962400" cy="3539430"/>
          </a:xfrm>
          <a:prstGeom prst="rect">
            <a:avLst/>
          </a:prstGeom>
          <a:noFill/>
        </p:spPr>
        <p:txBody>
          <a:bodyPr wrap="square" rtlCol="0">
            <a:spAutoFit/>
          </a:bodyPr>
          <a:lstStyle/>
          <a:p>
            <a:r>
              <a:rPr lang="en-US" sz="2800" dirty="0" smtClean="0">
                <a:solidFill>
                  <a:schemeClr val="bg1"/>
                </a:solidFill>
              </a:rPr>
              <a:t>With guidance and support, identify and discriminate between sounds  (phonemes) in spoken language, such as attention to beginning and ending sounds (phonemes) in words.</a:t>
            </a:r>
            <a:endParaRPr lang="en-US" sz="2800" dirty="0">
              <a:solidFill>
                <a:schemeClr val="bg1"/>
              </a:solidFill>
            </a:endParaRPr>
          </a:p>
        </p:txBody>
      </p:sp>
    </p:spTree>
    <p:extLst>
      <p:ext uri="{BB962C8B-B14F-4D97-AF65-F5344CB8AC3E}">
        <p14:creationId xmlns:p14="http://schemas.microsoft.com/office/powerpoint/2010/main" val="3732708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1" y="-73446"/>
            <a:ext cx="8911687" cy="834242"/>
          </a:xfrm>
        </p:spPr>
        <p:txBody>
          <a:bodyPr/>
          <a:lstStyle/>
          <a:p>
            <a:r>
              <a:rPr lang="en-US" dirty="0" smtClean="0"/>
              <a:t>Guidelines for Learning</a:t>
            </a:r>
            <a:endParaRPr lang="en-US" dirty="0"/>
          </a:p>
        </p:txBody>
      </p:sp>
      <p:sp>
        <p:nvSpPr>
          <p:cNvPr id="3" name="Content Placeholder 2"/>
          <p:cNvSpPr>
            <a:spLocks noGrp="1"/>
          </p:cNvSpPr>
          <p:nvPr>
            <p:ph sz="half" idx="1"/>
          </p:nvPr>
        </p:nvSpPr>
        <p:spPr>
          <a:xfrm>
            <a:off x="1418478" y="2561780"/>
            <a:ext cx="4313864" cy="3777622"/>
          </a:xfrm>
        </p:spPr>
        <p:txBody>
          <a:bodyPr/>
          <a:lstStyle/>
          <a:p>
            <a:pPr lvl="0"/>
            <a:endParaRPr lang="en-US" sz="1200" dirty="0"/>
          </a:p>
          <a:p>
            <a:pPr lvl="0"/>
            <a:endParaRPr lang="en-US" dirty="0"/>
          </a:p>
          <a:p>
            <a:pPr lvl="0"/>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224040543"/>
              </p:ext>
            </p:extLst>
          </p:nvPr>
        </p:nvGraphicFramePr>
        <p:xfrm>
          <a:off x="-190476" y="1615044"/>
          <a:ext cx="11845636" cy="568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81781" y="615945"/>
            <a:ext cx="10423961" cy="461665"/>
          </a:xfrm>
          <a:prstGeom prst="rect">
            <a:avLst/>
          </a:prstGeom>
          <a:noFill/>
        </p:spPr>
        <p:txBody>
          <a:bodyPr wrap="square" rtlCol="0">
            <a:spAutoFit/>
          </a:bodyPr>
          <a:lstStyle/>
          <a:p>
            <a:r>
              <a:rPr lang="en-US" sz="2400" b="1" dirty="0" smtClean="0">
                <a:solidFill>
                  <a:srgbClr val="FFC000"/>
                </a:solidFill>
              </a:rPr>
              <a:t>Head Start</a:t>
            </a:r>
            <a:r>
              <a:rPr lang="en-US" sz="2400" b="1" dirty="0" smtClean="0"/>
              <a:t> Early Learning Outcomes Framework – Phonological Awareness</a:t>
            </a:r>
            <a:endParaRPr lang="en-US" sz="2400" b="1" dirty="0"/>
          </a:p>
        </p:txBody>
      </p:sp>
      <p:sp>
        <p:nvSpPr>
          <p:cNvPr id="4" name="TextBox 3"/>
          <p:cNvSpPr txBox="1"/>
          <p:nvPr/>
        </p:nvSpPr>
        <p:spPr>
          <a:xfrm>
            <a:off x="509983" y="1057187"/>
            <a:ext cx="4081753" cy="830997"/>
          </a:xfrm>
          <a:prstGeom prst="rect">
            <a:avLst/>
          </a:prstGeom>
          <a:no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Developmental Progression </a:t>
            </a:r>
            <a:r>
              <a:rPr lang="en-US" sz="2400" b="1" dirty="0" smtClean="0">
                <a:sym typeface="Wingdings" panose="05000000000000000000" pitchFamily="2" charset="2"/>
              </a:rPr>
              <a:t></a:t>
            </a:r>
            <a:r>
              <a:rPr lang="en-US" sz="2400" b="1" dirty="0" smtClean="0"/>
              <a:t> 48-60 Months</a:t>
            </a:r>
            <a:endParaRPr lang="en-US" sz="2400" b="1" dirty="0"/>
          </a:p>
        </p:txBody>
      </p:sp>
      <p:sp>
        <p:nvSpPr>
          <p:cNvPr id="5" name="TextBox 4"/>
          <p:cNvSpPr txBox="1"/>
          <p:nvPr/>
        </p:nvSpPr>
        <p:spPr>
          <a:xfrm>
            <a:off x="6346032" y="1057187"/>
            <a:ext cx="2732810" cy="830997"/>
          </a:xfrm>
          <a:prstGeom prst="rect">
            <a:avLst/>
          </a:prstGeom>
          <a:noFill/>
          <a:ln w="28575">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Indicators </a:t>
            </a:r>
            <a:r>
              <a:rPr lang="en-US" sz="2400" b="1" dirty="0" smtClean="0">
                <a:sym typeface="Wingdings" panose="05000000000000000000" pitchFamily="2" charset="2"/>
              </a:rPr>
              <a:t> By 60 Months</a:t>
            </a:r>
            <a:endParaRPr lang="en-US" sz="2400" b="1" dirty="0"/>
          </a:p>
        </p:txBody>
      </p:sp>
      <p:sp>
        <p:nvSpPr>
          <p:cNvPr id="11" name="Rounded Rectangle 10"/>
          <p:cNvSpPr/>
          <p:nvPr/>
        </p:nvSpPr>
        <p:spPr>
          <a:xfrm>
            <a:off x="5051183" y="1937152"/>
            <a:ext cx="5450561" cy="44022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Provides one or more words that </a:t>
            </a:r>
            <a:r>
              <a:rPr lang="en-US" sz="2400" dirty="0" smtClean="0">
                <a:solidFill>
                  <a:schemeClr val="tx1"/>
                </a:solidFill>
              </a:rPr>
              <a:t> rhyme </a:t>
            </a:r>
            <a:r>
              <a:rPr lang="en-US" sz="2400" dirty="0">
                <a:solidFill>
                  <a:schemeClr val="tx1"/>
                </a:solidFill>
              </a:rPr>
              <a:t>with a single given target, such as “What rhymes with log?” </a:t>
            </a:r>
          </a:p>
          <a:p>
            <a:r>
              <a:rPr lang="en-US" sz="2400" dirty="0" smtClean="0">
                <a:solidFill>
                  <a:schemeClr val="tx1"/>
                </a:solidFill>
              </a:rPr>
              <a:t>Produces </a:t>
            </a:r>
            <a:r>
              <a:rPr lang="en-US" sz="2400" dirty="0">
                <a:solidFill>
                  <a:schemeClr val="tx1"/>
                </a:solidFill>
              </a:rPr>
              <a:t>the beginning sound in a spoken word, such as “Dog begins with /d/.” </a:t>
            </a:r>
          </a:p>
          <a:p>
            <a:r>
              <a:rPr lang="en-US" sz="2400" dirty="0" smtClean="0">
                <a:solidFill>
                  <a:schemeClr val="tx1"/>
                </a:solidFill>
              </a:rPr>
              <a:t>Provides </a:t>
            </a:r>
            <a:r>
              <a:rPr lang="en-US" sz="2400" dirty="0">
                <a:solidFill>
                  <a:schemeClr val="tx1"/>
                </a:solidFill>
              </a:rPr>
              <a:t>a word that fits with a group of words sharing an initial sound, with adult support, such as “Sock, Sara, and song all start with the /s/ sound. What else starts with the /s/ sound?” </a:t>
            </a:r>
          </a:p>
        </p:txBody>
      </p:sp>
      <p:sp>
        <p:nvSpPr>
          <p:cNvPr id="7" name="Rectangle 6"/>
          <p:cNvSpPr/>
          <p:nvPr/>
        </p:nvSpPr>
        <p:spPr>
          <a:xfrm>
            <a:off x="281781" y="2182119"/>
            <a:ext cx="4538159" cy="3785652"/>
          </a:xfrm>
          <a:prstGeom prst="rect">
            <a:avLst/>
          </a:prstGeom>
        </p:spPr>
        <p:txBody>
          <a:bodyPr wrap="square">
            <a:spAutoFit/>
          </a:bodyPr>
          <a:lstStyle/>
          <a:p>
            <a:r>
              <a:rPr lang="en-US" sz="2400" dirty="0">
                <a:solidFill>
                  <a:schemeClr val="bg1"/>
                </a:solidFill>
                <a:latin typeface="Proxima Nova Cn Rg"/>
                <a:ea typeface="Calibri" panose="020F0502020204030204" pitchFamily="34" charset="0"/>
                <a:cs typeface="Proxima Nova Cn Rg"/>
              </a:rPr>
              <a:t>Demonstrates rhyme recognition, such as identifying which words rhyme from a group of three: hat, cat, log. Recognizes phonemic changes in words, such as noticing the problem with “Old McDonald had a charm.” Is able to count syllables and understand sounds in spoken words. </a:t>
            </a:r>
            <a:endParaRPr lang="en-US" sz="2400" dirty="0">
              <a:solidFill>
                <a:schemeClr val="bg1"/>
              </a:solidFill>
            </a:endParaRPr>
          </a:p>
        </p:txBody>
      </p:sp>
    </p:spTree>
    <p:extLst>
      <p:ext uri="{BB962C8B-B14F-4D97-AF65-F5344CB8AC3E}">
        <p14:creationId xmlns:p14="http://schemas.microsoft.com/office/powerpoint/2010/main" val="3502088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5107822" y="370673"/>
            <a:ext cx="7084178" cy="6171908"/>
          </a:xfrm>
        </p:spPr>
        <p:txBody>
          <a:bodyPr>
            <a:normAutofit/>
          </a:bodyPr>
          <a:lstStyle/>
          <a:p>
            <a:pPr algn="ctr"/>
            <a:r>
              <a:rPr lang="en-US" sz="3200" dirty="0" smtClean="0"/>
              <a:t>Sentence and word awareness</a:t>
            </a:r>
          </a:p>
          <a:p>
            <a:pPr algn="ctr"/>
            <a:endParaRPr lang="en-US" sz="3200" dirty="0" smtClean="0"/>
          </a:p>
          <a:p>
            <a:pPr algn="ctr"/>
            <a:r>
              <a:rPr lang="en-US" sz="3200" dirty="0" smtClean="0"/>
              <a:t>Rhyming and alliteration</a:t>
            </a:r>
          </a:p>
          <a:p>
            <a:pPr algn="ctr"/>
            <a:endParaRPr lang="en-US" sz="3200" dirty="0"/>
          </a:p>
          <a:p>
            <a:pPr algn="ctr"/>
            <a:r>
              <a:rPr lang="en-US" sz="3200" dirty="0" smtClean="0"/>
              <a:t>Syllable awareness</a:t>
            </a:r>
          </a:p>
          <a:p>
            <a:pPr algn="ctr"/>
            <a:endParaRPr lang="en-US" sz="3200" dirty="0" smtClean="0"/>
          </a:p>
          <a:p>
            <a:pPr algn="ctr"/>
            <a:r>
              <a:rPr lang="en-US" sz="3200" dirty="0" smtClean="0"/>
              <a:t>Onset and rime manipulation</a:t>
            </a:r>
          </a:p>
          <a:p>
            <a:pPr algn="ctr"/>
            <a:endParaRPr lang="en-US" sz="3200" dirty="0" smtClean="0"/>
          </a:p>
          <a:p>
            <a:pPr algn="ctr"/>
            <a:r>
              <a:rPr lang="en-US" sz="3200" dirty="0" smtClean="0"/>
              <a:t>Phoneme awareness</a:t>
            </a:r>
          </a:p>
        </p:txBody>
      </p:sp>
      <p:sp>
        <p:nvSpPr>
          <p:cNvPr id="3" name="Rounded Rectangle 2"/>
          <p:cNvSpPr/>
          <p:nvPr/>
        </p:nvSpPr>
        <p:spPr>
          <a:xfrm>
            <a:off x="768717" y="2255081"/>
            <a:ext cx="4761928" cy="41487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“Phonological skill develops in a predictable progression.  This concept is important, as it provides the basis for sequencing teaching tasks from easy to more difficult.” </a:t>
            </a:r>
          </a:p>
          <a:p>
            <a:pPr algn="ctr"/>
            <a:r>
              <a:rPr lang="en-US" sz="1200" dirty="0" smtClean="0"/>
              <a:t>(LETRS Module 2,  Louisa C. Moats, </a:t>
            </a:r>
            <a:r>
              <a:rPr lang="en-US" sz="1200" dirty="0" err="1" smtClean="0"/>
              <a:t>Ed.D</a:t>
            </a:r>
            <a:r>
              <a:rPr lang="en-US" sz="1200" dirty="0" smtClean="0"/>
              <a:t>)</a:t>
            </a:r>
            <a:endParaRPr lang="en-US" sz="1200" dirty="0"/>
          </a:p>
        </p:txBody>
      </p:sp>
      <p:sp>
        <p:nvSpPr>
          <p:cNvPr id="6" name="Right Arrow 5"/>
          <p:cNvSpPr/>
          <p:nvPr/>
        </p:nvSpPr>
        <p:spPr>
          <a:xfrm>
            <a:off x="1185281" y="466140"/>
            <a:ext cx="4171231" cy="163110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Building the Foundation</a:t>
            </a:r>
            <a:endParaRPr lang="en-US" sz="3200" dirty="0"/>
          </a:p>
        </p:txBody>
      </p:sp>
      <p:sp>
        <p:nvSpPr>
          <p:cNvPr id="2" name="Down Arrow 1"/>
          <p:cNvSpPr/>
          <p:nvPr/>
        </p:nvSpPr>
        <p:spPr>
          <a:xfrm>
            <a:off x="8399561" y="105268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399561" y="239672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385246" y="3654235"/>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399561" y="493811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9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1000"/>
                                        <p:tgtEl>
                                          <p:spTgt spid="11">
                                            <p:txEl>
                                              <p:pRg st="2" end="2"/>
                                            </p:txEl>
                                          </p:spTgt>
                                        </p:tgtEl>
                                      </p:cBhvr>
                                    </p:animEffect>
                                    <p:anim calcmode="lin" valueType="num">
                                      <p:cBhvr>
                                        <p:cTn id="2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animEffect transition="in" filter="fade">
                                      <p:cBhvr>
                                        <p:cTn id="46" dur="1000"/>
                                        <p:tgtEl>
                                          <p:spTgt spid="11">
                                            <p:txEl>
                                              <p:pRg st="6" end="6"/>
                                            </p:txEl>
                                          </p:spTgt>
                                        </p:tgtEl>
                                      </p:cBhvr>
                                    </p:animEffect>
                                    <p:anim calcmode="lin" valueType="num">
                                      <p:cBhvr>
                                        <p:cTn id="47"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1000"/>
                                        <p:tgtEl>
                                          <p:spTgt spid="11">
                                            <p:txEl>
                                              <p:pRg st="8" end="8"/>
                                            </p:txEl>
                                          </p:spTgt>
                                        </p:tgtEl>
                                      </p:cBhvr>
                                    </p:animEffect>
                                    <p:anim calcmode="lin" valueType="num">
                                      <p:cBhvr>
                                        <p:cTn id="60"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0824" y="872330"/>
            <a:ext cx="9401175" cy="5841621"/>
          </a:xfrm>
          <a:prstGeom prst="rect">
            <a:avLst/>
          </a:prstGeom>
        </p:spPr>
      </p:pic>
      <p:sp>
        <p:nvSpPr>
          <p:cNvPr id="4" name="TextBox 3"/>
          <p:cNvSpPr txBox="1"/>
          <p:nvPr/>
        </p:nvSpPr>
        <p:spPr>
          <a:xfrm>
            <a:off x="4557712" y="197882"/>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dirty="0" smtClean="0"/>
              <a:t>Phonological Awareness</a:t>
            </a:r>
            <a:endParaRPr lang="en-US" sz="4800" dirty="0"/>
          </a:p>
        </p:txBody>
      </p:sp>
      <p:sp>
        <p:nvSpPr>
          <p:cNvPr id="5" name="TextBox 4"/>
          <p:cNvSpPr txBox="1"/>
          <p:nvPr/>
        </p:nvSpPr>
        <p:spPr>
          <a:xfrm>
            <a:off x="3771900" y="1542068"/>
            <a:ext cx="1200151" cy="523220"/>
          </a:xfrm>
          <a:prstGeom prst="rect">
            <a:avLst/>
          </a:prstGeom>
          <a:solidFill>
            <a:srgbClr val="FFC000"/>
          </a:solidFill>
        </p:spPr>
        <p:txBody>
          <a:bodyPr wrap="square" rtlCol="0">
            <a:spAutoFit/>
          </a:bodyPr>
          <a:lstStyle/>
          <a:p>
            <a:pPr algn="ctr"/>
            <a:r>
              <a:rPr lang="en-US" sz="2800" dirty="0" smtClean="0"/>
              <a:t>Rhyme</a:t>
            </a:r>
            <a:endParaRPr lang="en-US" sz="2800" dirty="0"/>
          </a:p>
        </p:txBody>
      </p:sp>
      <p:sp>
        <p:nvSpPr>
          <p:cNvPr id="6" name="TextBox 5"/>
          <p:cNvSpPr txBox="1"/>
          <p:nvPr/>
        </p:nvSpPr>
        <p:spPr>
          <a:xfrm>
            <a:off x="614362" y="4135340"/>
            <a:ext cx="4929187" cy="2308324"/>
          </a:xfrm>
          <a:prstGeom prst="rect">
            <a:avLst/>
          </a:prstGeom>
          <a:noFill/>
        </p:spPr>
        <p:txBody>
          <a:bodyPr wrap="square" rtlCol="0">
            <a:spAutoFit/>
          </a:bodyPr>
          <a:lstStyle/>
          <a:p>
            <a:pPr lvl="0"/>
            <a:r>
              <a:rPr lang="en-US" sz="3600" b="1" u="sng" dirty="0" smtClean="0"/>
              <a:t>Rhyme</a:t>
            </a:r>
          </a:p>
          <a:p>
            <a:pPr marL="571500" lvl="0" indent="-571500">
              <a:buFont typeface="Arial" panose="020B0604020202020204" pitchFamily="34" charset="0"/>
              <a:buChar char="•"/>
            </a:pPr>
            <a:r>
              <a:rPr lang="en-US" sz="3600" dirty="0" smtClean="0"/>
              <a:t>Attending </a:t>
            </a:r>
            <a:r>
              <a:rPr lang="en-US" sz="3600" dirty="0"/>
              <a:t>to the ending of words</a:t>
            </a:r>
          </a:p>
          <a:p>
            <a:pPr marL="571500" lvl="0" indent="-571500">
              <a:buFont typeface="Arial" panose="020B0604020202020204" pitchFamily="34" charset="0"/>
              <a:buChar char="•"/>
            </a:pPr>
            <a:r>
              <a:rPr lang="en-US" sz="3600" dirty="0"/>
              <a:t>sat, mat, splat, Matt</a:t>
            </a:r>
          </a:p>
        </p:txBody>
      </p:sp>
    </p:spTree>
    <p:extLst>
      <p:ext uri="{BB962C8B-B14F-4D97-AF65-F5344CB8AC3E}">
        <p14:creationId xmlns:p14="http://schemas.microsoft.com/office/powerpoint/2010/main" val="9077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0825" y="283607"/>
            <a:ext cx="9401175" cy="6074332"/>
          </a:xfrm>
          <a:prstGeom prst="rect">
            <a:avLst/>
          </a:prstGeom>
        </p:spPr>
      </p:pic>
      <p:sp>
        <p:nvSpPr>
          <p:cNvPr id="4" name="TextBox 3"/>
          <p:cNvSpPr txBox="1"/>
          <p:nvPr/>
        </p:nvSpPr>
        <p:spPr>
          <a:xfrm>
            <a:off x="4557712" y="197882"/>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800" dirty="0" smtClean="0"/>
              <a:t>Phonological Awareness</a:t>
            </a:r>
            <a:endParaRPr lang="en-US" sz="4800" dirty="0"/>
          </a:p>
        </p:txBody>
      </p:sp>
      <p:sp>
        <p:nvSpPr>
          <p:cNvPr id="5" name="TextBox 4"/>
          <p:cNvSpPr txBox="1"/>
          <p:nvPr/>
        </p:nvSpPr>
        <p:spPr>
          <a:xfrm>
            <a:off x="3771900" y="1542068"/>
            <a:ext cx="1200151" cy="523220"/>
          </a:xfrm>
          <a:prstGeom prst="rect">
            <a:avLst/>
          </a:prstGeom>
          <a:solidFill>
            <a:srgbClr val="FFC000"/>
          </a:solidFill>
        </p:spPr>
        <p:txBody>
          <a:bodyPr wrap="square" rtlCol="0">
            <a:spAutoFit/>
          </a:bodyPr>
          <a:lstStyle/>
          <a:p>
            <a:pPr algn="ctr"/>
            <a:r>
              <a:rPr lang="en-US" sz="2800" dirty="0" smtClean="0"/>
              <a:t>Rhyme</a:t>
            </a:r>
            <a:endParaRPr lang="en-US" sz="2800" dirty="0"/>
          </a:p>
        </p:txBody>
      </p:sp>
      <p:sp>
        <p:nvSpPr>
          <p:cNvPr id="6" name="TextBox 5"/>
          <p:cNvSpPr txBox="1"/>
          <p:nvPr/>
        </p:nvSpPr>
        <p:spPr>
          <a:xfrm>
            <a:off x="614362" y="3497368"/>
            <a:ext cx="4929187" cy="2862322"/>
          </a:xfrm>
          <a:prstGeom prst="rect">
            <a:avLst/>
          </a:prstGeom>
          <a:noFill/>
        </p:spPr>
        <p:txBody>
          <a:bodyPr wrap="square" rtlCol="0">
            <a:spAutoFit/>
          </a:bodyPr>
          <a:lstStyle/>
          <a:p>
            <a:r>
              <a:rPr lang="en-US" sz="3600" dirty="0" smtClean="0"/>
              <a:t>Hearing </a:t>
            </a:r>
            <a:r>
              <a:rPr lang="en-US" sz="3600" b="1" u="sng" dirty="0" smtClean="0"/>
              <a:t>alliteration</a:t>
            </a:r>
            <a:endParaRPr lang="en-US" sz="3600" b="1" u="sng" dirty="0"/>
          </a:p>
          <a:p>
            <a:pPr marL="571500" lvl="0" indent="-571500">
              <a:buFont typeface="Arial" panose="020B0604020202020204" pitchFamily="34" charset="0"/>
              <a:buChar char="•"/>
            </a:pPr>
            <a:r>
              <a:rPr lang="en-US" sz="3600" dirty="0"/>
              <a:t>Attending to the beginning of words</a:t>
            </a:r>
          </a:p>
          <a:p>
            <a:pPr marL="571500" lvl="0" indent="-571500">
              <a:buFont typeface="Arial" panose="020B0604020202020204" pitchFamily="34" charset="0"/>
              <a:buChar char="•"/>
            </a:pPr>
            <a:r>
              <a:rPr lang="en-US" sz="3600" u="sng" dirty="0"/>
              <a:t>s</a:t>
            </a:r>
            <a:r>
              <a:rPr lang="en-US" sz="3600" dirty="0"/>
              <a:t>at, </a:t>
            </a:r>
            <a:r>
              <a:rPr lang="en-US" sz="3600" u="sng" dirty="0"/>
              <a:t>S</a:t>
            </a:r>
            <a:r>
              <a:rPr lang="en-US" sz="3600" dirty="0"/>
              <a:t>am, </a:t>
            </a:r>
            <a:r>
              <a:rPr lang="en-US" sz="3600" u="sng" dirty="0"/>
              <a:t>s</a:t>
            </a:r>
            <a:r>
              <a:rPr lang="en-US" sz="3600" dirty="0"/>
              <a:t>oup, </a:t>
            </a:r>
            <a:r>
              <a:rPr lang="en-US" sz="3600" u="sng" dirty="0"/>
              <a:t>s</a:t>
            </a:r>
            <a:r>
              <a:rPr lang="en-US" sz="3600" dirty="0"/>
              <a:t>mall</a:t>
            </a:r>
          </a:p>
          <a:p>
            <a:pPr marL="571500" lvl="0" indent="-571500">
              <a:buFont typeface="Arial" panose="020B0604020202020204" pitchFamily="34" charset="0"/>
              <a:buChar char="•"/>
            </a:pPr>
            <a:endParaRPr lang="en-US" sz="3600" dirty="0"/>
          </a:p>
        </p:txBody>
      </p:sp>
      <p:sp>
        <p:nvSpPr>
          <p:cNvPr id="7" name="TextBox 6"/>
          <p:cNvSpPr txBox="1"/>
          <p:nvPr/>
        </p:nvSpPr>
        <p:spPr>
          <a:xfrm>
            <a:off x="5124451" y="1956078"/>
            <a:ext cx="1777390" cy="523220"/>
          </a:xfrm>
          <a:prstGeom prst="rect">
            <a:avLst/>
          </a:prstGeom>
          <a:solidFill>
            <a:srgbClr val="FFC000"/>
          </a:solidFill>
        </p:spPr>
        <p:txBody>
          <a:bodyPr wrap="square" rtlCol="0">
            <a:spAutoFit/>
          </a:bodyPr>
          <a:lstStyle/>
          <a:p>
            <a:pPr algn="ctr"/>
            <a:r>
              <a:rPr lang="en-US" sz="2800" dirty="0" smtClean="0"/>
              <a:t>Alliteration</a:t>
            </a:r>
            <a:endParaRPr lang="en-US" sz="2800" dirty="0"/>
          </a:p>
        </p:txBody>
      </p:sp>
    </p:spTree>
    <p:extLst>
      <p:ext uri="{BB962C8B-B14F-4D97-AF65-F5344CB8AC3E}">
        <p14:creationId xmlns:p14="http://schemas.microsoft.com/office/powerpoint/2010/main" val="169603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0825" y="283607"/>
            <a:ext cx="9401175" cy="6074332"/>
          </a:xfrm>
          <a:prstGeom prst="rect">
            <a:avLst/>
          </a:prstGeom>
        </p:spPr>
      </p:pic>
      <p:sp>
        <p:nvSpPr>
          <p:cNvPr id="4" name="TextBox 3"/>
          <p:cNvSpPr txBox="1"/>
          <p:nvPr/>
        </p:nvSpPr>
        <p:spPr>
          <a:xfrm>
            <a:off x="4557712" y="197882"/>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800" dirty="0" smtClean="0"/>
              <a:t>Phonological Awareness</a:t>
            </a:r>
            <a:endParaRPr lang="en-US" sz="4800" dirty="0"/>
          </a:p>
        </p:txBody>
      </p:sp>
      <p:sp>
        <p:nvSpPr>
          <p:cNvPr id="5" name="TextBox 4"/>
          <p:cNvSpPr txBox="1"/>
          <p:nvPr/>
        </p:nvSpPr>
        <p:spPr>
          <a:xfrm>
            <a:off x="3771900" y="1542068"/>
            <a:ext cx="1200151" cy="523220"/>
          </a:xfrm>
          <a:prstGeom prst="rect">
            <a:avLst/>
          </a:prstGeom>
          <a:solidFill>
            <a:srgbClr val="FFC000"/>
          </a:solidFill>
        </p:spPr>
        <p:txBody>
          <a:bodyPr wrap="square" rtlCol="0">
            <a:spAutoFit/>
          </a:bodyPr>
          <a:lstStyle/>
          <a:p>
            <a:r>
              <a:rPr lang="en-US" sz="2800" dirty="0" smtClean="0"/>
              <a:t>Rhyme</a:t>
            </a:r>
            <a:endParaRPr lang="en-US" sz="2800" dirty="0"/>
          </a:p>
        </p:txBody>
      </p:sp>
      <p:sp>
        <p:nvSpPr>
          <p:cNvPr id="6" name="TextBox 5"/>
          <p:cNvSpPr txBox="1"/>
          <p:nvPr/>
        </p:nvSpPr>
        <p:spPr>
          <a:xfrm>
            <a:off x="614361" y="3495617"/>
            <a:ext cx="4929187" cy="2862322"/>
          </a:xfrm>
          <a:prstGeom prst="rect">
            <a:avLst/>
          </a:prstGeom>
          <a:noFill/>
        </p:spPr>
        <p:txBody>
          <a:bodyPr wrap="square" rtlCol="0">
            <a:spAutoFit/>
          </a:bodyPr>
          <a:lstStyle/>
          <a:p>
            <a:r>
              <a:rPr lang="en-US" sz="3600" b="1" u="sng" dirty="0"/>
              <a:t>Sentence</a:t>
            </a:r>
          </a:p>
          <a:p>
            <a:pPr marL="571500" lvl="0" indent="-571500">
              <a:buFont typeface="Arial" panose="020B0604020202020204" pitchFamily="34" charset="0"/>
              <a:buChar char="•"/>
            </a:pPr>
            <a:r>
              <a:rPr lang="en-US" sz="3600" dirty="0"/>
              <a:t>Words put together to convey meaning.</a:t>
            </a:r>
          </a:p>
          <a:p>
            <a:pPr marL="571500" lvl="0" indent="-571500">
              <a:buFont typeface="Arial" panose="020B0604020202020204" pitchFamily="34" charset="0"/>
              <a:buChar char="•"/>
            </a:pPr>
            <a:r>
              <a:rPr lang="en-US" sz="3600" dirty="0"/>
              <a:t>The small dog is furry.</a:t>
            </a:r>
          </a:p>
          <a:p>
            <a:pPr marL="571500" lvl="0" indent="-571500">
              <a:buFont typeface="Arial" panose="020B0604020202020204" pitchFamily="34" charset="0"/>
              <a:buChar char="•"/>
            </a:pPr>
            <a:endParaRPr lang="en-US" sz="3600" dirty="0"/>
          </a:p>
        </p:txBody>
      </p:sp>
      <p:sp>
        <p:nvSpPr>
          <p:cNvPr id="7" name="TextBox 6"/>
          <p:cNvSpPr txBox="1"/>
          <p:nvPr/>
        </p:nvSpPr>
        <p:spPr>
          <a:xfrm>
            <a:off x="5124451" y="1980275"/>
            <a:ext cx="1777390" cy="523220"/>
          </a:xfrm>
          <a:prstGeom prst="rect">
            <a:avLst/>
          </a:prstGeom>
          <a:solidFill>
            <a:srgbClr val="FFC000"/>
          </a:solidFill>
        </p:spPr>
        <p:txBody>
          <a:bodyPr wrap="square" rtlCol="0">
            <a:spAutoFit/>
          </a:bodyPr>
          <a:lstStyle/>
          <a:p>
            <a:pPr algn="ctr"/>
            <a:r>
              <a:rPr lang="en-US" sz="2800" dirty="0" smtClean="0"/>
              <a:t>Alliteration</a:t>
            </a:r>
            <a:endParaRPr lang="en-US" sz="2800" dirty="0"/>
          </a:p>
        </p:txBody>
      </p:sp>
      <p:sp>
        <p:nvSpPr>
          <p:cNvPr id="8" name="TextBox 7"/>
          <p:cNvSpPr txBox="1"/>
          <p:nvPr/>
        </p:nvSpPr>
        <p:spPr>
          <a:xfrm>
            <a:off x="6165546" y="1280458"/>
            <a:ext cx="1537961" cy="523220"/>
          </a:xfrm>
          <a:prstGeom prst="rect">
            <a:avLst/>
          </a:prstGeom>
          <a:solidFill>
            <a:srgbClr val="FFC000"/>
          </a:solidFill>
        </p:spPr>
        <p:txBody>
          <a:bodyPr wrap="square" rtlCol="0">
            <a:spAutoFit/>
          </a:bodyPr>
          <a:lstStyle/>
          <a:p>
            <a:pPr algn="ctr"/>
            <a:r>
              <a:rPr lang="en-US" sz="2800" dirty="0" smtClean="0"/>
              <a:t>Sentence</a:t>
            </a:r>
            <a:endParaRPr lang="en-US" sz="2800" dirty="0"/>
          </a:p>
        </p:txBody>
      </p:sp>
    </p:spTree>
    <p:extLst>
      <p:ext uri="{BB962C8B-B14F-4D97-AF65-F5344CB8AC3E}">
        <p14:creationId xmlns:p14="http://schemas.microsoft.com/office/powerpoint/2010/main" val="19263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0825" y="283607"/>
            <a:ext cx="9401175" cy="6392766"/>
          </a:xfrm>
          <a:prstGeom prst="rect">
            <a:avLst/>
          </a:prstGeom>
        </p:spPr>
      </p:pic>
      <p:sp>
        <p:nvSpPr>
          <p:cNvPr id="4" name="TextBox 3"/>
          <p:cNvSpPr txBox="1"/>
          <p:nvPr/>
        </p:nvSpPr>
        <p:spPr>
          <a:xfrm>
            <a:off x="4557712" y="197882"/>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800" dirty="0" smtClean="0"/>
              <a:t>Phonological Awareness</a:t>
            </a:r>
            <a:endParaRPr lang="en-US" sz="4800" dirty="0"/>
          </a:p>
        </p:txBody>
      </p:sp>
      <p:sp>
        <p:nvSpPr>
          <p:cNvPr id="5" name="TextBox 4"/>
          <p:cNvSpPr txBox="1"/>
          <p:nvPr/>
        </p:nvSpPr>
        <p:spPr>
          <a:xfrm>
            <a:off x="3924300" y="1281825"/>
            <a:ext cx="1200151" cy="523220"/>
          </a:xfrm>
          <a:prstGeom prst="rect">
            <a:avLst/>
          </a:prstGeom>
          <a:solidFill>
            <a:srgbClr val="FFC000"/>
          </a:solidFill>
        </p:spPr>
        <p:txBody>
          <a:bodyPr wrap="square" rtlCol="0">
            <a:spAutoFit/>
          </a:bodyPr>
          <a:lstStyle/>
          <a:p>
            <a:pPr algn="ctr"/>
            <a:r>
              <a:rPr lang="en-US" sz="2800" dirty="0" smtClean="0"/>
              <a:t>Rhyme</a:t>
            </a:r>
            <a:endParaRPr lang="en-US" sz="2800" dirty="0"/>
          </a:p>
        </p:txBody>
      </p:sp>
      <p:sp>
        <p:nvSpPr>
          <p:cNvPr id="6" name="TextBox 5"/>
          <p:cNvSpPr txBox="1"/>
          <p:nvPr/>
        </p:nvSpPr>
        <p:spPr>
          <a:xfrm>
            <a:off x="614360" y="3307726"/>
            <a:ext cx="4929187" cy="3970318"/>
          </a:xfrm>
          <a:prstGeom prst="rect">
            <a:avLst/>
          </a:prstGeom>
          <a:noFill/>
        </p:spPr>
        <p:txBody>
          <a:bodyPr wrap="square" rtlCol="0">
            <a:spAutoFit/>
          </a:bodyPr>
          <a:lstStyle/>
          <a:p>
            <a:r>
              <a:rPr lang="en-US" sz="3600" b="1" u="sng" dirty="0"/>
              <a:t>Word</a:t>
            </a:r>
          </a:p>
          <a:p>
            <a:pPr marL="571500" lvl="0" indent="-571500">
              <a:buFont typeface="Arial" panose="020B0604020202020204" pitchFamily="34" charset="0"/>
              <a:buChar char="•"/>
            </a:pPr>
            <a:r>
              <a:rPr lang="en-US" sz="3600" dirty="0"/>
              <a:t>A sound or combination of sounds put together that has meaning and is spoken or written.</a:t>
            </a:r>
          </a:p>
          <a:p>
            <a:pPr marL="571500" lvl="0" indent="-571500">
              <a:buFont typeface="Arial" panose="020B0604020202020204" pitchFamily="34" charset="0"/>
              <a:buChar char="•"/>
            </a:pPr>
            <a:endParaRPr lang="en-US" sz="3600" dirty="0"/>
          </a:p>
        </p:txBody>
      </p:sp>
      <p:sp>
        <p:nvSpPr>
          <p:cNvPr id="7" name="TextBox 6"/>
          <p:cNvSpPr txBox="1"/>
          <p:nvPr/>
        </p:nvSpPr>
        <p:spPr>
          <a:xfrm>
            <a:off x="4654853" y="2103174"/>
            <a:ext cx="1777390" cy="523220"/>
          </a:xfrm>
          <a:prstGeom prst="rect">
            <a:avLst/>
          </a:prstGeom>
          <a:solidFill>
            <a:srgbClr val="FFC000"/>
          </a:solidFill>
        </p:spPr>
        <p:txBody>
          <a:bodyPr wrap="square" rtlCol="0">
            <a:spAutoFit/>
          </a:bodyPr>
          <a:lstStyle/>
          <a:p>
            <a:pPr algn="ctr"/>
            <a:r>
              <a:rPr lang="en-US" sz="2800" dirty="0" smtClean="0"/>
              <a:t>Alliteration</a:t>
            </a:r>
            <a:endParaRPr lang="en-US" sz="2800" dirty="0"/>
          </a:p>
        </p:txBody>
      </p:sp>
      <p:sp>
        <p:nvSpPr>
          <p:cNvPr id="8" name="TextBox 7"/>
          <p:cNvSpPr txBox="1"/>
          <p:nvPr/>
        </p:nvSpPr>
        <p:spPr>
          <a:xfrm>
            <a:off x="5953451" y="1405579"/>
            <a:ext cx="1537961" cy="523220"/>
          </a:xfrm>
          <a:prstGeom prst="rect">
            <a:avLst/>
          </a:prstGeom>
          <a:solidFill>
            <a:srgbClr val="FFC000"/>
          </a:solidFill>
        </p:spPr>
        <p:txBody>
          <a:bodyPr wrap="square" rtlCol="0">
            <a:spAutoFit/>
          </a:bodyPr>
          <a:lstStyle/>
          <a:p>
            <a:pPr algn="ctr"/>
            <a:r>
              <a:rPr lang="en-US" sz="2800" dirty="0" smtClean="0"/>
              <a:t>Sentence</a:t>
            </a:r>
            <a:endParaRPr lang="en-US" sz="2800" dirty="0"/>
          </a:p>
        </p:txBody>
      </p:sp>
      <p:sp>
        <p:nvSpPr>
          <p:cNvPr id="9" name="TextBox 8"/>
          <p:cNvSpPr txBox="1"/>
          <p:nvPr/>
        </p:nvSpPr>
        <p:spPr>
          <a:xfrm>
            <a:off x="7491412" y="2092358"/>
            <a:ext cx="1364489" cy="523220"/>
          </a:xfrm>
          <a:prstGeom prst="rect">
            <a:avLst/>
          </a:prstGeom>
          <a:solidFill>
            <a:srgbClr val="FFC000"/>
          </a:solidFill>
        </p:spPr>
        <p:txBody>
          <a:bodyPr wrap="square" rtlCol="0">
            <a:spAutoFit/>
          </a:bodyPr>
          <a:lstStyle/>
          <a:p>
            <a:pPr algn="ctr"/>
            <a:r>
              <a:rPr lang="en-US" sz="2800" dirty="0" smtClean="0"/>
              <a:t>Word</a:t>
            </a:r>
            <a:endParaRPr lang="en-US" sz="2800" dirty="0"/>
          </a:p>
        </p:txBody>
      </p:sp>
    </p:spTree>
    <p:extLst>
      <p:ext uri="{BB962C8B-B14F-4D97-AF65-F5344CB8AC3E}">
        <p14:creationId xmlns:p14="http://schemas.microsoft.com/office/powerpoint/2010/main" val="49935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0825" y="283607"/>
            <a:ext cx="9401175" cy="6392766"/>
          </a:xfrm>
          <a:prstGeom prst="rect">
            <a:avLst/>
          </a:prstGeom>
        </p:spPr>
      </p:pic>
      <p:sp>
        <p:nvSpPr>
          <p:cNvPr id="4" name="TextBox 3"/>
          <p:cNvSpPr txBox="1"/>
          <p:nvPr/>
        </p:nvSpPr>
        <p:spPr>
          <a:xfrm>
            <a:off x="4557712" y="197882"/>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800" dirty="0" smtClean="0"/>
              <a:t>Phonological Awareness</a:t>
            </a:r>
            <a:endParaRPr lang="en-US" sz="4800" dirty="0"/>
          </a:p>
        </p:txBody>
      </p:sp>
      <p:sp>
        <p:nvSpPr>
          <p:cNvPr id="5" name="TextBox 4"/>
          <p:cNvSpPr txBox="1"/>
          <p:nvPr/>
        </p:nvSpPr>
        <p:spPr>
          <a:xfrm>
            <a:off x="3924300" y="1281825"/>
            <a:ext cx="1200151" cy="523220"/>
          </a:xfrm>
          <a:prstGeom prst="rect">
            <a:avLst/>
          </a:prstGeom>
          <a:solidFill>
            <a:srgbClr val="FFC000"/>
          </a:solidFill>
        </p:spPr>
        <p:txBody>
          <a:bodyPr wrap="square" rtlCol="0">
            <a:spAutoFit/>
          </a:bodyPr>
          <a:lstStyle/>
          <a:p>
            <a:pPr algn="ctr"/>
            <a:r>
              <a:rPr lang="en-US" sz="2800" dirty="0" smtClean="0"/>
              <a:t>Rhyme</a:t>
            </a:r>
            <a:endParaRPr lang="en-US" sz="2800" dirty="0"/>
          </a:p>
        </p:txBody>
      </p:sp>
      <p:sp>
        <p:nvSpPr>
          <p:cNvPr id="6" name="TextBox 5"/>
          <p:cNvSpPr txBox="1"/>
          <p:nvPr/>
        </p:nvSpPr>
        <p:spPr>
          <a:xfrm>
            <a:off x="614360" y="3307726"/>
            <a:ext cx="4929187" cy="3416320"/>
          </a:xfrm>
          <a:prstGeom prst="rect">
            <a:avLst/>
          </a:prstGeom>
          <a:noFill/>
        </p:spPr>
        <p:txBody>
          <a:bodyPr wrap="square" rtlCol="0">
            <a:spAutoFit/>
          </a:bodyPr>
          <a:lstStyle/>
          <a:p>
            <a:r>
              <a:rPr lang="en-US" sz="3600" b="1" u="sng" dirty="0"/>
              <a:t>Onset-Rime</a:t>
            </a:r>
          </a:p>
          <a:p>
            <a:pPr marL="571500" lvl="0" indent="-571500">
              <a:buFont typeface="Arial" panose="020B0604020202020204" pitchFamily="34" charset="0"/>
              <a:buChar char="•"/>
            </a:pPr>
            <a:r>
              <a:rPr lang="en-US" sz="3600" dirty="0"/>
              <a:t>Initial consonant or consonant cluster of a word</a:t>
            </a:r>
          </a:p>
          <a:p>
            <a:pPr marL="571500" lvl="0" indent="-571500">
              <a:buFont typeface="Arial" panose="020B0604020202020204" pitchFamily="34" charset="0"/>
              <a:buChar char="•"/>
            </a:pPr>
            <a:r>
              <a:rPr lang="en-US" sz="3600" b="1" u="sng" dirty="0"/>
              <a:t>b</a:t>
            </a:r>
            <a:r>
              <a:rPr lang="en-US" sz="3600" dirty="0"/>
              <a:t> – at,  </a:t>
            </a:r>
            <a:r>
              <a:rPr lang="en-US" sz="3600" b="1" u="sng" dirty="0" err="1"/>
              <a:t>sw</a:t>
            </a:r>
            <a:r>
              <a:rPr lang="en-US" sz="3600" dirty="0"/>
              <a:t> – </a:t>
            </a:r>
            <a:r>
              <a:rPr lang="en-US" sz="3600" dirty="0" err="1"/>
              <a:t>im</a:t>
            </a:r>
            <a:endParaRPr lang="en-US" sz="3600" dirty="0"/>
          </a:p>
          <a:p>
            <a:pPr marL="571500" lvl="0" indent="-571500">
              <a:buFont typeface="Arial" panose="020B0604020202020204" pitchFamily="34" charset="0"/>
              <a:buChar char="•"/>
            </a:pPr>
            <a:endParaRPr lang="en-US" sz="3600" dirty="0"/>
          </a:p>
        </p:txBody>
      </p:sp>
      <p:sp>
        <p:nvSpPr>
          <p:cNvPr id="7" name="TextBox 6"/>
          <p:cNvSpPr txBox="1"/>
          <p:nvPr/>
        </p:nvSpPr>
        <p:spPr>
          <a:xfrm>
            <a:off x="4654853" y="2103174"/>
            <a:ext cx="1777390" cy="523220"/>
          </a:xfrm>
          <a:prstGeom prst="rect">
            <a:avLst/>
          </a:prstGeom>
          <a:solidFill>
            <a:srgbClr val="FFC000"/>
          </a:solidFill>
        </p:spPr>
        <p:txBody>
          <a:bodyPr wrap="square" rtlCol="0">
            <a:spAutoFit/>
          </a:bodyPr>
          <a:lstStyle/>
          <a:p>
            <a:pPr algn="ctr"/>
            <a:r>
              <a:rPr lang="en-US" sz="2800" dirty="0" smtClean="0"/>
              <a:t>Alliteration</a:t>
            </a:r>
            <a:endParaRPr lang="en-US" sz="2800" dirty="0"/>
          </a:p>
        </p:txBody>
      </p:sp>
      <p:sp>
        <p:nvSpPr>
          <p:cNvPr id="8" name="TextBox 7"/>
          <p:cNvSpPr txBox="1"/>
          <p:nvPr/>
        </p:nvSpPr>
        <p:spPr>
          <a:xfrm>
            <a:off x="5953451" y="1287923"/>
            <a:ext cx="1537961" cy="523220"/>
          </a:xfrm>
          <a:prstGeom prst="rect">
            <a:avLst/>
          </a:prstGeom>
          <a:solidFill>
            <a:srgbClr val="FFC000"/>
          </a:solidFill>
        </p:spPr>
        <p:txBody>
          <a:bodyPr wrap="square" rtlCol="0">
            <a:spAutoFit/>
          </a:bodyPr>
          <a:lstStyle/>
          <a:p>
            <a:pPr algn="ctr"/>
            <a:r>
              <a:rPr lang="en-US" sz="2800" dirty="0" smtClean="0"/>
              <a:t>Sentence</a:t>
            </a:r>
            <a:endParaRPr lang="en-US" sz="2800" dirty="0"/>
          </a:p>
        </p:txBody>
      </p:sp>
      <p:sp>
        <p:nvSpPr>
          <p:cNvPr id="9" name="TextBox 8"/>
          <p:cNvSpPr txBox="1"/>
          <p:nvPr/>
        </p:nvSpPr>
        <p:spPr>
          <a:xfrm>
            <a:off x="7491412" y="2092358"/>
            <a:ext cx="1364489" cy="523220"/>
          </a:xfrm>
          <a:prstGeom prst="rect">
            <a:avLst/>
          </a:prstGeom>
          <a:solidFill>
            <a:srgbClr val="FFC000"/>
          </a:solidFill>
        </p:spPr>
        <p:txBody>
          <a:bodyPr wrap="square" rtlCol="0">
            <a:spAutoFit/>
          </a:bodyPr>
          <a:lstStyle/>
          <a:p>
            <a:pPr algn="ctr"/>
            <a:r>
              <a:rPr lang="en-US" sz="2800" dirty="0" smtClean="0"/>
              <a:t>Word</a:t>
            </a:r>
            <a:endParaRPr lang="en-US" sz="2800" dirty="0"/>
          </a:p>
        </p:txBody>
      </p:sp>
      <p:sp>
        <p:nvSpPr>
          <p:cNvPr id="10" name="TextBox 9"/>
          <p:cNvSpPr txBox="1"/>
          <p:nvPr/>
        </p:nvSpPr>
        <p:spPr>
          <a:xfrm>
            <a:off x="7906858" y="1284424"/>
            <a:ext cx="1926074" cy="523220"/>
          </a:xfrm>
          <a:prstGeom prst="rect">
            <a:avLst/>
          </a:prstGeom>
          <a:solidFill>
            <a:srgbClr val="FFC000"/>
          </a:solidFill>
        </p:spPr>
        <p:txBody>
          <a:bodyPr wrap="square" rtlCol="0">
            <a:spAutoFit/>
          </a:bodyPr>
          <a:lstStyle/>
          <a:p>
            <a:pPr algn="ctr"/>
            <a:r>
              <a:rPr lang="en-US" sz="2800" dirty="0" smtClean="0"/>
              <a:t>Onset Rime</a:t>
            </a:r>
            <a:endParaRPr lang="en-US" sz="2800" dirty="0"/>
          </a:p>
        </p:txBody>
      </p:sp>
    </p:spTree>
    <p:extLst>
      <p:ext uri="{BB962C8B-B14F-4D97-AF65-F5344CB8AC3E}">
        <p14:creationId xmlns:p14="http://schemas.microsoft.com/office/powerpoint/2010/main" val="32413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0825" y="283607"/>
            <a:ext cx="9401175" cy="6392766"/>
          </a:xfrm>
          <a:prstGeom prst="rect">
            <a:avLst/>
          </a:prstGeom>
        </p:spPr>
      </p:pic>
      <p:sp>
        <p:nvSpPr>
          <p:cNvPr id="4" name="TextBox 3"/>
          <p:cNvSpPr txBox="1"/>
          <p:nvPr/>
        </p:nvSpPr>
        <p:spPr>
          <a:xfrm>
            <a:off x="4557712" y="197882"/>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800" dirty="0" smtClean="0"/>
              <a:t>Phonological Awareness</a:t>
            </a:r>
            <a:endParaRPr lang="en-US" sz="4800" dirty="0"/>
          </a:p>
        </p:txBody>
      </p:sp>
      <p:sp>
        <p:nvSpPr>
          <p:cNvPr id="5" name="TextBox 4"/>
          <p:cNvSpPr txBox="1"/>
          <p:nvPr/>
        </p:nvSpPr>
        <p:spPr>
          <a:xfrm>
            <a:off x="3924300" y="1281825"/>
            <a:ext cx="1200151" cy="523220"/>
          </a:xfrm>
          <a:prstGeom prst="rect">
            <a:avLst/>
          </a:prstGeom>
          <a:solidFill>
            <a:srgbClr val="FFC000"/>
          </a:solidFill>
        </p:spPr>
        <p:txBody>
          <a:bodyPr wrap="square" rtlCol="0">
            <a:spAutoFit/>
          </a:bodyPr>
          <a:lstStyle/>
          <a:p>
            <a:pPr algn="ctr"/>
            <a:r>
              <a:rPr lang="en-US" sz="2800" dirty="0" smtClean="0"/>
              <a:t>Rhyme</a:t>
            </a:r>
            <a:endParaRPr lang="en-US" sz="2800" dirty="0"/>
          </a:p>
        </p:txBody>
      </p:sp>
      <p:sp>
        <p:nvSpPr>
          <p:cNvPr id="6" name="TextBox 5"/>
          <p:cNvSpPr txBox="1"/>
          <p:nvPr/>
        </p:nvSpPr>
        <p:spPr>
          <a:xfrm>
            <a:off x="614360" y="3307726"/>
            <a:ext cx="4929187" cy="3416320"/>
          </a:xfrm>
          <a:prstGeom prst="rect">
            <a:avLst/>
          </a:prstGeom>
          <a:noFill/>
        </p:spPr>
        <p:txBody>
          <a:bodyPr wrap="square" rtlCol="0">
            <a:spAutoFit/>
          </a:bodyPr>
          <a:lstStyle/>
          <a:p>
            <a:r>
              <a:rPr lang="en-US" sz="3600" b="1" u="sng" dirty="0"/>
              <a:t>Phonemic Awareness</a:t>
            </a:r>
          </a:p>
          <a:p>
            <a:pPr marL="571500" lvl="0" indent="-571500">
              <a:buFont typeface="Arial" panose="020B0604020202020204" pitchFamily="34" charset="0"/>
              <a:buChar char="•"/>
            </a:pPr>
            <a:r>
              <a:rPr lang="en-US" sz="3600" dirty="0"/>
              <a:t>Narrow subcategory of phonological awareness</a:t>
            </a:r>
          </a:p>
          <a:p>
            <a:pPr marL="571500" lvl="0" indent="-571500">
              <a:buFont typeface="Arial" panose="020B0604020202020204" pitchFamily="34" charset="0"/>
              <a:buChar char="•"/>
            </a:pPr>
            <a:r>
              <a:rPr lang="en-US" sz="3600" dirty="0"/>
              <a:t>Ability to identify and manipulate phonemes</a:t>
            </a:r>
          </a:p>
        </p:txBody>
      </p:sp>
      <p:sp>
        <p:nvSpPr>
          <p:cNvPr id="7" name="TextBox 6"/>
          <p:cNvSpPr txBox="1"/>
          <p:nvPr/>
        </p:nvSpPr>
        <p:spPr>
          <a:xfrm>
            <a:off x="4654853" y="2103174"/>
            <a:ext cx="1777390" cy="523220"/>
          </a:xfrm>
          <a:prstGeom prst="rect">
            <a:avLst/>
          </a:prstGeom>
          <a:solidFill>
            <a:srgbClr val="FFC000"/>
          </a:solidFill>
        </p:spPr>
        <p:txBody>
          <a:bodyPr wrap="square" rtlCol="0">
            <a:spAutoFit/>
          </a:bodyPr>
          <a:lstStyle/>
          <a:p>
            <a:pPr algn="ctr"/>
            <a:r>
              <a:rPr lang="en-US" sz="2800" dirty="0" smtClean="0"/>
              <a:t>Alliteration</a:t>
            </a:r>
            <a:endParaRPr lang="en-US" sz="2800" dirty="0"/>
          </a:p>
        </p:txBody>
      </p:sp>
      <p:sp>
        <p:nvSpPr>
          <p:cNvPr id="8" name="TextBox 7"/>
          <p:cNvSpPr txBox="1"/>
          <p:nvPr/>
        </p:nvSpPr>
        <p:spPr>
          <a:xfrm>
            <a:off x="5790613" y="1281825"/>
            <a:ext cx="1537961" cy="523220"/>
          </a:xfrm>
          <a:prstGeom prst="rect">
            <a:avLst/>
          </a:prstGeom>
          <a:solidFill>
            <a:srgbClr val="FFC000"/>
          </a:solidFill>
        </p:spPr>
        <p:txBody>
          <a:bodyPr wrap="square" rtlCol="0">
            <a:spAutoFit/>
          </a:bodyPr>
          <a:lstStyle/>
          <a:p>
            <a:pPr algn="ctr"/>
            <a:r>
              <a:rPr lang="en-US" sz="2800" dirty="0" smtClean="0"/>
              <a:t>Sentence</a:t>
            </a:r>
            <a:endParaRPr lang="en-US" sz="2800" dirty="0"/>
          </a:p>
        </p:txBody>
      </p:sp>
      <p:sp>
        <p:nvSpPr>
          <p:cNvPr id="9" name="TextBox 8"/>
          <p:cNvSpPr txBox="1"/>
          <p:nvPr/>
        </p:nvSpPr>
        <p:spPr>
          <a:xfrm>
            <a:off x="7078053" y="2113338"/>
            <a:ext cx="1364489" cy="523220"/>
          </a:xfrm>
          <a:prstGeom prst="rect">
            <a:avLst/>
          </a:prstGeom>
          <a:solidFill>
            <a:srgbClr val="FFC000"/>
          </a:solidFill>
        </p:spPr>
        <p:txBody>
          <a:bodyPr wrap="square" rtlCol="0">
            <a:spAutoFit/>
          </a:bodyPr>
          <a:lstStyle/>
          <a:p>
            <a:pPr algn="ctr"/>
            <a:r>
              <a:rPr lang="en-US" sz="2800" dirty="0" smtClean="0"/>
              <a:t>Word</a:t>
            </a:r>
            <a:endParaRPr lang="en-US" sz="2800" dirty="0"/>
          </a:p>
        </p:txBody>
      </p:sp>
      <p:sp>
        <p:nvSpPr>
          <p:cNvPr id="10" name="TextBox 9"/>
          <p:cNvSpPr txBox="1"/>
          <p:nvPr/>
        </p:nvSpPr>
        <p:spPr>
          <a:xfrm>
            <a:off x="7906858" y="1284424"/>
            <a:ext cx="1926074" cy="523220"/>
          </a:xfrm>
          <a:prstGeom prst="rect">
            <a:avLst/>
          </a:prstGeom>
          <a:solidFill>
            <a:srgbClr val="FFC000"/>
          </a:solidFill>
        </p:spPr>
        <p:txBody>
          <a:bodyPr wrap="square" rtlCol="0">
            <a:spAutoFit/>
          </a:bodyPr>
          <a:lstStyle/>
          <a:p>
            <a:pPr algn="ctr"/>
            <a:r>
              <a:rPr lang="en-US" sz="2800" dirty="0" smtClean="0"/>
              <a:t>Onset Rime</a:t>
            </a:r>
            <a:endParaRPr lang="en-US" sz="2800" dirty="0"/>
          </a:p>
        </p:txBody>
      </p:sp>
      <p:sp>
        <p:nvSpPr>
          <p:cNvPr id="11" name="TextBox 10"/>
          <p:cNvSpPr txBox="1"/>
          <p:nvPr/>
        </p:nvSpPr>
        <p:spPr>
          <a:xfrm>
            <a:off x="9222712" y="2006587"/>
            <a:ext cx="1926074" cy="954107"/>
          </a:xfrm>
          <a:prstGeom prst="rect">
            <a:avLst/>
          </a:prstGeom>
          <a:solidFill>
            <a:srgbClr val="FFC000"/>
          </a:solidFill>
        </p:spPr>
        <p:txBody>
          <a:bodyPr wrap="square" rtlCol="0">
            <a:spAutoFit/>
          </a:bodyPr>
          <a:lstStyle/>
          <a:p>
            <a:pPr algn="ctr"/>
            <a:r>
              <a:rPr lang="en-US" sz="2800" dirty="0" smtClean="0"/>
              <a:t>Phoneme Awareness</a:t>
            </a:r>
            <a:endParaRPr lang="en-US" sz="2800" dirty="0"/>
          </a:p>
        </p:txBody>
      </p:sp>
    </p:spTree>
    <p:extLst>
      <p:ext uri="{BB962C8B-B14F-4D97-AF65-F5344CB8AC3E}">
        <p14:creationId xmlns:p14="http://schemas.microsoft.com/office/powerpoint/2010/main" val="3188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5807"/>
          <a:stretch/>
        </p:blipFill>
        <p:spPr>
          <a:xfrm>
            <a:off x="1228007" y="460864"/>
            <a:ext cx="9401175" cy="6220156"/>
          </a:xfrm>
          <a:prstGeom prst="rect">
            <a:avLst/>
          </a:prstGeom>
        </p:spPr>
      </p:pic>
      <p:sp>
        <p:nvSpPr>
          <p:cNvPr id="4" name="TextBox 3"/>
          <p:cNvSpPr txBox="1"/>
          <p:nvPr/>
        </p:nvSpPr>
        <p:spPr>
          <a:xfrm>
            <a:off x="2885356" y="197881"/>
            <a:ext cx="608647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800" dirty="0" smtClean="0"/>
              <a:t>Phonological Awareness</a:t>
            </a:r>
            <a:endParaRPr lang="en-US" sz="4800" dirty="0"/>
          </a:p>
        </p:txBody>
      </p:sp>
      <p:sp>
        <p:nvSpPr>
          <p:cNvPr id="5" name="TextBox 4"/>
          <p:cNvSpPr txBox="1"/>
          <p:nvPr/>
        </p:nvSpPr>
        <p:spPr>
          <a:xfrm>
            <a:off x="2464210" y="1483367"/>
            <a:ext cx="1200151" cy="523220"/>
          </a:xfrm>
          <a:prstGeom prst="rect">
            <a:avLst/>
          </a:prstGeom>
          <a:solidFill>
            <a:srgbClr val="FFC000"/>
          </a:solidFill>
        </p:spPr>
        <p:txBody>
          <a:bodyPr wrap="square" rtlCol="0">
            <a:spAutoFit/>
          </a:bodyPr>
          <a:lstStyle/>
          <a:p>
            <a:pPr algn="ctr"/>
            <a:r>
              <a:rPr lang="en-US" sz="2800" dirty="0" smtClean="0"/>
              <a:t>Rhyme</a:t>
            </a:r>
            <a:endParaRPr lang="en-US" sz="2800" dirty="0"/>
          </a:p>
        </p:txBody>
      </p:sp>
      <p:sp>
        <p:nvSpPr>
          <p:cNvPr id="7" name="TextBox 6"/>
          <p:cNvSpPr txBox="1"/>
          <p:nvPr/>
        </p:nvSpPr>
        <p:spPr>
          <a:xfrm>
            <a:off x="3342247" y="2222030"/>
            <a:ext cx="1777390" cy="523220"/>
          </a:xfrm>
          <a:prstGeom prst="rect">
            <a:avLst/>
          </a:prstGeom>
          <a:solidFill>
            <a:srgbClr val="FFC000"/>
          </a:solidFill>
        </p:spPr>
        <p:txBody>
          <a:bodyPr wrap="square" rtlCol="0">
            <a:spAutoFit/>
          </a:bodyPr>
          <a:lstStyle/>
          <a:p>
            <a:pPr algn="ctr"/>
            <a:r>
              <a:rPr lang="en-US" sz="2800" dirty="0" smtClean="0"/>
              <a:t>Alliteration</a:t>
            </a:r>
            <a:endParaRPr lang="en-US" sz="2800" dirty="0"/>
          </a:p>
        </p:txBody>
      </p:sp>
      <p:sp>
        <p:nvSpPr>
          <p:cNvPr id="8" name="TextBox 7"/>
          <p:cNvSpPr txBox="1"/>
          <p:nvPr/>
        </p:nvSpPr>
        <p:spPr>
          <a:xfrm>
            <a:off x="4390633" y="1307701"/>
            <a:ext cx="1537961" cy="523220"/>
          </a:xfrm>
          <a:prstGeom prst="rect">
            <a:avLst/>
          </a:prstGeom>
          <a:solidFill>
            <a:srgbClr val="FFC000"/>
          </a:solidFill>
        </p:spPr>
        <p:txBody>
          <a:bodyPr wrap="square" rtlCol="0">
            <a:spAutoFit/>
          </a:bodyPr>
          <a:lstStyle/>
          <a:p>
            <a:pPr algn="ctr"/>
            <a:r>
              <a:rPr lang="en-US" sz="2800" dirty="0" smtClean="0"/>
              <a:t>Sentence</a:t>
            </a:r>
            <a:endParaRPr lang="en-US" sz="2800" dirty="0"/>
          </a:p>
        </p:txBody>
      </p:sp>
      <p:sp>
        <p:nvSpPr>
          <p:cNvPr id="9" name="TextBox 8"/>
          <p:cNvSpPr txBox="1"/>
          <p:nvPr/>
        </p:nvSpPr>
        <p:spPr>
          <a:xfrm>
            <a:off x="5928593" y="2124683"/>
            <a:ext cx="1364489" cy="523220"/>
          </a:xfrm>
          <a:prstGeom prst="rect">
            <a:avLst/>
          </a:prstGeom>
          <a:solidFill>
            <a:srgbClr val="FFC000"/>
          </a:solidFill>
        </p:spPr>
        <p:txBody>
          <a:bodyPr wrap="square" rtlCol="0">
            <a:spAutoFit/>
          </a:bodyPr>
          <a:lstStyle/>
          <a:p>
            <a:pPr algn="ctr"/>
            <a:r>
              <a:rPr lang="en-US" sz="2800" dirty="0" smtClean="0"/>
              <a:t>Word</a:t>
            </a:r>
            <a:endParaRPr lang="en-US" sz="2800" dirty="0"/>
          </a:p>
        </p:txBody>
      </p:sp>
      <p:sp>
        <p:nvSpPr>
          <p:cNvPr id="10" name="TextBox 9"/>
          <p:cNvSpPr txBox="1"/>
          <p:nvPr/>
        </p:nvSpPr>
        <p:spPr>
          <a:xfrm>
            <a:off x="6943821" y="1221757"/>
            <a:ext cx="1926074" cy="523220"/>
          </a:xfrm>
          <a:prstGeom prst="rect">
            <a:avLst/>
          </a:prstGeom>
          <a:solidFill>
            <a:srgbClr val="FFC000"/>
          </a:solidFill>
        </p:spPr>
        <p:txBody>
          <a:bodyPr wrap="square" rtlCol="0">
            <a:spAutoFit/>
          </a:bodyPr>
          <a:lstStyle/>
          <a:p>
            <a:pPr algn="ctr"/>
            <a:r>
              <a:rPr lang="en-US" sz="2800" dirty="0" smtClean="0"/>
              <a:t>Onset Rime</a:t>
            </a:r>
            <a:endParaRPr lang="en-US" sz="2800" dirty="0"/>
          </a:p>
        </p:txBody>
      </p:sp>
      <p:sp>
        <p:nvSpPr>
          <p:cNvPr id="11" name="TextBox 10"/>
          <p:cNvSpPr txBox="1"/>
          <p:nvPr/>
        </p:nvSpPr>
        <p:spPr>
          <a:xfrm>
            <a:off x="8259675" y="2047100"/>
            <a:ext cx="1926074" cy="954107"/>
          </a:xfrm>
          <a:prstGeom prst="rect">
            <a:avLst/>
          </a:prstGeom>
          <a:solidFill>
            <a:srgbClr val="FFC000"/>
          </a:solidFill>
        </p:spPr>
        <p:txBody>
          <a:bodyPr wrap="square" rtlCol="0">
            <a:spAutoFit/>
          </a:bodyPr>
          <a:lstStyle/>
          <a:p>
            <a:pPr algn="ctr"/>
            <a:r>
              <a:rPr lang="en-US" sz="2800" dirty="0" smtClean="0"/>
              <a:t>Phoneme Awareness</a:t>
            </a:r>
            <a:endParaRPr lang="en-US" sz="2800" dirty="0"/>
          </a:p>
        </p:txBody>
      </p:sp>
      <p:sp>
        <p:nvSpPr>
          <p:cNvPr id="3" name="TextBox 2"/>
          <p:cNvSpPr txBox="1"/>
          <p:nvPr/>
        </p:nvSpPr>
        <p:spPr>
          <a:xfrm>
            <a:off x="2885356" y="3099771"/>
            <a:ext cx="6337356" cy="1415772"/>
          </a:xfrm>
          <a:prstGeom prst="rect">
            <a:avLst/>
          </a:prstGeom>
          <a:noFill/>
        </p:spPr>
        <p:txBody>
          <a:bodyPr wrap="square" rtlCol="0">
            <a:spAutoFit/>
          </a:bodyPr>
          <a:lstStyle/>
          <a:p>
            <a:pPr algn="ctr"/>
            <a:r>
              <a:rPr lang="en-US" sz="2800" u="sng" dirty="0"/>
              <a:t>Phonemic Awareness</a:t>
            </a:r>
          </a:p>
          <a:p>
            <a:pPr lvl="0" algn="ctr"/>
            <a:r>
              <a:rPr lang="en-US" sz="2000" dirty="0"/>
              <a:t>Ability to identify and manipulate individual speech sounds (phonemes) of spoken word.</a:t>
            </a:r>
          </a:p>
          <a:p>
            <a:pPr algn="ctr"/>
            <a:r>
              <a:rPr lang="en-US" dirty="0"/>
              <a:t> </a:t>
            </a:r>
          </a:p>
        </p:txBody>
      </p:sp>
      <p:sp>
        <p:nvSpPr>
          <p:cNvPr id="12" name="TextBox 11"/>
          <p:cNvSpPr txBox="1"/>
          <p:nvPr/>
        </p:nvSpPr>
        <p:spPr>
          <a:xfrm>
            <a:off x="1322027" y="4371880"/>
            <a:ext cx="3126658" cy="1354217"/>
          </a:xfrm>
          <a:prstGeom prst="rect">
            <a:avLst/>
          </a:prstGeom>
          <a:noFill/>
        </p:spPr>
        <p:txBody>
          <a:bodyPr wrap="square" rtlCol="0">
            <a:spAutoFit/>
          </a:bodyPr>
          <a:lstStyle/>
          <a:p>
            <a:r>
              <a:rPr lang="en-US" sz="2800" u="sng" dirty="0" smtClean="0"/>
              <a:t>Orthography</a:t>
            </a:r>
            <a:endParaRPr lang="en-US" sz="2800" u="sng" dirty="0"/>
          </a:p>
          <a:p>
            <a:pPr marL="285750" lvl="0" indent="-285750">
              <a:buFont typeface="Arial" panose="020B0604020202020204" pitchFamily="34" charset="0"/>
              <a:buChar char="•"/>
            </a:pPr>
            <a:r>
              <a:rPr lang="en-US" dirty="0" smtClean="0"/>
              <a:t>Writing system for representing language</a:t>
            </a:r>
            <a:endParaRPr lang="en-US" dirty="0"/>
          </a:p>
          <a:p>
            <a:pPr marL="285750" lvl="0" indent="-285750">
              <a:buFont typeface="Arial" panose="020B0604020202020204" pitchFamily="34" charset="0"/>
              <a:buChar char="•"/>
            </a:pPr>
            <a:r>
              <a:rPr lang="en-US" dirty="0"/>
              <a:t>Letter and letter </a:t>
            </a:r>
            <a:r>
              <a:rPr lang="en-US" dirty="0" smtClean="0"/>
              <a:t>patterns</a:t>
            </a:r>
            <a:endParaRPr lang="en-US" dirty="0"/>
          </a:p>
        </p:txBody>
      </p:sp>
      <p:sp>
        <p:nvSpPr>
          <p:cNvPr id="14" name="TextBox 13"/>
          <p:cNvSpPr txBox="1"/>
          <p:nvPr/>
        </p:nvSpPr>
        <p:spPr>
          <a:xfrm>
            <a:off x="8259675" y="4012816"/>
            <a:ext cx="3529780" cy="1354217"/>
          </a:xfrm>
          <a:prstGeom prst="rect">
            <a:avLst/>
          </a:prstGeom>
          <a:noFill/>
        </p:spPr>
        <p:txBody>
          <a:bodyPr wrap="square" rtlCol="0">
            <a:spAutoFit/>
          </a:bodyPr>
          <a:lstStyle/>
          <a:p>
            <a:pPr algn="ctr"/>
            <a:r>
              <a:rPr lang="en-US" sz="2800" u="sng" dirty="0"/>
              <a:t>Phoneme Segmentation</a:t>
            </a:r>
          </a:p>
          <a:p>
            <a:pPr marL="285750" lvl="0" indent="-285750">
              <a:buFont typeface="Arial" panose="020B0604020202020204" pitchFamily="34" charset="0"/>
              <a:buChar char="•"/>
            </a:pPr>
            <a:r>
              <a:rPr lang="en-US" dirty="0" smtClean="0"/>
              <a:t>Breaking </a:t>
            </a:r>
            <a:r>
              <a:rPr lang="en-US" dirty="0"/>
              <a:t>apart words into speech sounds</a:t>
            </a:r>
          </a:p>
          <a:p>
            <a:pPr marL="285750" lvl="0" indent="-285750">
              <a:buFont typeface="Arial" panose="020B0604020202020204" pitchFamily="34" charset="0"/>
              <a:buChar char="•"/>
            </a:pPr>
            <a:r>
              <a:rPr lang="en-US" dirty="0"/>
              <a:t>Black = /b/  /l/  /</a:t>
            </a:r>
            <a:r>
              <a:rPr lang="en-US" i="1" dirty="0"/>
              <a:t>a </a:t>
            </a:r>
            <a:r>
              <a:rPr lang="en-US" dirty="0" smtClean="0"/>
              <a:t>/  </a:t>
            </a:r>
            <a:r>
              <a:rPr lang="en-US" dirty="0"/>
              <a:t>/k/</a:t>
            </a:r>
          </a:p>
        </p:txBody>
      </p:sp>
      <p:sp>
        <p:nvSpPr>
          <p:cNvPr id="15" name="TextBox 14"/>
          <p:cNvSpPr txBox="1"/>
          <p:nvPr/>
        </p:nvSpPr>
        <p:spPr>
          <a:xfrm>
            <a:off x="8259675" y="5365673"/>
            <a:ext cx="3521824" cy="1077218"/>
          </a:xfrm>
          <a:prstGeom prst="rect">
            <a:avLst/>
          </a:prstGeom>
          <a:noFill/>
        </p:spPr>
        <p:txBody>
          <a:bodyPr wrap="square" rtlCol="0">
            <a:spAutoFit/>
          </a:bodyPr>
          <a:lstStyle/>
          <a:p>
            <a:r>
              <a:rPr lang="en-US" sz="2800" u="sng" dirty="0"/>
              <a:t>Phoneme Blending</a:t>
            </a:r>
          </a:p>
          <a:p>
            <a:pPr marL="285750" lvl="0" indent="-285750">
              <a:buFont typeface="Arial" panose="020B0604020202020204" pitchFamily="34" charset="0"/>
              <a:buChar char="•"/>
            </a:pPr>
            <a:r>
              <a:rPr lang="en-US" dirty="0"/>
              <a:t>Blending sounds into words</a:t>
            </a:r>
          </a:p>
          <a:p>
            <a:pPr marL="285750" lvl="0" indent="-285750">
              <a:buFont typeface="Arial" panose="020B0604020202020204" pitchFamily="34" charset="0"/>
              <a:buChar char="•"/>
            </a:pPr>
            <a:r>
              <a:rPr lang="en-US" dirty="0"/>
              <a:t>/b/  /l/  /</a:t>
            </a:r>
            <a:r>
              <a:rPr lang="en-US" dirty="0" smtClean="0"/>
              <a:t>a</a:t>
            </a:r>
            <a:r>
              <a:rPr lang="en-US" i="1" dirty="0" smtClean="0"/>
              <a:t> </a:t>
            </a:r>
            <a:r>
              <a:rPr lang="en-US" dirty="0" smtClean="0"/>
              <a:t>/  </a:t>
            </a:r>
            <a:r>
              <a:rPr lang="en-US" dirty="0"/>
              <a:t>/k/ = black</a:t>
            </a:r>
          </a:p>
        </p:txBody>
      </p:sp>
      <p:sp>
        <p:nvSpPr>
          <p:cNvPr id="16" name="Left-Right Arrow 15"/>
          <p:cNvSpPr/>
          <p:nvPr/>
        </p:nvSpPr>
        <p:spPr>
          <a:xfrm>
            <a:off x="4822365" y="4203290"/>
            <a:ext cx="2069658" cy="1066861"/>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451613" y="4228888"/>
            <a:ext cx="811161" cy="1015663"/>
          </a:xfrm>
          <a:prstGeom prst="rect">
            <a:avLst/>
          </a:prstGeom>
          <a:noFill/>
        </p:spPr>
        <p:txBody>
          <a:bodyPr wrap="square" rtlCol="0">
            <a:spAutoFit/>
          </a:bodyPr>
          <a:lstStyle/>
          <a:p>
            <a:pPr algn="ctr"/>
            <a:r>
              <a:rPr lang="en-US" sz="6000" dirty="0">
                <a:solidFill>
                  <a:schemeClr val="bg1"/>
                </a:solidFill>
              </a:rPr>
              <a:t>+</a:t>
            </a:r>
          </a:p>
        </p:txBody>
      </p:sp>
      <p:sp>
        <p:nvSpPr>
          <p:cNvPr id="19" name="TextBox 18"/>
          <p:cNvSpPr txBox="1"/>
          <p:nvPr/>
        </p:nvSpPr>
        <p:spPr>
          <a:xfrm>
            <a:off x="5018377" y="5105423"/>
            <a:ext cx="1644084" cy="523220"/>
          </a:xfrm>
          <a:prstGeom prst="rect">
            <a:avLst/>
          </a:prstGeom>
          <a:noFill/>
        </p:spPr>
        <p:txBody>
          <a:bodyPr wrap="square" rtlCol="0">
            <a:spAutoFit/>
          </a:bodyPr>
          <a:lstStyle/>
          <a:p>
            <a:pPr algn="ctr"/>
            <a:r>
              <a:rPr lang="en-US" sz="2800" b="1" u="sng" dirty="0" smtClean="0"/>
              <a:t>PHONICS</a:t>
            </a:r>
            <a:endParaRPr lang="en-US" sz="2800" b="1" u="sng" dirty="0"/>
          </a:p>
        </p:txBody>
      </p:sp>
      <p:sp>
        <p:nvSpPr>
          <p:cNvPr id="13" name="TextBox 12"/>
          <p:cNvSpPr txBox="1"/>
          <p:nvPr/>
        </p:nvSpPr>
        <p:spPr>
          <a:xfrm>
            <a:off x="10330469" y="4975164"/>
            <a:ext cx="261610" cy="369332"/>
          </a:xfrm>
          <a:prstGeom prst="rect">
            <a:avLst/>
          </a:prstGeom>
          <a:noFill/>
        </p:spPr>
        <p:txBody>
          <a:bodyPr wrap="none" rtlCol="0">
            <a:spAutoFit/>
          </a:bodyPr>
          <a:lstStyle/>
          <a:p>
            <a:r>
              <a:rPr lang="en-US" i="1" dirty="0"/>
              <a:t>˘</a:t>
            </a:r>
            <a:endParaRPr lang="en-US" dirty="0"/>
          </a:p>
        </p:txBody>
      </p:sp>
      <p:sp>
        <p:nvSpPr>
          <p:cNvPr id="20" name="TextBox 19"/>
          <p:cNvSpPr txBox="1"/>
          <p:nvPr/>
        </p:nvSpPr>
        <p:spPr>
          <a:xfrm>
            <a:off x="9592853" y="6047479"/>
            <a:ext cx="261610" cy="369332"/>
          </a:xfrm>
          <a:prstGeom prst="rect">
            <a:avLst/>
          </a:prstGeom>
          <a:noFill/>
        </p:spPr>
        <p:txBody>
          <a:bodyPr wrap="none" rtlCol="0">
            <a:spAutoFit/>
          </a:bodyPr>
          <a:lstStyle/>
          <a:p>
            <a:r>
              <a:rPr lang="en-US" i="1" dirty="0"/>
              <a:t>˘</a:t>
            </a:r>
            <a:endParaRPr lang="en-US" dirty="0"/>
          </a:p>
        </p:txBody>
      </p:sp>
      <p:sp>
        <p:nvSpPr>
          <p:cNvPr id="21" name="TextBox 20"/>
          <p:cNvSpPr txBox="1"/>
          <p:nvPr/>
        </p:nvSpPr>
        <p:spPr>
          <a:xfrm>
            <a:off x="3396738" y="6394656"/>
            <a:ext cx="4720865" cy="523220"/>
          </a:xfrm>
          <a:prstGeom prst="rect">
            <a:avLst/>
          </a:prstGeom>
          <a:noFill/>
        </p:spPr>
        <p:txBody>
          <a:bodyPr wrap="square" rtlCol="0">
            <a:spAutoFit/>
          </a:bodyPr>
          <a:lstStyle/>
          <a:p>
            <a:pPr algn="ctr"/>
            <a:r>
              <a:rPr lang="en-US" sz="2800" b="1" dirty="0" smtClean="0">
                <a:solidFill>
                  <a:srgbClr val="C00000"/>
                </a:solidFill>
              </a:rPr>
              <a:t>Applying symbols to sounds</a:t>
            </a:r>
            <a:endParaRPr lang="en-US" sz="2800" b="1" dirty="0">
              <a:solidFill>
                <a:srgbClr val="C00000"/>
              </a:solidFill>
            </a:endParaRPr>
          </a:p>
        </p:txBody>
      </p:sp>
    </p:spTree>
    <p:extLst>
      <p:ext uri="{BB962C8B-B14F-4D97-AF65-F5344CB8AC3E}">
        <p14:creationId xmlns:p14="http://schemas.microsoft.com/office/powerpoint/2010/main" val="12930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500"/>
                                        <p:tgtEl>
                                          <p:spTgt spid="1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fade">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fade">
                                      <p:cBhvr>
                                        <p:cTn id="67" dur="500"/>
                                        <p:tgtEl>
                                          <p:spTgt spid="1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1">
                                            <p:txEl>
                                              <p:pRg st="0" end="0"/>
                                            </p:txEl>
                                          </p:spTgt>
                                        </p:tgtEl>
                                        <p:attrNameLst>
                                          <p:attrName>style.visibility</p:attrName>
                                        </p:attrNameLst>
                                      </p:cBhvr>
                                      <p:to>
                                        <p:strVal val="visible"/>
                                      </p:to>
                                    </p:set>
                                    <p:animEffect transition="in" filter="fade">
                                      <p:cBhvr>
                                        <p:cTn id="8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13"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05400" y="457200"/>
            <a:ext cx="49530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212035" y="917578"/>
            <a:ext cx="11979965" cy="4983162"/>
          </a:xfrm>
        </p:spPr>
        <p:txBody>
          <a:bodyPr/>
          <a:lstStyle/>
          <a:p>
            <a:pPr algn="ctr">
              <a:buNone/>
            </a:pPr>
            <a:endParaRPr lang="en-US" b="1" i="1" dirty="0" smtClean="0">
              <a:solidFill>
                <a:schemeClr val="tx2"/>
              </a:solidFill>
              <a:effectLst>
                <a:outerShdw blurRad="38100" dist="38100" dir="2700000" algn="tl">
                  <a:srgbClr val="000000">
                    <a:alpha val="43137"/>
                  </a:srgbClr>
                </a:outerShdw>
              </a:effectLst>
            </a:endParaRPr>
          </a:p>
          <a:p>
            <a:pPr algn="ctr">
              <a:buNone/>
            </a:pPr>
            <a:endParaRPr lang="en-US" b="1" i="1" dirty="0">
              <a:solidFill>
                <a:schemeClr val="tx2"/>
              </a:solidFill>
              <a:effectLst>
                <a:outerShdw blurRad="38100" dist="38100" dir="2700000" algn="tl">
                  <a:srgbClr val="000000">
                    <a:alpha val="43137"/>
                  </a:srgbClr>
                </a:outerShdw>
              </a:effectLst>
            </a:endParaRPr>
          </a:p>
          <a:p>
            <a:pPr marL="0" indent="0">
              <a:buNone/>
            </a:pPr>
            <a:r>
              <a:rPr lang="en-US" b="1" i="1" dirty="0" smtClean="0">
                <a:solidFill>
                  <a:schemeClr val="tx2"/>
                </a:solidFill>
                <a:effectLst>
                  <a:outerShdw blurRad="38100" dist="38100" dir="2700000" algn="tl">
                    <a:srgbClr val="000000">
                      <a:alpha val="43137"/>
                    </a:srgbClr>
                  </a:outerShdw>
                </a:effectLst>
              </a:rPr>
              <a:t>                                                                                              </a:t>
            </a:r>
            <a:endParaRPr lang="en-US" b="1" i="1" dirty="0">
              <a:solidFill>
                <a:schemeClr val="tx2"/>
              </a:solidFill>
              <a:effectLst>
                <a:outerShdw blurRad="38100" dist="38100" dir="2700000" algn="tl">
                  <a:srgbClr val="000000">
                    <a:alpha val="43137"/>
                  </a:srgbClr>
                </a:outerShdw>
              </a:effectLst>
            </a:endParaRPr>
          </a:p>
        </p:txBody>
      </p:sp>
      <p:pic>
        <p:nvPicPr>
          <p:cNvPr id="7" name="Picture 6" descr="Website home page.PNG"/>
          <p:cNvPicPr>
            <a:picLocks noChangeAspect="1"/>
          </p:cNvPicPr>
          <p:nvPr/>
        </p:nvPicPr>
        <p:blipFill>
          <a:blip r:embed="rId3"/>
          <a:stretch>
            <a:fillRect/>
          </a:stretch>
        </p:blipFill>
        <p:spPr>
          <a:xfrm>
            <a:off x="8231542" y="1117913"/>
            <a:ext cx="3707509" cy="3571818"/>
          </a:xfrm>
          <a:prstGeom prst="rect">
            <a:avLst/>
          </a:prstGeom>
          <a:ln>
            <a:noFill/>
          </a:ln>
          <a:effectLst>
            <a:outerShdw blurRad="292100" dist="139700" dir="2700000" algn="tl" rotWithShape="0">
              <a:srgbClr val="333333">
                <a:alpha val="65000"/>
              </a:srgbClr>
            </a:outerShdw>
          </a:effectLst>
        </p:spPr>
      </p:pic>
      <p:pic>
        <p:nvPicPr>
          <p:cNvPr id="8" name="Picture 7" descr="Left side drop down 'educators'.PNG"/>
          <p:cNvPicPr>
            <a:picLocks noChangeAspect="1"/>
          </p:cNvPicPr>
          <p:nvPr/>
        </p:nvPicPr>
        <p:blipFill>
          <a:blip r:embed="rId4"/>
          <a:stretch>
            <a:fillRect/>
          </a:stretch>
        </p:blipFill>
        <p:spPr>
          <a:xfrm>
            <a:off x="5840321" y="1117913"/>
            <a:ext cx="1620380" cy="453723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77" y="366019"/>
            <a:ext cx="5064676" cy="1012072"/>
          </a:xfrm>
          <a:prstGeom prst="rect">
            <a:avLst/>
          </a:prstGeom>
        </p:spPr>
      </p:pic>
      <p:sp>
        <p:nvSpPr>
          <p:cNvPr id="9" name="TextBox 8"/>
          <p:cNvSpPr txBox="1"/>
          <p:nvPr/>
        </p:nvSpPr>
        <p:spPr>
          <a:xfrm>
            <a:off x="3354148" y="5801453"/>
            <a:ext cx="5695737" cy="830997"/>
          </a:xfrm>
          <a:prstGeom prst="rect">
            <a:avLst/>
          </a:prstGeom>
          <a:noFill/>
        </p:spPr>
        <p:txBody>
          <a:bodyPr wrap="square" rtlCol="0">
            <a:spAutoFit/>
          </a:bodyPr>
          <a:lstStyle/>
          <a:p>
            <a:pPr>
              <a:spcAft>
                <a:spcPts val="1200"/>
              </a:spcAft>
            </a:pPr>
            <a:r>
              <a:rPr lang="en-US" sz="4800" b="1" dirty="0"/>
              <a:t>www.uurc.utah.edu</a:t>
            </a:r>
          </a:p>
        </p:txBody>
      </p:sp>
      <p:sp>
        <p:nvSpPr>
          <p:cNvPr id="13" name="Rectangle 12"/>
          <p:cNvSpPr/>
          <p:nvPr/>
        </p:nvSpPr>
        <p:spPr>
          <a:xfrm>
            <a:off x="306148" y="2293137"/>
            <a:ext cx="6096000" cy="1938992"/>
          </a:xfrm>
          <a:prstGeom prst="rect">
            <a:avLst/>
          </a:prstGeom>
        </p:spPr>
        <p:txBody>
          <a:bodyPr>
            <a:spAutoFit/>
          </a:bodyPr>
          <a:lstStyle/>
          <a:p>
            <a:r>
              <a:rPr lang="en-US" sz="2400" b="1" dirty="0" smtClean="0"/>
              <a:t>Professional </a:t>
            </a:r>
            <a:r>
              <a:rPr lang="en-US" sz="2400" b="1" dirty="0"/>
              <a:t>development for educators</a:t>
            </a:r>
          </a:p>
          <a:p>
            <a:r>
              <a:rPr lang="en-US" sz="2400" b="1" dirty="0"/>
              <a:t>                                                                                    Research-based intervention</a:t>
            </a:r>
          </a:p>
          <a:p>
            <a:pPr>
              <a:spcAft>
                <a:spcPts val="1200"/>
              </a:spcAft>
            </a:pPr>
            <a:r>
              <a:rPr lang="en-US" sz="2400" b="1" dirty="0"/>
              <a:t>                                                                                    Developmentally appropriate</a:t>
            </a:r>
            <a:endParaRPr lang="en-US" sz="2400" b="1" i="1" dirty="0">
              <a:solidFill>
                <a:schemeClr val="tx2"/>
              </a:solidFill>
              <a:effectLst>
                <a:outerShdw blurRad="38100" dist="38100" dir="2700000" algn="tl">
                  <a:srgbClr val="000000">
                    <a:alpha val="43137"/>
                  </a:srgbClr>
                </a:outerShdw>
              </a:effectLst>
            </a:endParaRPr>
          </a:p>
        </p:txBody>
      </p:sp>
      <p:sp>
        <p:nvSpPr>
          <p:cNvPr id="15" name="Left Arrow 14"/>
          <p:cNvSpPr/>
          <p:nvPr/>
        </p:nvSpPr>
        <p:spPr>
          <a:xfrm flipV="1">
            <a:off x="7561275" y="2140420"/>
            <a:ext cx="569693" cy="510872"/>
          </a:xfrm>
          <a:prstGeom prst="lef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9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34" y="408235"/>
            <a:ext cx="10294375" cy="933868"/>
          </a:xfrm>
          <a:solidFill>
            <a:schemeClr val="accent1"/>
          </a:solidFill>
        </p:spPr>
        <p:txBody>
          <a:bodyPr>
            <a:normAutofit/>
          </a:bodyPr>
          <a:lstStyle/>
          <a:p>
            <a:pPr algn="ctr"/>
            <a:r>
              <a:rPr lang="en-US" sz="4000" dirty="0" smtClean="0">
                <a:solidFill>
                  <a:schemeClr val="bg1"/>
                </a:solidFill>
              </a:rPr>
              <a:t>General principles of teaching phonological skills</a:t>
            </a:r>
            <a:endParaRPr lang="en-US" sz="4000" dirty="0">
              <a:solidFill>
                <a:schemeClr val="bg1"/>
              </a:solidFill>
            </a:endParaRPr>
          </a:p>
        </p:txBody>
      </p:sp>
      <p:sp>
        <p:nvSpPr>
          <p:cNvPr id="3" name="Content Placeholder 2"/>
          <p:cNvSpPr>
            <a:spLocks noGrp="1"/>
          </p:cNvSpPr>
          <p:nvPr>
            <p:ph idx="1"/>
          </p:nvPr>
        </p:nvSpPr>
        <p:spPr>
          <a:xfrm>
            <a:off x="1201110" y="1692824"/>
            <a:ext cx="5111200" cy="3805084"/>
          </a:xfrm>
          <a:solidFill>
            <a:schemeClr val="accent2"/>
          </a:solidFill>
        </p:spPr>
        <p:txBody>
          <a:bodyPr>
            <a:normAutofit fontScale="40000" lnSpcReduction="20000"/>
          </a:bodyPr>
          <a:lstStyle/>
          <a:p>
            <a:pPr marL="0" indent="0" algn="ctr">
              <a:buNone/>
            </a:pPr>
            <a:endParaRPr lang="en-US" sz="6700" dirty="0" smtClean="0">
              <a:solidFill>
                <a:schemeClr val="bg1"/>
              </a:solidFill>
            </a:endParaRPr>
          </a:p>
          <a:p>
            <a:pPr marL="0" indent="0" algn="ctr">
              <a:buNone/>
            </a:pPr>
            <a:r>
              <a:rPr lang="en-US" sz="6700" dirty="0" smtClean="0">
                <a:solidFill>
                  <a:schemeClr val="bg1"/>
                </a:solidFill>
              </a:rPr>
              <a:t>* Follow the order of skill development.</a:t>
            </a:r>
          </a:p>
          <a:p>
            <a:pPr marL="0" indent="0" algn="ctr">
              <a:buNone/>
            </a:pPr>
            <a:r>
              <a:rPr lang="en-US" sz="6700" dirty="0" smtClean="0">
                <a:solidFill>
                  <a:schemeClr val="bg1"/>
                </a:solidFill>
              </a:rPr>
              <a:t/>
            </a:r>
            <a:br>
              <a:rPr lang="en-US" sz="6700" dirty="0" smtClean="0">
                <a:solidFill>
                  <a:schemeClr val="bg1"/>
                </a:solidFill>
              </a:rPr>
            </a:br>
            <a:r>
              <a:rPr lang="en-US" sz="6700" dirty="0" smtClean="0">
                <a:solidFill>
                  <a:schemeClr val="bg1"/>
                </a:solidFill>
              </a:rPr>
              <a:t>* Begin with the easiest task and build on it as concepts are mastered.</a:t>
            </a:r>
          </a:p>
          <a:p>
            <a:pPr marL="0" indent="0" algn="ctr">
              <a:buNone/>
            </a:pPr>
            <a:r>
              <a:rPr lang="en-US" sz="6700" dirty="0" smtClean="0">
                <a:solidFill>
                  <a:schemeClr val="bg1"/>
                </a:solidFill>
              </a:rPr>
              <a:t/>
            </a:r>
            <a:br>
              <a:rPr lang="en-US" sz="6700" dirty="0" smtClean="0">
                <a:solidFill>
                  <a:schemeClr val="bg1"/>
                </a:solidFill>
              </a:rPr>
            </a:br>
            <a:r>
              <a:rPr lang="en-US" sz="6700" dirty="0" smtClean="0">
                <a:solidFill>
                  <a:schemeClr val="bg1"/>
                </a:solidFill>
              </a:rPr>
              <a:t>* Continually review concepts previously learned.</a:t>
            </a:r>
          </a:p>
          <a:p>
            <a:r>
              <a:rPr lang="en-US" dirty="0" smtClean="0"/>
              <a:t/>
            </a:r>
            <a:br>
              <a:rPr lang="en-US" dirty="0" smtClean="0"/>
            </a:br>
            <a:endParaRPr lang="en-US" dirty="0" smtClean="0"/>
          </a:p>
        </p:txBody>
      </p:sp>
      <p:pic>
        <p:nvPicPr>
          <p:cNvPr id="1028" name="Picture 4" descr="\\gcsdc2\faculty$\Brynnli.Paulsen\Documents\Brynnli Paulsen\Pre-K Seminar\reading with teacher.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99006" y="1881312"/>
            <a:ext cx="4076669" cy="342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4118" y="631035"/>
            <a:ext cx="9704438" cy="5262979"/>
          </a:xfrm>
          <a:prstGeom prst="rect">
            <a:avLst/>
          </a:prstGeom>
          <a:solidFill>
            <a:schemeClr val="accent2"/>
          </a:solidFill>
        </p:spPr>
        <p:txBody>
          <a:bodyPr wrap="square">
            <a:spAutoFit/>
          </a:bodyPr>
          <a:lstStyle/>
          <a:p>
            <a:endParaRPr lang="en-US" sz="2400" dirty="0" smtClean="0">
              <a:solidFill>
                <a:schemeClr val="bg1"/>
              </a:solidFill>
            </a:endParaRPr>
          </a:p>
          <a:p>
            <a:r>
              <a:rPr lang="en-US" sz="2400" dirty="0" smtClean="0">
                <a:solidFill>
                  <a:schemeClr val="bg1"/>
                </a:solidFill>
              </a:rPr>
              <a:t>* Focus </a:t>
            </a:r>
            <a:r>
              <a:rPr lang="en-US" sz="2400" dirty="0">
                <a:solidFill>
                  <a:schemeClr val="bg1"/>
                </a:solidFill>
              </a:rPr>
              <a:t>on speech sounds before focusing on </a:t>
            </a:r>
            <a:r>
              <a:rPr lang="en-US" sz="2400" dirty="0" smtClean="0">
                <a:solidFill>
                  <a:schemeClr val="bg1"/>
                </a:solidFill>
              </a:rPr>
              <a:t>letters (attentive listening).</a:t>
            </a:r>
            <a:endParaRPr lang="en-US" sz="2400" dirty="0">
              <a:solidFill>
                <a:schemeClr val="bg1"/>
              </a:solidFill>
            </a:endParaRPr>
          </a:p>
          <a:p>
            <a:r>
              <a:rPr lang="en-US" sz="2400" dirty="0">
                <a:solidFill>
                  <a:schemeClr val="bg1"/>
                </a:solidFill>
              </a:rPr>
              <a:t/>
            </a:r>
            <a:br>
              <a:rPr lang="en-US" sz="2400" dirty="0">
                <a:solidFill>
                  <a:schemeClr val="bg1"/>
                </a:solidFill>
              </a:rPr>
            </a:br>
            <a:r>
              <a:rPr lang="en-US" sz="2400" dirty="0" smtClean="0">
                <a:solidFill>
                  <a:schemeClr val="bg1"/>
                </a:solidFill>
              </a:rPr>
              <a:t>* Encourage </a:t>
            </a:r>
            <a:r>
              <a:rPr lang="en-US" sz="2400" dirty="0">
                <a:solidFill>
                  <a:schemeClr val="bg1"/>
                </a:solidFill>
              </a:rPr>
              <a:t>mouth </a:t>
            </a:r>
            <a:r>
              <a:rPr lang="en-US" sz="2400" dirty="0" smtClean="0">
                <a:solidFill>
                  <a:schemeClr val="bg1"/>
                </a:solidFill>
              </a:rPr>
              <a:t>awareness (phonemes </a:t>
            </a:r>
            <a:r>
              <a:rPr lang="en-US" sz="2400" dirty="0">
                <a:solidFill>
                  <a:schemeClr val="bg1"/>
                </a:solidFill>
              </a:rPr>
              <a:t>are speech gestures as well as speech </a:t>
            </a:r>
            <a:r>
              <a:rPr lang="en-US" sz="2400" dirty="0" smtClean="0">
                <a:solidFill>
                  <a:schemeClr val="bg1"/>
                </a:solidFill>
              </a:rPr>
              <a:t>sounds).</a:t>
            </a:r>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 Include </a:t>
            </a:r>
            <a:r>
              <a:rPr lang="en-US" sz="2400" dirty="0">
                <a:solidFill>
                  <a:schemeClr val="bg1"/>
                </a:solidFill>
              </a:rPr>
              <a:t>all English phonemes, </a:t>
            </a:r>
            <a:r>
              <a:rPr lang="en-US" sz="2400" dirty="0" smtClean="0">
                <a:solidFill>
                  <a:schemeClr val="bg1"/>
                </a:solidFill>
              </a:rPr>
              <a:t>even </a:t>
            </a:r>
            <a:r>
              <a:rPr lang="en-US" sz="2400" dirty="0">
                <a:solidFill>
                  <a:schemeClr val="bg1"/>
                </a:solidFill>
              </a:rPr>
              <a:t>vowels and digraphs, in your </a:t>
            </a:r>
            <a:r>
              <a:rPr lang="en-US" sz="2400" dirty="0" smtClean="0">
                <a:solidFill>
                  <a:schemeClr val="bg1"/>
                </a:solidFill>
              </a:rPr>
              <a:t>      </a:t>
            </a:r>
          </a:p>
          <a:p>
            <a:r>
              <a:rPr lang="en-US" sz="2400" dirty="0" smtClean="0">
                <a:solidFill>
                  <a:schemeClr val="bg1"/>
                </a:solidFill>
              </a:rPr>
              <a:t>   instruction.</a:t>
            </a:r>
            <a:r>
              <a:rPr lang="en-US" sz="2400" dirty="0">
                <a:solidFill>
                  <a:schemeClr val="bg1"/>
                </a:solidFill>
              </a:rPr>
              <a:t/>
            </a:r>
            <a:br>
              <a:rPr lang="en-US" sz="2400" dirty="0">
                <a:solidFill>
                  <a:schemeClr val="bg1"/>
                </a:solidFill>
              </a:rPr>
            </a:br>
            <a:r>
              <a:rPr lang="en-US" sz="2400" dirty="0">
                <a:solidFill>
                  <a:schemeClr val="bg1"/>
                </a:solidFill>
              </a:rPr>
              <a:t>	</a:t>
            </a:r>
            <a:endParaRPr lang="en-US" sz="2400" dirty="0" smtClean="0">
              <a:solidFill>
                <a:schemeClr val="bg1"/>
              </a:solidFill>
            </a:endParaRPr>
          </a:p>
          <a:p>
            <a:endParaRPr lang="en-US" sz="2400" dirty="0"/>
          </a:p>
          <a:p>
            <a:endParaRPr lang="en-US" sz="2400" dirty="0"/>
          </a:p>
          <a:p>
            <a:endParaRPr lang="en-US" dirty="0" smtClean="0"/>
          </a:p>
          <a:p>
            <a:endParaRPr lang="en-US" dirty="0"/>
          </a:p>
          <a:p>
            <a:r>
              <a:rPr lang="en-US" dirty="0"/>
              <a:t/>
            </a:r>
            <a:br>
              <a:rPr lang="en-US" dirty="0"/>
            </a:br>
            <a:endParaRPr lang="en-US" dirty="0"/>
          </a:p>
        </p:txBody>
      </p:sp>
      <p:pic>
        <p:nvPicPr>
          <p:cNvPr id="2050" name="Picture 2" descr="\\gcsdc2\faculty$\Brynnli.Paulsen\Documents\Brynnli Paulsen\Pre-K Seminar\mouth awarene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28448"/>
          <a:stretch/>
        </p:blipFill>
        <p:spPr bwMode="auto">
          <a:xfrm>
            <a:off x="2485105" y="4335234"/>
            <a:ext cx="7182464" cy="2046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24118" y="560439"/>
            <a:ext cx="9704438" cy="11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1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inVertical)">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17636"/>
            <a:ext cx="10338620" cy="5383164"/>
          </a:xfrm>
          <a:solidFill>
            <a:schemeClr val="accent6"/>
          </a:solidFill>
        </p:spPr>
        <p:txBody>
          <a:bodyPr>
            <a:normAutofit/>
          </a:bodyPr>
          <a:lstStyle/>
          <a:p>
            <a:pPr marL="0" indent="0">
              <a:buNone/>
            </a:pPr>
            <a:r>
              <a:rPr lang="en-US" sz="2800" dirty="0" smtClean="0">
                <a:solidFill>
                  <a:schemeClr val="bg1"/>
                </a:solidFill>
              </a:rPr>
              <a:t>* Think multisensory. </a:t>
            </a:r>
            <a:br>
              <a:rPr lang="en-US" sz="2800" dirty="0" smtClean="0">
                <a:solidFill>
                  <a:schemeClr val="bg1"/>
                </a:solidFill>
              </a:rPr>
            </a:br>
            <a:r>
              <a:rPr lang="en-US" sz="2800" dirty="0" smtClean="0">
                <a:solidFill>
                  <a:schemeClr val="bg1"/>
                </a:solidFill>
              </a:rPr>
              <a:t>	VAKT </a:t>
            </a:r>
            <a:r>
              <a:rPr lang="en-US" sz="2800" dirty="0">
                <a:solidFill>
                  <a:schemeClr val="bg1"/>
                </a:solidFill>
              </a:rPr>
              <a:t>– Visual, </a:t>
            </a:r>
            <a:r>
              <a:rPr lang="en-US" sz="2800" dirty="0" smtClean="0">
                <a:solidFill>
                  <a:schemeClr val="bg1"/>
                </a:solidFill>
              </a:rPr>
              <a:t>auditory</a:t>
            </a:r>
            <a:r>
              <a:rPr lang="en-US" sz="2800" dirty="0">
                <a:solidFill>
                  <a:schemeClr val="bg1"/>
                </a:solidFill>
              </a:rPr>
              <a:t>, kinesthetic, </a:t>
            </a:r>
            <a:r>
              <a:rPr lang="en-US" sz="2800" dirty="0" smtClean="0">
                <a:solidFill>
                  <a:schemeClr val="bg1"/>
                </a:solidFill>
              </a:rPr>
              <a:t>and tactile    </a:t>
            </a:r>
          </a:p>
          <a:p>
            <a:pPr marL="0" indent="0">
              <a:buNone/>
            </a:pPr>
            <a:r>
              <a:rPr lang="en-US" sz="2800" dirty="0" smtClean="0">
                <a:solidFill>
                  <a:schemeClr val="bg1"/>
                </a:solidFill>
              </a:rPr>
              <a:t>* Provide direct instruction.</a:t>
            </a:r>
            <a:br>
              <a:rPr lang="en-US" sz="2800" dirty="0" smtClean="0">
                <a:solidFill>
                  <a:schemeClr val="bg1"/>
                </a:solidFill>
              </a:rPr>
            </a:br>
            <a:r>
              <a:rPr lang="en-US" sz="2800" dirty="0" smtClean="0">
                <a:solidFill>
                  <a:schemeClr val="bg1"/>
                </a:solidFill>
              </a:rPr>
              <a:t>	I do.  We do.  You do.</a:t>
            </a:r>
          </a:p>
          <a:p>
            <a:pPr marL="0" indent="0">
              <a:buNone/>
            </a:pPr>
            <a:r>
              <a:rPr lang="en-US" sz="2800" dirty="0" smtClean="0">
                <a:solidFill>
                  <a:schemeClr val="bg1"/>
                </a:solidFill>
              </a:rPr>
              <a:t>* Give immediate corrective feedback.</a:t>
            </a:r>
          </a:p>
          <a:p>
            <a:pPr marL="0" indent="0">
              <a:buNone/>
            </a:pPr>
            <a:r>
              <a:rPr lang="en-US" sz="2800" dirty="0" smtClean="0">
                <a:solidFill>
                  <a:schemeClr val="bg1"/>
                </a:solidFill>
              </a:rPr>
              <a:t>* Use letters to represent sounds as soon as your students are ready.</a:t>
            </a:r>
          </a:p>
          <a:p>
            <a:pPr marL="0" indent="0">
              <a:buNone/>
            </a:pPr>
            <a:endParaRPr lang="en-US" sz="2800" dirty="0"/>
          </a:p>
        </p:txBody>
      </p:sp>
      <p:sp>
        <p:nvSpPr>
          <p:cNvPr id="2" name="Rectangle 1"/>
          <p:cNvSpPr/>
          <p:nvPr/>
        </p:nvSpPr>
        <p:spPr>
          <a:xfrm>
            <a:off x="648928" y="4468760"/>
            <a:ext cx="10928555" cy="150433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chemeClr val="bg1"/>
                </a:solidFill>
              </a:rPr>
              <a:t>Note</a:t>
            </a:r>
            <a:r>
              <a:rPr lang="en-US" sz="2800" dirty="0">
                <a:solidFill>
                  <a:schemeClr val="bg1"/>
                </a:solidFill>
              </a:rPr>
              <a:t>:  A few brief activities, about 5-10 minutes/day, for about 12-20 weeks is all </a:t>
            </a:r>
            <a:r>
              <a:rPr lang="en-US" sz="2800" b="1" i="1" dirty="0">
                <a:solidFill>
                  <a:schemeClr val="bg1"/>
                </a:solidFill>
              </a:rPr>
              <a:t>most</a:t>
            </a:r>
            <a:r>
              <a:rPr lang="en-US" sz="2800" dirty="0">
                <a:solidFill>
                  <a:schemeClr val="bg1"/>
                </a:solidFill>
              </a:rPr>
              <a:t> students will need to improve in their </a:t>
            </a:r>
            <a:r>
              <a:rPr lang="en-US" sz="2800" dirty="0" smtClean="0">
                <a:solidFill>
                  <a:schemeClr val="bg1"/>
                </a:solidFill>
              </a:rPr>
              <a:t>phonological awareness.</a:t>
            </a:r>
            <a:endParaRPr lang="en-US" sz="2800" dirty="0"/>
          </a:p>
        </p:txBody>
      </p:sp>
    </p:spTree>
    <p:extLst>
      <p:ext uri="{BB962C8B-B14F-4D97-AF65-F5344CB8AC3E}">
        <p14:creationId xmlns:p14="http://schemas.microsoft.com/office/powerpoint/2010/main" val="37771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585216"/>
            <a:ext cx="9720072" cy="860126"/>
          </a:xfrm>
          <a:solidFill>
            <a:schemeClr val="accent1"/>
          </a:solidFill>
        </p:spPr>
        <p:txBody>
          <a:bodyPr/>
          <a:lstStyle/>
          <a:p>
            <a:pPr algn="ctr"/>
            <a:r>
              <a:rPr lang="en-US" dirty="0" smtClean="0"/>
              <a:t>Observation and diagnostic teaching</a:t>
            </a:r>
            <a:endParaRPr lang="en-US" dirty="0"/>
          </a:p>
        </p:txBody>
      </p:sp>
      <p:sp>
        <p:nvSpPr>
          <p:cNvPr id="7" name="Text Placeholder 6"/>
          <p:cNvSpPr>
            <a:spLocks noGrp="1"/>
          </p:cNvSpPr>
          <p:nvPr>
            <p:ph type="body" idx="1"/>
          </p:nvPr>
        </p:nvSpPr>
        <p:spPr>
          <a:xfrm>
            <a:off x="693174" y="1545455"/>
            <a:ext cx="4513007" cy="1020764"/>
          </a:xfrm>
        </p:spPr>
        <p:txBody>
          <a:bodyPr>
            <a:noAutofit/>
          </a:bodyPr>
          <a:lstStyle/>
          <a:p>
            <a:pPr algn="ctr"/>
            <a:r>
              <a:rPr lang="en-US" sz="2800" b="1" dirty="0" smtClean="0">
                <a:solidFill>
                  <a:schemeClr val="accent6"/>
                </a:solidFill>
              </a:rPr>
              <a:t>Formal and Informal Observation</a:t>
            </a:r>
            <a:endParaRPr lang="en-US" sz="2800" b="1" dirty="0">
              <a:solidFill>
                <a:schemeClr val="accent6"/>
              </a:solidFill>
            </a:endParaRPr>
          </a:p>
        </p:txBody>
      </p:sp>
      <p:sp>
        <p:nvSpPr>
          <p:cNvPr id="8" name="Content Placeholder 7"/>
          <p:cNvSpPr>
            <a:spLocks noGrp="1"/>
          </p:cNvSpPr>
          <p:nvPr>
            <p:ph sz="half" idx="2"/>
          </p:nvPr>
        </p:nvSpPr>
        <p:spPr>
          <a:xfrm>
            <a:off x="832400" y="2687569"/>
            <a:ext cx="4078814" cy="3341572"/>
          </a:xfrm>
        </p:spPr>
        <p:txBody>
          <a:bodyPr>
            <a:normAutofit/>
          </a:bodyPr>
          <a:lstStyle/>
          <a:p>
            <a:r>
              <a:rPr lang="en-US" sz="2800" dirty="0" smtClean="0"/>
              <a:t>* Confirm individual automaticity in each phonemic awareness goal.</a:t>
            </a:r>
          </a:p>
          <a:p>
            <a:r>
              <a:rPr lang="en-US" sz="2800" dirty="0" smtClean="0"/>
              <a:t>* Identify those who need further instruction or practice.</a:t>
            </a:r>
            <a:endParaRPr lang="en-US" sz="2800" dirty="0"/>
          </a:p>
        </p:txBody>
      </p:sp>
      <p:sp>
        <p:nvSpPr>
          <p:cNvPr id="9" name="Text Placeholder 8"/>
          <p:cNvSpPr>
            <a:spLocks noGrp="1"/>
          </p:cNvSpPr>
          <p:nvPr>
            <p:ph type="body" sz="quarter" idx="3"/>
          </p:nvPr>
        </p:nvSpPr>
        <p:spPr>
          <a:xfrm>
            <a:off x="6037105" y="1589700"/>
            <a:ext cx="4754880" cy="725796"/>
          </a:xfrm>
        </p:spPr>
        <p:txBody>
          <a:bodyPr>
            <a:normAutofit/>
          </a:bodyPr>
          <a:lstStyle/>
          <a:p>
            <a:pPr algn="ctr"/>
            <a:r>
              <a:rPr lang="en-US" sz="2800" b="1" dirty="0" smtClean="0">
                <a:solidFill>
                  <a:schemeClr val="accent6"/>
                </a:solidFill>
              </a:rPr>
              <a:t>Diagnostic Teaching</a:t>
            </a:r>
            <a:endParaRPr lang="en-US" sz="2800" b="1" dirty="0">
              <a:solidFill>
                <a:schemeClr val="accent6"/>
              </a:solidFill>
            </a:endParaRPr>
          </a:p>
        </p:txBody>
      </p:sp>
      <p:sp>
        <p:nvSpPr>
          <p:cNvPr id="10" name="Content Placeholder 9"/>
          <p:cNvSpPr>
            <a:spLocks noGrp="1"/>
          </p:cNvSpPr>
          <p:nvPr>
            <p:ph sz="quarter" idx="4"/>
          </p:nvPr>
        </p:nvSpPr>
        <p:spPr>
          <a:xfrm>
            <a:off x="6446521" y="2422098"/>
            <a:ext cx="4754880" cy="3890212"/>
          </a:xfrm>
        </p:spPr>
        <p:txBody>
          <a:bodyPr>
            <a:noAutofit/>
          </a:bodyPr>
          <a:lstStyle/>
          <a:p>
            <a:r>
              <a:rPr lang="en-US" sz="2800" dirty="0" smtClean="0"/>
              <a:t>* If students aren’t getting it, change how you’re teaching it.</a:t>
            </a:r>
          </a:p>
          <a:p>
            <a:r>
              <a:rPr lang="en-US" sz="2800" dirty="0" smtClean="0"/>
              <a:t>* Tailor home activities for added practice.</a:t>
            </a:r>
          </a:p>
          <a:p>
            <a:r>
              <a:rPr lang="en-US" sz="2800" dirty="0" smtClean="0"/>
              <a:t>* Organize small groups or work one on one with classroom volunteers in order to specifically address deficits.</a:t>
            </a:r>
            <a:endParaRPr lang="en-US" sz="2800" dirty="0"/>
          </a:p>
        </p:txBody>
      </p:sp>
      <p:sp>
        <p:nvSpPr>
          <p:cNvPr id="11" name="Right Arrow 10"/>
          <p:cNvSpPr/>
          <p:nvPr/>
        </p:nvSpPr>
        <p:spPr>
          <a:xfrm rot="10800000">
            <a:off x="4970592" y="2595714"/>
            <a:ext cx="978408" cy="103238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058697" y="4193456"/>
            <a:ext cx="978408" cy="103238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5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ircle(in)">
                                      <p:cBhvr>
                                        <p:cTn id="20" dur="2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for phonemic awareness instruction </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38756" y="1408363"/>
            <a:ext cx="4262512" cy="4012698"/>
          </a:xfrm>
        </p:spPr>
      </p:pic>
      <p:sp>
        <p:nvSpPr>
          <p:cNvPr id="4" name="Text Placeholder 3"/>
          <p:cNvSpPr>
            <a:spLocks noGrp="1"/>
          </p:cNvSpPr>
          <p:nvPr>
            <p:ph type="body" sz="half" idx="2"/>
          </p:nvPr>
        </p:nvSpPr>
        <p:spPr>
          <a:xfrm>
            <a:off x="1024127" y="2257506"/>
            <a:ext cx="7261743" cy="3762294"/>
          </a:xfrm>
        </p:spPr>
        <p:txBody>
          <a:bodyPr/>
          <a:lstStyle/>
          <a:p>
            <a:r>
              <a:rPr lang="en-US" sz="3200" dirty="0" smtClean="0">
                <a:solidFill>
                  <a:srgbClr val="0070C0"/>
                </a:solidFill>
              </a:rPr>
              <a:t>Prior to working on phonemic awareness, beginning readers should have acquired:</a:t>
            </a:r>
          </a:p>
          <a:p>
            <a:endParaRPr lang="en-US" dirty="0"/>
          </a:p>
          <a:p>
            <a:pPr marL="457200" indent="-457200">
              <a:buClr>
                <a:schemeClr val="tx1"/>
              </a:buClr>
              <a:buFont typeface="Arial" panose="020B0604020202020204" pitchFamily="34" charset="0"/>
              <a:buChar char="•"/>
            </a:pPr>
            <a:r>
              <a:rPr lang="en-US" sz="2800" dirty="0" smtClean="0"/>
              <a:t>Perception and memory for sounds</a:t>
            </a:r>
            <a:endParaRPr lang="en-US" sz="2800" dirty="0"/>
          </a:p>
          <a:p>
            <a:pPr marL="457200" indent="-457200">
              <a:buClrTx/>
              <a:buFont typeface="Arial" panose="020B0604020202020204" pitchFamily="34" charset="0"/>
              <a:buChar char="•"/>
            </a:pPr>
            <a:r>
              <a:rPr lang="en-US" sz="2800" dirty="0" smtClean="0"/>
              <a:t>Attentive </a:t>
            </a:r>
            <a:r>
              <a:rPr lang="en-US" sz="2800" dirty="0"/>
              <a:t>l</a:t>
            </a:r>
            <a:r>
              <a:rPr lang="en-US" sz="2800" dirty="0" smtClean="0"/>
              <a:t>istening skills</a:t>
            </a:r>
          </a:p>
          <a:p>
            <a:pPr marL="457200" indent="-457200">
              <a:buClrTx/>
              <a:buFont typeface="Arial" panose="020B0604020202020204" pitchFamily="34" charset="0"/>
              <a:buChar char="•"/>
            </a:pPr>
            <a:r>
              <a:rPr lang="en-US" sz="2800" dirty="0" smtClean="0"/>
              <a:t>Understanding </a:t>
            </a:r>
            <a:r>
              <a:rPr lang="en-US" sz="2800" dirty="0"/>
              <a:t>word and syllable segmentation</a:t>
            </a:r>
          </a:p>
        </p:txBody>
      </p:sp>
    </p:spTree>
    <p:extLst>
      <p:ext uri="{BB962C8B-B14F-4D97-AF65-F5344CB8AC3E}">
        <p14:creationId xmlns:p14="http://schemas.microsoft.com/office/powerpoint/2010/main" val="3120904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92" y="369922"/>
            <a:ext cx="8037986" cy="1737360"/>
          </a:xfrm>
        </p:spPr>
        <p:txBody>
          <a:bodyPr/>
          <a:lstStyle/>
          <a:p>
            <a:r>
              <a:rPr lang="en-US" sz="5400" dirty="0" smtClean="0"/>
              <a:t>PA activities must be:</a:t>
            </a:r>
            <a:endParaRPr lang="en-US" sz="5400" dirty="0"/>
          </a:p>
        </p:txBody>
      </p:sp>
      <p:sp>
        <p:nvSpPr>
          <p:cNvPr id="4" name="Text Placeholder 3"/>
          <p:cNvSpPr>
            <a:spLocks noGrp="1"/>
          </p:cNvSpPr>
          <p:nvPr>
            <p:ph type="body" sz="half" idx="2"/>
          </p:nvPr>
        </p:nvSpPr>
        <p:spPr>
          <a:xfrm>
            <a:off x="1024127" y="2257506"/>
            <a:ext cx="10672004" cy="4143294"/>
          </a:xfrm>
        </p:spPr>
        <p:txBody>
          <a:bodyPr>
            <a:normAutofit fontScale="92500" lnSpcReduction="20000"/>
          </a:bodyPr>
          <a:lstStyle/>
          <a:p>
            <a:pPr marL="457200" indent="-457200">
              <a:buClr>
                <a:srgbClr val="FF0000"/>
              </a:buClr>
              <a:buFont typeface="Wingdings" panose="05000000000000000000" pitchFamily="2" charset="2"/>
              <a:buChar char="ü"/>
            </a:pPr>
            <a:r>
              <a:rPr lang="en-US" sz="3000" dirty="0"/>
              <a:t>d</a:t>
            </a:r>
            <a:r>
              <a:rPr lang="en-US" sz="3000" dirty="0" smtClean="0"/>
              <a:t>evelopmentally appropriate</a:t>
            </a:r>
          </a:p>
          <a:p>
            <a:endParaRPr lang="en-US" sz="3000" dirty="0"/>
          </a:p>
          <a:p>
            <a:pPr marL="457200" indent="-457200">
              <a:buClr>
                <a:srgbClr val="FF0000"/>
              </a:buClr>
              <a:buFont typeface="Wingdings" panose="05000000000000000000" pitchFamily="2" charset="2"/>
              <a:buChar char="ü"/>
            </a:pPr>
            <a:r>
              <a:rPr lang="en-US" sz="3000" dirty="0" smtClean="0"/>
              <a:t>adaptable to the diverse skill level of your students</a:t>
            </a:r>
          </a:p>
          <a:p>
            <a:r>
              <a:rPr lang="en-US" sz="3000" dirty="0" smtClean="0"/>
              <a:t>(differentiate for individual students, review when necessary)</a:t>
            </a:r>
          </a:p>
          <a:p>
            <a:endParaRPr lang="en-US" sz="3000" dirty="0"/>
          </a:p>
          <a:p>
            <a:pPr marL="457200" indent="-457200">
              <a:buClr>
                <a:srgbClr val="FF0000"/>
              </a:buClr>
              <a:buFont typeface="Wingdings" panose="05000000000000000000" pitchFamily="2" charset="2"/>
              <a:buChar char="ü"/>
            </a:pPr>
            <a:r>
              <a:rPr lang="en-US" sz="3000" dirty="0" smtClean="0"/>
              <a:t>Engaging</a:t>
            </a:r>
          </a:p>
          <a:p>
            <a:endParaRPr lang="en-US" sz="3000" dirty="0" smtClean="0"/>
          </a:p>
          <a:p>
            <a:pPr marL="457200" indent="-457200">
              <a:buClr>
                <a:srgbClr val="FF0000"/>
              </a:buClr>
              <a:buFont typeface="Wingdings" panose="05000000000000000000" pitchFamily="2" charset="2"/>
              <a:buChar char="ü"/>
            </a:pPr>
            <a:r>
              <a:rPr lang="en-US" sz="3000" dirty="0" smtClean="0"/>
              <a:t>Centered around physical activity, active participation</a:t>
            </a:r>
          </a:p>
          <a:p>
            <a:endParaRPr lang="en-US" sz="2800" dirty="0" smtClean="0"/>
          </a:p>
          <a:p>
            <a:endParaRPr lang="en-US" dirty="0"/>
          </a:p>
          <a:p>
            <a:endParaRPr lang="en-US" dirty="0"/>
          </a:p>
        </p:txBody>
      </p:sp>
      <p:sp>
        <p:nvSpPr>
          <p:cNvPr id="6" name="Right Arrow 5"/>
          <p:cNvSpPr/>
          <p:nvPr/>
        </p:nvSpPr>
        <p:spPr>
          <a:xfrm>
            <a:off x="184858" y="88710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138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257" y="-154675"/>
            <a:ext cx="9720072" cy="996287"/>
          </a:xfrm>
        </p:spPr>
        <p:txBody>
          <a:bodyPr>
            <a:normAutofit/>
          </a:bodyPr>
          <a:lstStyle/>
          <a:p>
            <a:r>
              <a:rPr lang="en-US" sz="3600" dirty="0" smtClean="0"/>
              <a:t>Sampling of Activities:</a:t>
            </a:r>
            <a:endParaRPr lang="en-US" sz="3600" dirty="0"/>
          </a:p>
        </p:txBody>
      </p:sp>
      <p:sp>
        <p:nvSpPr>
          <p:cNvPr id="6" name="Content Placeholder 5"/>
          <p:cNvSpPr>
            <a:spLocks noGrp="1"/>
          </p:cNvSpPr>
          <p:nvPr>
            <p:ph idx="1"/>
          </p:nvPr>
        </p:nvSpPr>
        <p:spPr>
          <a:xfrm>
            <a:off x="261257" y="682171"/>
            <a:ext cx="11727543" cy="6603999"/>
          </a:xfrm>
        </p:spPr>
        <p:txBody>
          <a:bodyPr>
            <a:normAutofit fontScale="92500" lnSpcReduction="10000"/>
          </a:bodyPr>
          <a:lstStyle/>
          <a:p>
            <a:r>
              <a:rPr lang="en-US" b="1" u="sng" dirty="0" smtClean="0"/>
              <a:t>Listening </a:t>
            </a:r>
            <a:r>
              <a:rPr lang="en-US" dirty="0" smtClean="0"/>
              <a:t>- </a:t>
            </a:r>
            <a:r>
              <a:rPr lang="en-US" b="1" i="1" dirty="0" smtClean="0"/>
              <a:t>Teach Rhyming Songs </a:t>
            </a:r>
            <a:r>
              <a:rPr lang="en-US" dirty="0" smtClean="0"/>
              <a:t>use objects and/or actions to reinforce (“Twinkle, Twinkle, Little Star”) </a:t>
            </a:r>
            <a:r>
              <a:rPr lang="en-US" b="1" i="1" dirty="0" smtClean="0"/>
              <a:t>Who Says What</a:t>
            </a:r>
            <a:r>
              <a:rPr lang="en-US" b="1" dirty="0" smtClean="0"/>
              <a:t>? </a:t>
            </a:r>
            <a:r>
              <a:rPr lang="en-US" dirty="0" smtClean="0"/>
              <a:t>listening to sequences of sounds and imitating (animal noises or musical instruments)</a:t>
            </a:r>
            <a:endParaRPr lang="en-US" i="1" dirty="0" smtClean="0"/>
          </a:p>
          <a:p>
            <a:endParaRPr lang="en-US" dirty="0"/>
          </a:p>
          <a:p>
            <a:r>
              <a:rPr lang="en-US" b="1" u="sng" dirty="0" smtClean="0"/>
              <a:t>Rhyming</a:t>
            </a:r>
            <a:r>
              <a:rPr lang="en-US" dirty="0" smtClean="0"/>
              <a:t> - </a:t>
            </a:r>
            <a:r>
              <a:rPr lang="en-US" b="1" i="1" dirty="0" smtClean="0"/>
              <a:t>Rhyme It! </a:t>
            </a:r>
            <a:r>
              <a:rPr lang="en-US" dirty="0"/>
              <a:t>s</a:t>
            </a:r>
            <a:r>
              <a:rPr lang="en-US" dirty="0" smtClean="0"/>
              <a:t>ound categorization using rhyming pictures or objects, </a:t>
            </a:r>
            <a:r>
              <a:rPr lang="en-US" b="1" i="1" dirty="0" smtClean="0"/>
              <a:t>What comes next? </a:t>
            </a:r>
            <a:r>
              <a:rPr lang="en-US" dirty="0" smtClean="0"/>
              <a:t>read rhyming phrase, have the students finish the ending (cloze-technique ”Jack and </a:t>
            </a:r>
            <a:r>
              <a:rPr lang="en-US" b="1" dirty="0" smtClean="0"/>
              <a:t>Jill</a:t>
            </a:r>
            <a:r>
              <a:rPr lang="en-US" dirty="0" smtClean="0"/>
              <a:t> went up the _____”), </a:t>
            </a:r>
            <a:r>
              <a:rPr lang="en-US" b="1" i="1" dirty="0" smtClean="0"/>
              <a:t>Rhyming Triplets </a:t>
            </a:r>
            <a:r>
              <a:rPr lang="en-US" dirty="0" smtClean="0"/>
              <a:t>show a pair of rhyming objects or pictures-say the names (‘cake-snake)’, child repeats and adds a third rhyming word</a:t>
            </a:r>
          </a:p>
          <a:p>
            <a:endParaRPr lang="en-US" dirty="0"/>
          </a:p>
          <a:p>
            <a:pPr marL="0" indent="0">
              <a:buNone/>
            </a:pPr>
            <a:r>
              <a:rPr lang="en-US" b="1" u="sng" dirty="0" smtClean="0"/>
              <a:t> One-to-One Correspondence </a:t>
            </a:r>
            <a:r>
              <a:rPr lang="en-US" dirty="0" smtClean="0"/>
              <a:t>- </a:t>
            </a:r>
            <a:r>
              <a:rPr lang="en-US" b="1" i="1" dirty="0" smtClean="0"/>
              <a:t>Listening Detective</a:t>
            </a:r>
            <a:r>
              <a:rPr lang="en-US" dirty="0"/>
              <a:t> </a:t>
            </a:r>
            <a:r>
              <a:rPr lang="en-US" dirty="0" smtClean="0"/>
              <a:t>sound counting activities (moving disks for every knock), </a:t>
            </a:r>
            <a:r>
              <a:rPr lang="en-US" b="1" i="1" dirty="0" smtClean="0"/>
              <a:t>Step out </a:t>
            </a:r>
            <a:r>
              <a:rPr lang="en-US" b="1" i="1" dirty="0"/>
              <a:t>the </a:t>
            </a:r>
            <a:r>
              <a:rPr lang="en-US" b="1" i="1" dirty="0" smtClean="0"/>
              <a:t>Words </a:t>
            </a:r>
            <a:r>
              <a:rPr lang="en-US" dirty="0" smtClean="0"/>
              <a:t>hop for each word in a sentence</a:t>
            </a:r>
            <a:r>
              <a:rPr lang="en-US" i="1" dirty="0" smtClean="0"/>
              <a:t>, </a:t>
            </a:r>
            <a:r>
              <a:rPr lang="en-US" b="1" i="1" dirty="0" smtClean="0"/>
              <a:t>Clap the Syllables, How </a:t>
            </a:r>
            <a:r>
              <a:rPr lang="en-US" b="1" i="1" dirty="0"/>
              <a:t>M</a:t>
            </a:r>
            <a:r>
              <a:rPr lang="en-US" b="1" i="1" dirty="0" smtClean="0"/>
              <a:t>any Sounds</a:t>
            </a:r>
            <a:r>
              <a:rPr lang="en-US" b="1" dirty="0" smtClean="0"/>
              <a:t>? </a:t>
            </a:r>
            <a:r>
              <a:rPr lang="en-US" dirty="0" smtClean="0"/>
              <a:t>count sounds of words, with 2 or 3 phonemes on fingers </a:t>
            </a:r>
          </a:p>
          <a:p>
            <a:pPr marL="0" indent="0">
              <a:buNone/>
            </a:pPr>
            <a:endParaRPr lang="en-US" dirty="0"/>
          </a:p>
          <a:p>
            <a:pPr marL="0" indent="0">
              <a:buNone/>
            </a:pPr>
            <a:r>
              <a:rPr lang="en-US" dirty="0" smtClean="0"/>
              <a:t> </a:t>
            </a:r>
            <a:r>
              <a:rPr lang="en-US" b="1" u="sng" dirty="0" smtClean="0"/>
              <a:t>Phonemic Awareness </a:t>
            </a:r>
            <a:r>
              <a:rPr lang="en-US" dirty="0" smtClean="0"/>
              <a:t>- </a:t>
            </a:r>
            <a:r>
              <a:rPr lang="en-US" b="1" i="1" dirty="0" smtClean="0"/>
              <a:t>Which doesn’t belong</a:t>
            </a:r>
            <a:r>
              <a:rPr lang="en-US" b="1" dirty="0" smtClean="0"/>
              <a:t>? </a:t>
            </a:r>
            <a:r>
              <a:rPr lang="en-US" dirty="0"/>
              <a:t>s</a:t>
            </a:r>
            <a:r>
              <a:rPr lang="en-US" dirty="0" smtClean="0"/>
              <a:t>how objects/pictures of objects (map, moon, apple, mouse) and students identify which example doesn’t belong,  </a:t>
            </a:r>
            <a:r>
              <a:rPr lang="en-US" b="1" i="1" dirty="0" smtClean="0"/>
              <a:t>Sound Bingo</a:t>
            </a:r>
            <a:r>
              <a:rPr lang="en-US" dirty="0" smtClean="0"/>
              <a:t> matching sound to picture,  </a:t>
            </a:r>
            <a:r>
              <a:rPr lang="en-US" b="1" i="1" dirty="0" smtClean="0"/>
              <a:t>I’m Thinking of Something </a:t>
            </a:r>
            <a:r>
              <a:rPr lang="en-US" dirty="0" smtClean="0"/>
              <a:t>provide first sound and additional descriptors until word is guessed</a:t>
            </a:r>
            <a:r>
              <a:rPr lang="en-US" i="1" dirty="0"/>
              <a:t> </a:t>
            </a:r>
            <a:r>
              <a:rPr lang="en-US" i="1" dirty="0" smtClean="0"/>
              <a:t>(</a:t>
            </a:r>
            <a:r>
              <a:rPr lang="en-US" dirty="0" smtClean="0"/>
              <a:t>It</a:t>
            </a:r>
            <a:r>
              <a:rPr lang="en-US" i="1" dirty="0" smtClean="0"/>
              <a:t> </a:t>
            </a:r>
            <a:r>
              <a:rPr lang="en-US" dirty="0" smtClean="0"/>
              <a:t>starts with </a:t>
            </a:r>
            <a:r>
              <a:rPr lang="en-US" dirty="0"/>
              <a:t>/b</a:t>
            </a:r>
            <a:r>
              <a:rPr lang="en-US" dirty="0" smtClean="0"/>
              <a:t>/, it’s yellow, it’s a fruit . . .), </a:t>
            </a:r>
            <a:r>
              <a:rPr lang="en-US" b="1" i="1" dirty="0" smtClean="0"/>
              <a:t>Pretend Play </a:t>
            </a:r>
            <a:r>
              <a:rPr lang="en-US" dirty="0" smtClean="0"/>
              <a:t>talk about the animals/toys, discover first sound, could match with other objects with same first sound, </a:t>
            </a:r>
            <a:r>
              <a:rPr lang="en-US" b="1" i="1" dirty="0" smtClean="0"/>
              <a:t>Sound Isolation </a:t>
            </a:r>
            <a:r>
              <a:rPr lang="en-US" dirty="0"/>
              <a:t>s</a:t>
            </a:r>
            <a:r>
              <a:rPr lang="en-US" dirty="0" smtClean="0"/>
              <a:t>ubstitute</a:t>
            </a:r>
            <a:r>
              <a:rPr lang="en-US" b="1" i="1" dirty="0" smtClean="0"/>
              <a:t> </a:t>
            </a:r>
            <a:r>
              <a:rPr lang="en-US" dirty="0" smtClean="0"/>
              <a:t>isolated phonemes with beg. sound of various puppets, using familiar tunes (“Happy Birthday” becomes ‘</a:t>
            </a:r>
            <a:r>
              <a:rPr lang="en-US" dirty="0" err="1" smtClean="0"/>
              <a:t>Lala</a:t>
            </a:r>
            <a:r>
              <a:rPr lang="en-US" dirty="0" smtClean="0"/>
              <a:t>, </a:t>
            </a:r>
            <a:r>
              <a:rPr lang="en-US" dirty="0" err="1" smtClean="0"/>
              <a:t>lala</a:t>
            </a:r>
            <a:r>
              <a:rPr lang="en-US" dirty="0" smtClean="0"/>
              <a:t>, la, la’), </a:t>
            </a:r>
            <a:r>
              <a:rPr lang="en-US" b="1" i="1" dirty="0" smtClean="0"/>
              <a:t>Guess the Word </a:t>
            </a:r>
            <a:r>
              <a:rPr lang="en-US" dirty="0" smtClean="0"/>
              <a:t>pronounce words segmented into onset-rime (Guess the word ‘m-</a:t>
            </a:r>
            <a:r>
              <a:rPr lang="en-US" dirty="0" err="1" smtClean="0"/>
              <a:t>oon</a:t>
            </a:r>
            <a:r>
              <a:rPr lang="en-US" dirty="0" smtClean="0"/>
              <a:t>’) can also segment by phoneme or syllables</a:t>
            </a:r>
          </a:p>
          <a:p>
            <a:pPr marL="0" indent="0">
              <a:buNone/>
            </a:pPr>
            <a:r>
              <a:rPr lang="en-US" i="1" dirty="0"/>
              <a:t>	</a:t>
            </a:r>
            <a:r>
              <a:rPr lang="en-US" i="1" dirty="0" smtClean="0"/>
              <a:t>				</a:t>
            </a:r>
          </a:p>
        </p:txBody>
      </p:sp>
    </p:spTree>
    <p:extLst>
      <p:ext uri="{BB962C8B-B14F-4D97-AF65-F5344CB8AC3E}">
        <p14:creationId xmlns:p14="http://schemas.microsoft.com/office/powerpoint/2010/main" val="1790945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646" y="455221"/>
            <a:ext cx="4773880" cy="6163293"/>
          </a:xfrm>
          <a:prstGeom prst="rect">
            <a:avLst/>
          </a:prstGeom>
        </p:spPr>
      </p:pic>
      <p:sp>
        <p:nvSpPr>
          <p:cNvPr id="7" name="Title 5"/>
          <p:cNvSpPr txBox="1">
            <a:spLocks/>
          </p:cNvSpPr>
          <p:nvPr/>
        </p:nvSpPr>
        <p:spPr>
          <a:xfrm>
            <a:off x="1141086" y="921452"/>
            <a:ext cx="4389120" cy="173736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000" dirty="0" smtClean="0"/>
              <a:t>Planning:  </a:t>
            </a:r>
            <a:endParaRPr lang="en-US" sz="6000" dirty="0"/>
          </a:p>
        </p:txBody>
      </p:sp>
    </p:spTree>
    <p:extLst>
      <p:ext uri="{BB962C8B-B14F-4D97-AF65-F5344CB8AC3E}">
        <p14:creationId xmlns:p14="http://schemas.microsoft.com/office/powerpoint/2010/main" val="3896383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15" y="146082"/>
            <a:ext cx="2386940" cy="2572449"/>
          </a:xfrm>
          <a:prstGeom prst="rect">
            <a:avLst/>
          </a:prstGeom>
        </p:spPr>
      </p:pic>
      <p:sp>
        <p:nvSpPr>
          <p:cNvPr id="3" name="TextBox 2"/>
          <p:cNvSpPr txBox="1"/>
          <p:nvPr/>
        </p:nvSpPr>
        <p:spPr>
          <a:xfrm>
            <a:off x="5326083" y="586817"/>
            <a:ext cx="6602679" cy="1077218"/>
          </a:xfrm>
          <a:prstGeom prst="rect">
            <a:avLst/>
          </a:prstGeom>
          <a:noFill/>
        </p:spPr>
        <p:txBody>
          <a:bodyPr wrap="square" rtlCol="0">
            <a:spAutoFit/>
          </a:bodyPr>
          <a:lstStyle/>
          <a:p>
            <a:r>
              <a:rPr lang="en-US" sz="3200" b="1" dirty="0" smtClean="0"/>
              <a:t>What are my goals? </a:t>
            </a:r>
          </a:p>
          <a:p>
            <a:r>
              <a:rPr lang="en-US" sz="3200" dirty="0"/>
              <a:t>y</a:t>
            </a:r>
            <a:r>
              <a:rPr lang="en-US" sz="3200" dirty="0" smtClean="0"/>
              <a:t>earlong </a:t>
            </a:r>
            <a:r>
              <a:rPr lang="en-US" sz="3200" b="1" dirty="0" smtClean="0">
                <a:solidFill>
                  <a:srgbClr val="FF0000"/>
                </a:solidFill>
                <a:latin typeface="Calibri" panose="020F0502020204030204" pitchFamily="34" charset="0"/>
                <a:cs typeface="Calibri" panose="020F0502020204030204" pitchFamily="34" charset="0"/>
              </a:rPr>
              <a:t>→</a:t>
            </a:r>
            <a:r>
              <a:rPr lang="en-US" sz="3200" dirty="0" smtClean="0">
                <a:latin typeface="Calibri" panose="020F0502020204030204" pitchFamily="34" charset="0"/>
                <a:cs typeface="Calibri" panose="020F0502020204030204" pitchFamily="34" charset="0"/>
              </a:rPr>
              <a:t> weekly </a:t>
            </a:r>
            <a:r>
              <a:rPr lang="en-US" sz="3200" b="1" dirty="0" smtClean="0">
                <a:solidFill>
                  <a:srgbClr val="FF0000"/>
                </a:solidFill>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daily</a:t>
            </a:r>
            <a:endParaRPr lang="en-US" sz="3200" dirty="0"/>
          </a:p>
        </p:txBody>
      </p:sp>
      <p:sp>
        <p:nvSpPr>
          <p:cNvPr id="4" name="TextBox 3"/>
          <p:cNvSpPr txBox="1"/>
          <p:nvPr/>
        </p:nvSpPr>
        <p:spPr>
          <a:xfrm>
            <a:off x="5367647" y="1989422"/>
            <a:ext cx="6044540" cy="584775"/>
          </a:xfrm>
          <a:prstGeom prst="rect">
            <a:avLst/>
          </a:prstGeom>
          <a:noFill/>
        </p:spPr>
        <p:txBody>
          <a:bodyPr wrap="square" rtlCol="0">
            <a:spAutoFit/>
          </a:bodyPr>
          <a:lstStyle/>
          <a:p>
            <a:r>
              <a:rPr lang="en-US" sz="3200" b="1" dirty="0" smtClean="0"/>
              <a:t>Baseline observation/assessment</a:t>
            </a:r>
            <a:endParaRPr lang="en-US" sz="3200" b="1" dirty="0"/>
          </a:p>
        </p:txBody>
      </p:sp>
      <p:sp>
        <p:nvSpPr>
          <p:cNvPr id="5" name="TextBox 4"/>
          <p:cNvSpPr txBox="1"/>
          <p:nvPr/>
        </p:nvSpPr>
        <p:spPr>
          <a:xfrm>
            <a:off x="5367647" y="3015552"/>
            <a:ext cx="6531427" cy="584775"/>
          </a:xfrm>
          <a:prstGeom prst="rect">
            <a:avLst/>
          </a:prstGeom>
          <a:noFill/>
        </p:spPr>
        <p:txBody>
          <a:bodyPr wrap="square" rtlCol="0">
            <a:spAutoFit/>
          </a:bodyPr>
          <a:lstStyle/>
          <a:p>
            <a:r>
              <a:rPr lang="en-US" sz="3200" b="1" dirty="0" smtClean="0"/>
              <a:t>Planning</a:t>
            </a:r>
            <a:r>
              <a:rPr lang="en-US" sz="3200" dirty="0" smtClean="0"/>
              <a:t>-activities, prompts, script</a:t>
            </a:r>
            <a:endParaRPr lang="en-US" sz="3200" dirty="0"/>
          </a:p>
        </p:txBody>
      </p:sp>
      <p:sp>
        <p:nvSpPr>
          <p:cNvPr id="7" name="TextBox 6"/>
          <p:cNvSpPr txBox="1"/>
          <p:nvPr/>
        </p:nvSpPr>
        <p:spPr>
          <a:xfrm>
            <a:off x="5379521" y="3925714"/>
            <a:ext cx="6519553" cy="1569660"/>
          </a:xfrm>
          <a:prstGeom prst="rect">
            <a:avLst/>
          </a:prstGeom>
          <a:noFill/>
        </p:spPr>
        <p:txBody>
          <a:bodyPr wrap="square" rtlCol="0">
            <a:spAutoFit/>
          </a:bodyPr>
          <a:lstStyle/>
          <a:p>
            <a:r>
              <a:rPr lang="en-US" sz="3200" b="1" dirty="0"/>
              <a:t>Ongoing observation/assessment</a:t>
            </a:r>
          </a:p>
          <a:p>
            <a:r>
              <a:rPr lang="en-US" sz="3200" b="1" dirty="0" smtClean="0"/>
              <a:t>Re-evaluating </a:t>
            </a:r>
            <a:r>
              <a:rPr lang="en-US" sz="3200" b="1" dirty="0" smtClean="0">
                <a:solidFill>
                  <a:srgbClr val="FF0000"/>
                </a:solidFill>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planning the next activity</a:t>
            </a:r>
            <a:endParaRPr lang="en-US" sz="3200" dirty="0"/>
          </a:p>
        </p:txBody>
      </p:sp>
      <p:sp>
        <p:nvSpPr>
          <p:cNvPr id="9" name="Down Arrow 8"/>
          <p:cNvSpPr/>
          <p:nvPr/>
        </p:nvSpPr>
        <p:spPr>
          <a:xfrm>
            <a:off x="768449" y="28187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375855" y="2774594"/>
            <a:ext cx="1763486" cy="24295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65" y="4089532"/>
            <a:ext cx="2333625" cy="2133600"/>
          </a:xfrm>
          <a:prstGeom prst="rect">
            <a:avLst/>
          </a:prstGeom>
        </p:spPr>
      </p:pic>
      <p:sp>
        <p:nvSpPr>
          <p:cNvPr id="11" name="Left-Right Arrow 10"/>
          <p:cNvSpPr/>
          <p:nvPr/>
        </p:nvSpPr>
        <p:spPr>
          <a:xfrm>
            <a:off x="2109740" y="4089532"/>
            <a:ext cx="108022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51418" y="6223132"/>
            <a:ext cx="11044052" cy="646331"/>
          </a:xfrm>
          <a:prstGeom prst="rect">
            <a:avLst/>
          </a:prstGeom>
        </p:spPr>
        <p:txBody>
          <a:bodyPr wrap="square">
            <a:spAutoFit/>
          </a:bodyPr>
          <a:lstStyle/>
          <a:p>
            <a:pPr marL="349250" lvl="1" indent="0">
              <a:buNone/>
            </a:pPr>
            <a:r>
              <a:rPr lang="en-US" b="1" dirty="0"/>
              <a:t>TEACH WITH PASSION, MANAGE WITH COMPASSION.   </a:t>
            </a:r>
          </a:p>
          <a:p>
            <a:pPr marL="349250" lvl="1" indent="0">
              <a:buNone/>
            </a:pPr>
            <a:r>
              <a:rPr lang="en-US" b="1" dirty="0"/>
              <a:t>How well you teach = How well they learn.  </a:t>
            </a:r>
            <a:r>
              <a:rPr lang="en-US" dirty="0"/>
              <a:t>Anita Archer</a:t>
            </a:r>
          </a:p>
        </p:txBody>
      </p:sp>
    </p:spTree>
    <p:extLst>
      <p:ext uri="{BB962C8B-B14F-4D97-AF65-F5344CB8AC3E}">
        <p14:creationId xmlns:p14="http://schemas.microsoft.com/office/powerpoint/2010/main" val="7443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2000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742139"/>
          </a:xfrm>
          <a:solidFill>
            <a:schemeClr val="accent6"/>
          </a:solidFill>
        </p:spPr>
        <p:txBody>
          <a:bodyPr/>
          <a:lstStyle/>
          <a:p>
            <a:pPr algn="ctr"/>
            <a:r>
              <a:rPr lang="en-US" dirty="0" smtClean="0">
                <a:solidFill>
                  <a:schemeClr val="bg1"/>
                </a:solidFill>
              </a:rPr>
              <a:t>Parent education</a:t>
            </a:r>
            <a:endParaRPr lang="en-US" dirty="0">
              <a:solidFill>
                <a:schemeClr val="bg1"/>
              </a:solidFill>
            </a:endParaRPr>
          </a:p>
        </p:txBody>
      </p:sp>
      <p:sp>
        <p:nvSpPr>
          <p:cNvPr id="11" name="Content Placeholder 10"/>
          <p:cNvSpPr>
            <a:spLocks noGrp="1"/>
          </p:cNvSpPr>
          <p:nvPr>
            <p:ph idx="1"/>
          </p:nvPr>
        </p:nvSpPr>
        <p:spPr>
          <a:xfrm>
            <a:off x="1024128" y="1489587"/>
            <a:ext cx="9720071" cy="4601497"/>
          </a:xfrm>
        </p:spPr>
        <p:txBody>
          <a:bodyPr>
            <a:normAutofit/>
          </a:bodyPr>
          <a:lstStyle/>
          <a:p>
            <a:pPr algn="ctr"/>
            <a:r>
              <a:rPr lang="en-US" sz="3200" dirty="0" smtClean="0"/>
              <a:t>Parents “play an important foundational role in the child’s learning and achievement.  When parents, educators, and caregivers work together in the education and well-being of a child, a partnership is formed that will influence the best possible learning outcomes for the learner.”</a:t>
            </a:r>
          </a:p>
          <a:p>
            <a:pPr marL="0" indent="0" algn="ctr">
              <a:buNone/>
            </a:pPr>
            <a:r>
              <a:rPr lang="en-US" sz="2000" dirty="0" smtClean="0"/>
              <a:t>(Utah’s Early Childhood Core Standards)</a:t>
            </a:r>
            <a:endParaRPr lang="en-US" sz="2000" dirty="0"/>
          </a:p>
        </p:txBody>
      </p:sp>
      <p:pic>
        <p:nvPicPr>
          <p:cNvPr id="2050" name="Picture 2" descr="\\gcsdc2\faculty$\Brynnli.Paulsen\Documents\Brynnli Paulsen\Pre-K Seminar\Working-together.jpg"/>
          <p:cNvPicPr>
            <a:picLocks noChangeAspect="1" noChangeArrowheads="1"/>
          </p:cNvPicPr>
          <p:nvPr/>
        </p:nvPicPr>
        <p:blipFill rotWithShape="1">
          <a:blip r:embed="rId3">
            <a:extLst>
              <a:ext uri="{28A0092B-C50C-407E-A947-70E740481C1C}">
                <a14:useLocalDpi xmlns:a14="http://schemas.microsoft.com/office/drawing/2010/main" val="0"/>
              </a:ext>
            </a:extLst>
          </a:blip>
          <a:srcRect l="3586" t="2869" r="2810" b="26121"/>
          <a:stretch/>
        </p:blipFill>
        <p:spPr bwMode="auto">
          <a:xfrm>
            <a:off x="8229601" y="3884047"/>
            <a:ext cx="3149451" cy="23892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csdc2\faculty$\Brynnli.Paulsen\Documents\Brynnli Paulsen\Pre-K Seminar\mission.jpg"/>
          <p:cNvPicPr/>
          <p:nvPr/>
        </p:nvPicPr>
        <p:blipFill rotWithShape="1">
          <a:blip r:embed="rId4">
            <a:extLst>
              <a:ext uri="{28A0092B-C50C-407E-A947-70E740481C1C}">
                <a14:useLocalDpi xmlns:a14="http://schemas.microsoft.com/office/drawing/2010/main" val="0"/>
              </a:ext>
            </a:extLst>
          </a:blip>
          <a:srcRect l="22614" r="22700"/>
          <a:stretch/>
        </p:blipFill>
        <p:spPr bwMode="auto">
          <a:xfrm>
            <a:off x="711147" y="3884047"/>
            <a:ext cx="3016791" cy="26442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226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70212"/>
          </a:xfrm>
        </p:spPr>
        <p:txBody>
          <a:bodyPr>
            <a:normAutofit/>
          </a:bodyPr>
          <a:lstStyle/>
          <a:p>
            <a:pPr marL="857250" indent="-857250">
              <a:buFont typeface="Wingdings" panose="05000000000000000000" pitchFamily="2" charset="2"/>
              <a:buChar char="v"/>
            </a:pPr>
            <a:r>
              <a:rPr lang="en-US" sz="6000" dirty="0" smtClean="0">
                <a:solidFill>
                  <a:schemeClr val="tx1"/>
                </a:solidFill>
              </a:rPr>
              <a:t>Phonological Awareness</a:t>
            </a:r>
            <a:r>
              <a:rPr lang="en-US" sz="7200" dirty="0" smtClean="0">
                <a:solidFill>
                  <a:schemeClr val="tx1"/>
                </a:solidFill>
              </a:rPr>
              <a:t>:</a:t>
            </a:r>
            <a:endParaRPr lang="en-US" sz="7200" dirty="0">
              <a:solidFill>
                <a:schemeClr val="tx1"/>
              </a:solidFill>
            </a:endParaRPr>
          </a:p>
        </p:txBody>
      </p:sp>
      <p:sp>
        <p:nvSpPr>
          <p:cNvPr id="3" name="Content Placeholder 2"/>
          <p:cNvSpPr>
            <a:spLocks noGrp="1"/>
          </p:cNvSpPr>
          <p:nvPr>
            <p:ph idx="1"/>
          </p:nvPr>
        </p:nvSpPr>
        <p:spPr>
          <a:xfrm>
            <a:off x="1024128" y="649357"/>
            <a:ext cx="9720071" cy="5660003"/>
          </a:xfrm>
        </p:spPr>
        <p:txBody>
          <a:bodyPr>
            <a:normAutofit fontScale="70000" lnSpcReduction="20000"/>
          </a:bodyPr>
          <a:lstStyle/>
          <a:p>
            <a:pPr marL="0" indent="0">
              <a:buNone/>
            </a:pPr>
            <a:endParaRPr lang="en-US" sz="4800" dirty="0" smtClean="0">
              <a:solidFill>
                <a:srgbClr val="002060"/>
              </a:solidFill>
              <a:cs typeface="Calibri" panose="020F0502020204030204" pitchFamily="34" charset="0"/>
            </a:endParaRPr>
          </a:p>
          <a:p>
            <a:pPr marL="342900" indent="-342900">
              <a:buFont typeface="Wingdings" panose="05000000000000000000" pitchFamily="2" charset="2"/>
              <a:buChar char="§"/>
            </a:pPr>
            <a:r>
              <a:rPr lang="en-US" sz="4800" dirty="0">
                <a:solidFill>
                  <a:srgbClr val="002060"/>
                </a:solidFill>
              </a:rPr>
              <a:t>Introduction/Overview </a:t>
            </a:r>
            <a:endParaRPr lang="en-US" sz="4800" dirty="0" smtClean="0">
              <a:solidFill>
                <a:srgbClr val="002060"/>
              </a:solidFill>
            </a:endParaRPr>
          </a:p>
          <a:p>
            <a:pPr marL="342900" indent="-342900">
              <a:buFont typeface="Wingdings" panose="05000000000000000000" pitchFamily="2" charset="2"/>
              <a:buChar char="§"/>
            </a:pPr>
            <a:r>
              <a:rPr lang="en-US" sz="4800" dirty="0" smtClean="0">
                <a:solidFill>
                  <a:srgbClr val="002060"/>
                </a:solidFill>
              </a:rPr>
              <a:t>Empirical </a:t>
            </a:r>
            <a:r>
              <a:rPr lang="en-US" sz="4800" dirty="0">
                <a:solidFill>
                  <a:srgbClr val="002060"/>
                </a:solidFill>
              </a:rPr>
              <a:t>Research</a:t>
            </a:r>
          </a:p>
          <a:p>
            <a:pPr>
              <a:buFont typeface="Wingdings" panose="05000000000000000000" pitchFamily="2" charset="2"/>
              <a:buChar char="§"/>
            </a:pPr>
            <a:r>
              <a:rPr lang="en-US" sz="4800" dirty="0" smtClean="0">
                <a:solidFill>
                  <a:srgbClr val="002060"/>
                </a:solidFill>
              </a:rPr>
              <a:t> Educational </a:t>
            </a:r>
            <a:r>
              <a:rPr lang="en-US" sz="4800" dirty="0">
                <a:solidFill>
                  <a:srgbClr val="002060"/>
                </a:solidFill>
              </a:rPr>
              <a:t>Standards &amp; </a:t>
            </a:r>
            <a:r>
              <a:rPr lang="en-US" sz="4800" dirty="0" smtClean="0">
                <a:solidFill>
                  <a:srgbClr val="002060"/>
                </a:solidFill>
              </a:rPr>
              <a:t>Guidelines</a:t>
            </a:r>
          </a:p>
          <a:p>
            <a:pPr>
              <a:buFont typeface="Wingdings" panose="05000000000000000000" pitchFamily="2" charset="2"/>
              <a:buChar char="§"/>
            </a:pPr>
            <a:r>
              <a:rPr lang="en-US" sz="4800" dirty="0" smtClean="0">
                <a:solidFill>
                  <a:srgbClr val="002060"/>
                </a:solidFill>
              </a:rPr>
              <a:t> Overview of Phonological Awareness</a:t>
            </a:r>
          </a:p>
          <a:p>
            <a:pPr marL="342900" indent="-342900">
              <a:buFont typeface="Wingdings" panose="05000000000000000000" pitchFamily="2" charset="2"/>
              <a:buChar char="§"/>
            </a:pPr>
            <a:r>
              <a:rPr lang="en-US" sz="4800" dirty="0" smtClean="0">
                <a:solidFill>
                  <a:srgbClr val="002060"/>
                </a:solidFill>
              </a:rPr>
              <a:t>Diagnostic Assessment/Instruction</a:t>
            </a:r>
          </a:p>
          <a:p>
            <a:pPr marL="342900" indent="-342900">
              <a:buFont typeface="Wingdings" panose="05000000000000000000" pitchFamily="2" charset="2"/>
              <a:buChar char="§"/>
            </a:pPr>
            <a:r>
              <a:rPr lang="en-US" sz="4800" dirty="0" smtClean="0">
                <a:solidFill>
                  <a:srgbClr val="002060"/>
                </a:solidFill>
              </a:rPr>
              <a:t>Activities</a:t>
            </a:r>
          </a:p>
          <a:p>
            <a:pPr marL="342900" indent="-342900">
              <a:buFont typeface="Wingdings" panose="05000000000000000000" pitchFamily="2" charset="2"/>
              <a:buChar char="§"/>
            </a:pPr>
            <a:r>
              <a:rPr lang="en-US" sz="4800" dirty="0">
                <a:solidFill>
                  <a:srgbClr val="002060"/>
                </a:solidFill>
              </a:rPr>
              <a:t>Planning</a:t>
            </a:r>
          </a:p>
          <a:p>
            <a:pPr>
              <a:buFont typeface="Wingdings" panose="05000000000000000000" pitchFamily="2" charset="2"/>
              <a:buChar char="§"/>
            </a:pPr>
            <a:r>
              <a:rPr lang="en-US" sz="4800" dirty="0">
                <a:solidFill>
                  <a:srgbClr val="002060"/>
                </a:solidFill>
              </a:rPr>
              <a:t> </a:t>
            </a:r>
            <a:r>
              <a:rPr lang="en-US" sz="4800" dirty="0" smtClean="0">
                <a:solidFill>
                  <a:srgbClr val="002060"/>
                </a:solidFill>
              </a:rPr>
              <a:t>Follow-up Assignment</a:t>
            </a:r>
          </a:p>
          <a:p>
            <a:pPr marL="342900" indent="-342900">
              <a:buFont typeface="Wingdings" panose="05000000000000000000" pitchFamily="2" charset="2"/>
              <a:buChar char="§"/>
            </a:pPr>
            <a:r>
              <a:rPr lang="en-US" sz="4800" dirty="0" smtClean="0">
                <a:solidFill>
                  <a:srgbClr val="002060"/>
                </a:solidFill>
              </a:rPr>
              <a:t>Questions/Reflection</a:t>
            </a:r>
          </a:p>
          <a:p>
            <a:pPr marL="342900" indent="-342900">
              <a:buFont typeface="Wingdings" panose="05000000000000000000" pitchFamily="2" charset="2"/>
              <a:buChar char="§"/>
            </a:pPr>
            <a:endParaRPr lang="en-US" sz="4800" dirty="0" smtClean="0">
              <a:solidFill>
                <a:srgbClr val="002060"/>
              </a:solidFill>
            </a:endParaRPr>
          </a:p>
          <a:p>
            <a:pPr marL="0" indent="0">
              <a:buNone/>
            </a:pPr>
            <a:endParaRPr lang="en-US" sz="4800" dirty="0">
              <a:solidFill>
                <a:srgbClr val="002060"/>
              </a:solidFill>
            </a:endParaRPr>
          </a:p>
          <a:p>
            <a:pPr marL="342900" indent="-342900">
              <a:buFont typeface="Wingdings" panose="05000000000000000000" pitchFamily="2" charset="2"/>
              <a:buChar char="§"/>
            </a:pPr>
            <a:endParaRPr lang="en-US" sz="4800" dirty="0">
              <a:solidFill>
                <a:srgbClr val="002060"/>
              </a:solidFill>
            </a:endParaRPr>
          </a:p>
          <a:p>
            <a:pPr marL="0" indent="0">
              <a:buNone/>
            </a:pPr>
            <a:endParaRPr lang="en-US" sz="4800" dirty="0">
              <a:solidFill>
                <a:srgbClr val="002060"/>
              </a:solidFill>
            </a:endParaRPr>
          </a:p>
          <a:p>
            <a:endParaRPr lang="en-US" dirty="0"/>
          </a:p>
        </p:txBody>
      </p:sp>
    </p:spTree>
    <p:extLst>
      <p:ext uri="{BB962C8B-B14F-4D97-AF65-F5344CB8AC3E}">
        <p14:creationId xmlns:p14="http://schemas.microsoft.com/office/powerpoint/2010/main" val="1752355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49689"/>
          </a:xfrm>
          <a:solidFill>
            <a:schemeClr val="accent4"/>
          </a:solidFill>
        </p:spPr>
        <p:txBody>
          <a:bodyPr/>
          <a:lstStyle/>
          <a:p>
            <a:pPr algn="ctr"/>
            <a:r>
              <a:rPr lang="en-US" dirty="0" smtClean="0">
                <a:solidFill>
                  <a:schemeClr val="bg1"/>
                </a:solidFill>
              </a:rPr>
              <a:t>Parent/Teacher partnership</a:t>
            </a:r>
            <a:endParaRPr lang="en-US" dirty="0">
              <a:solidFill>
                <a:schemeClr val="bg1"/>
              </a:solidFill>
            </a:endParaRPr>
          </a:p>
        </p:txBody>
      </p:sp>
      <p:sp>
        <p:nvSpPr>
          <p:cNvPr id="3" name="Content Placeholder 2"/>
          <p:cNvSpPr>
            <a:spLocks noGrp="1"/>
          </p:cNvSpPr>
          <p:nvPr>
            <p:ph idx="1"/>
          </p:nvPr>
        </p:nvSpPr>
        <p:spPr>
          <a:xfrm>
            <a:off x="1071401" y="1645920"/>
            <a:ext cx="9720071" cy="2588455"/>
          </a:xfrm>
        </p:spPr>
        <p:txBody>
          <a:bodyPr/>
          <a:lstStyle/>
          <a:p>
            <a:r>
              <a:rPr lang="en-US" dirty="0" smtClean="0"/>
              <a:t>* Create and maintain open and regular two-way communication.</a:t>
            </a:r>
          </a:p>
          <a:p>
            <a:r>
              <a:rPr lang="en-US" dirty="0" smtClean="0"/>
              <a:t>* Invite parents to on-site programs and activities when possible.</a:t>
            </a:r>
          </a:p>
          <a:p>
            <a:r>
              <a:rPr lang="en-US" dirty="0" smtClean="0"/>
              <a:t>* Coordinate class work with home learning experiences.</a:t>
            </a:r>
          </a:p>
          <a:p>
            <a:r>
              <a:rPr lang="en-US" dirty="0" smtClean="0"/>
              <a:t>* Collaborate with parents.</a:t>
            </a:r>
          </a:p>
          <a:p>
            <a:r>
              <a:rPr lang="en-US" dirty="0" smtClean="0"/>
              <a:t>* Share tools with parents so they may help their child solidify concepts at home.</a:t>
            </a:r>
          </a:p>
          <a:p>
            <a:endParaRPr lang="en-US" dirty="0"/>
          </a:p>
        </p:txBody>
      </p:sp>
      <p:pic>
        <p:nvPicPr>
          <p:cNvPr id="2050" name="Picture 2" descr="\\gcsdc2\faculty$\Brynnli.Paulsen\Documents\Brynnli Paulsen\Pre-K Seminar\parent child tea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418" y="4332849"/>
            <a:ext cx="5870039" cy="207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ynnli.Paulsen\Downloads\photo 1.PNG"/>
          <p:cNvPicPr>
            <a:picLocks noChangeAspect="1" noChangeArrowheads="1"/>
          </p:cNvPicPr>
          <p:nvPr/>
        </p:nvPicPr>
        <p:blipFill rotWithShape="1">
          <a:blip r:embed="rId3">
            <a:extLst>
              <a:ext uri="{28A0092B-C50C-407E-A947-70E740481C1C}">
                <a14:useLocalDpi xmlns:a14="http://schemas.microsoft.com/office/drawing/2010/main" val="0"/>
              </a:ext>
            </a:extLst>
          </a:blip>
          <a:srcRect l="2795" t="15097" r="77780" b="57399"/>
          <a:stretch/>
        </p:blipFill>
        <p:spPr bwMode="auto">
          <a:xfrm>
            <a:off x="1391339" y="1507401"/>
            <a:ext cx="2238125" cy="47534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rynnli.Paulsen\Downloads\photo 2.PNG"/>
          <p:cNvPicPr>
            <a:picLocks noChangeAspect="1" noChangeArrowheads="1"/>
          </p:cNvPicPr>
          <p:nvPr/>
        </p:nvPicPr>
        <p:blipFill rotWithShape="1">
          <a:blip r:embed="rId4">
            <a:extLst>
              <a:ext uri="{28A0092B-C50C-407E-A947-70E740481C1C}">
                <a14:useLocalDpi xmlns:a14="http://schemas.microsoft.com/office/drawing/2010/main" val="0"/>
              </a:ext>
            </a:extLst>
          </a:blip>
          <a:srcRect l="4051" t="19897" r="77487" b="51511"/>
          <a:stretch/>
        </p:blipFill>
        <p:spPr bwMode="auto">
          <a:xfrm>
            <a:off x="4529796" y="1465771"/>
            <a:ext cx="2082018" cy="4836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rynnli.Paulsen\Downloads\photo 3.PNG"/>
          <p:cNvPicPr>
            <a:picLocks noChangeAspect="1" noChangeArrowheads="1"/>
          </p:cNvPicPr>
          <p:nvPr/>
        </p:nvPicPr>
        <p:blipFill rotWithShape="1">
          <a:blip r:embed="rId5">
            <a:extLst>
              <a:ext uri="{28A0092B-C50C-407E-A947-70E740481C1C}">
                <a14:useLocalDpi xmlns:a14="http://schemas.microsoft.com/office/drawing/2010/main" val="0"/>
              </a:ext>
            </a:extLst>
          </a:blip>
          <a:srcRect t="14768" r="5948" b="18934"/>
          <a:stretch/>
        </p:blipFill>
        <p:spPr bwMode="auto">
          <a:xfrm>
            <a:off x="7137007" y="1507401"/>
            <a:ext cx="4300025" cy="4546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6602" y="504186"/>
            <a:ext cx="9945859" cy="707886"/>
          </a:xfrm>
          <a:prstGeom prst="rect">
            <a:avLst/>
          </a:prstGeom>
          <a:solidFill>
            <a:schemeClr val="accent1"/>
          </a:solidFill>
          <a:ln w="12700" cmpd="sng">
            <a:solidFill>
              <a:schemeClr val="tx1"/>
            </a:solidFill>
          </a:ln>
        </p:spPr>
        <p:txBody>
          <a:bodyPr wrap="square" rtlCol="0">
            <a:spAutoFit/>
          </a:bodyPr>
          <a:lstStyle/>
          <a:p>
            <a:pPr algn="ctr"/>
            <a:r>
              <a:rPr lang="en-US" sz="4000" dirty="0" smtClean="0">
                <a:solidFill>
                  <a:schemeClr val="bg1"/>
                </a:solidFill>
              </a:rPr>
              <a:t>uurc.org / Tips for Parents</a:t>
            </a:r>
          </a:p>
        </p:txBody>
      </p:sp>
      <p:sp>
        <p:nvSpPr>
          <p:cNvPr id="6" name="Oval 5"/>
          <p:cNvSpPr/>
          <p:nvPr/>
        </p:nvSpPr>
        <p:spPr>
          <a:xfrm>
            <a:off x="3810596" y="2862825"/>
            <a:ext cx="3326412" cy="4198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024464" y="4849203"/>
            <a:ext cx="4300025" cy="76380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47195" y="1624868"/>
            <a:ext cx="3326412" cy="4198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a:xfrm>
            <a:off x="3249637" y="1834804"/>
            <a:ext cx="1139483" cy="12379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29531" y="3195997"/>
            <a:ext cx="1399737" cy="20934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518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6741" y="353524"/>
            <a:ext cx="10039830" cy="1143000"/>
          </a:xfrm>
        </p:spPr>
        <p:txBody>
          <a:bodyPr>
            <a:noAutofit/>
          </a:bodyPr>
          <a:lstStyle/>
          <a:p>
            <a:r>
              <a:rPr lang="en-US" sz="4800" dirty="0" smtClean="0">
                <a:solidFill>
                  <a:srgbClr val="0070C0"/>
                </a:solidFill>
              </a:rPr>
              <a:t>Phonological Awareness Seminar Assignment</a:t>
            </a:r>
            <a:endParaRPr lang="en-US" sz="4800" dirty="0">
              <a:solidFill>
                <a:srgbClr val="0070C0"/>
              </a:solidFill>
            </a:endParaRPr>
          </a:p>
        </p:txBody>
      </p:sp>
      <p:sp>
        <p:nvSpPr>
          <p:cNvPr id="3" name="Content Placeholder 2"/>
          <p:cNvSpPr>
            <a:spLocks noGrp="1"/>
          </p:cNvSpPr>
          <p:nvPr>
            <p:ph idx="1"/>
          </p:nvPr>
        </p:nvSpPr>
        <p:spPr>
          <a:xfrm>
            <a:off x="-122830" y="1496524"/>
            <a:ext cx="12116908" cy="4544641"/>
          </a:xfrm>
        </p:spPr>
        <p:txBody>
          <a:bodyPr>
            <a:normAutofit fontScale="25000" lnSpcReduction="20000"/>
          </a:bodyPr>
          <a:lstStyle/>
          <a:p>
            <a:pPr marL="356616" lvl="2" indent="0">
              <a:buNone/>
            </a:pPr>
            <a:r>
              <a:rPr lang="en-US" sz="12800" b="1" dirty="0" smtClean="0"/>
              <a:t>Develop</a:t>
            </a:r>
            <a:r>
              <a:rPr lang="en-US" sz="12800" dirty="0" smtClean="0"/>
              <a:t> PA activity using the </a:t>
            </a:r>
            <a:r>
              <a:rPr lang="en-US" sz="12800" b="1" dirty="0" smtClean="0"/>
              <a:t>I</a:t>
            </a:r>
            <a:r>
              <a:rPr lang="en-US" sz="12800" dirty="0" smtClean="0"/>
              <a:t>mplementation </a:t>
            </a:r>
            <a:r>
              <a:rPr lang="en-US" sz="12800" b="1" dirty="0" smtClean="0"/>
              <a:t>P</a:t>
            </a:r>
            <a:r>
              <a:rPr lang="en-US" sz="12800" dirty="0" smtClean="0"/>
              <a:t>lan </a:t>
            </a:r>
            <a:r>
              <a:rPr lang="en-US" sz="12800" b="1" dirty="0" smtClean="0"/>
              <a:t>F</a:t>
            </a:r>
            <a:r>
              <a:rPr lang="en-US" sz="12800" dirty="0" smtClean="0"/>
              <a:t>ormat (IPF)</a:t>
            </a:r>
            <a:endParaRPr lang="en-US" sz="12800" dirty="0"/>
          </a:p>
          <a:p>
            <a:pPr marL="0" indent="0">
              <a:buNone/>
            </a:pPr>
            <a:r>
              <a:rPr lang="en-US" sz="12800" dirty="0" smtClean="0"/>
              <a:t>   </a:t>
            </a:r>
            <a:r>
              <a:rPr lang="en-US" sz="12800" b="1" dirty="0" smtClean="0"/>
              <a:t>Video</a:t>
            </a:r>
            <a:r>
              <a:rPr lang="en-US" sz="12800" dirty="0" smtClean="0"/>
              <a:t> lesson while implementing with student(s)</a:t>
            </a:r>
          </a:p>
          <a:p>
            <a:pPr marL="0" indent="0">
              <a:buNone/>
            </a:pPr>
            <a:r>
              <a:rPr lang="en-US" sz="12800" dirty="0"/>
              <a:t> </a:t>
            </a:r>
            <a:r>
              <a:rPr lang="en-US" sz="12800" dirty="0" smtClean="0"/>
              <a:t>  </a:t>
            </a:r>
            <a:r>
              <a:rPr lang="en-US" sz="12800" b="1" dirty="0" smtClean="0"/>
              <a:t>View</a:t>
            </a:r>
            <a:r>
              <a:rPr lang="en-US" sz="12800" dirty="0" smtClean="0"/>
              <a:t> video</a:t>
            </a:r>
          </a:p>
          <a:p>
            <a:pPr marL="0" indent="0">
              <a:buNone/>
            </a:pPr>
            <a:r>
              <a:rPr lang="en-US" sz="12800" b="1" dirty="0" smtClean="0"/>
              <a:t>   Write</a:t>
            </a:r>
            <a:r>
              <a:rPr lang="en-US" sz="12800" dirty="0" smtClean="0"/>
              <a:t> a one page reflection, that includes:</a:t>
            </a:r>
          </a:p>
          <a:p>
            <a:pPr marL="0" indent="0">
              <a:buNone/>
            </a:pPr>
            <a:r>
              <a:rPr lang="en-US" sz="12800" dirty="0" smtClean="0"/>
              <a:t>	What went well? What did you learn? What would you change?</a:t>
            </a:r>
          </a:p>
          <a:p>
            <a:pPr marL="0" indent="0">
              <a:buNone/>
            </a:pPr>
            <a:endParaRPr lang="en-US" sz="12800" dirty="0"/>
          </a:p>
          <a:p>
            <a:pPr marL="0" indent="0">
              <a:buNone/>
            </a:pPr>
            <a:r>
              <a:rPr lang="en-US" sz="12800" dirty="0"/>
              <a:t> </a:t>
            </a:r>
            <a:r>
              <a:rPr lang="en-US" sz="12800" dirty="0" smtClean="0"/>
              <a:t>  </a:t>
            </a:r>
            <a:r>
              <a:rPr lang="en-US" sz="12800" b="1" dirty="0" smtClean="0"/>
              <a:t>Due:</a:t>
            </a:r>
            <a:r>
              <a:rPr lang="en-US" sz="12800" dirty="0" smtClean="0"/>
              <a:t> Thursday Feb. 9</a:t>
            </a:r>
          </a:p>
          <a:p>
            <a:pPr marL="0" indent="0">
              <a:buNone/>
            </a:pPr>
            <a:r>
              <a:rPr lang="en-US" sz="12800" dirty="0"/>
              <a:t>	</a:t>
            </a:r>
            <a:r>
              <a:rPr lang="en-US" sz="12800" dirty="0" smtClean="0"/>
              <a:t>Include your completed IPF and 1 page reflection</a:t>
            </a:r>
          </a:p>
          <a:p>
            <a:pPr marL="0" indent="0">
              <a:buNone/>
            </a:pPr>
            <a:endParaRPr lang="en-US" sz="14400" dirty="0" smtClean="0"/>
          </a:p>
          <a:p>
            <a:pPr marL="349250" lvl="1" indent="0">
              <a:buNone/>
            </a:pPr>
            <a:r>
              <a:rPr lang="en-US" sz="8000" b="1" dirty="0" smtClean="0"/>
              <a:t>						</a:t>
            </a:r>
            <a:r>
              <a:rPr lang="en-US" sz="8000" b="1" dirty="0" smtClean="0">
                <a:solidFill>
                  <a:srgbClr val="0070C0"/>
                </a:solidFill>
              </a:rPr>
              <a:t>TEACH </a:t>
            </a:r>
            <a:r>
              <a:rPr lang="en-US" sz="8000" b="1" dirty="0">
                <a:solidFill>
                  <a:srgbClr val="0070C0"/>
                </a:solidFill>
              </a:rPr>
              <a:t>WITH PASSION, MANAGE WITH </a:t>
            </a:r>
            <a:r>
              <a:rPr lang="en-US" sz="8000" b="1" dirty="0" smtClean="0">
                <a:solidFill>
                  <a:srgbClr val="0070C0"/>
                </a:solidFill>
              </a:rPr>
              <a:t>COMPASSION</a:t>
            </a:r>
            <a:r>
              <a:rPr lang="en-US" sz="8000" b="1" dirty="0">
                <a:solidFill>
                  <a:srgbClr val="0070C0"/>
                </a:solidFill>
              </a:rPr>
              <a:t>.   </a:t>
            </a:r>
          </a:p>
          <a:p>
            <a:pPr marL="349250" lvl="1" indent="0">
              <a:buNone/>
            </a:pPr>
            <a:r>
              <a:rPr lang="en-US" sz="8000" b="1" dirty="0" smtClean="0">
                <a:solidFill>
                  <a:srgbClr val="0070C0"/>
                </a:solidFill>
              </a:rPr>
              <a:t>						How </a:t>
            </a:r>
            <a:r>
              <a:rPr lang="en-US" sz="8000" b="1" dirty="0">
                <a:solidFill>
                  <a:srgbClr val="0070C0"/>
                </a:solidFill>
              </a:rPr>
              <a:t>well you teach = How well they learn.  </a:t>
            </a:r>
            <a:r>
              <a:rPr lang="en-US" sz="8000" dirty="0">
                <a:solidFill>
                  <a:srgbClr val="0070C0"/>
                </a:solidFill>
              </a:rPr>
              <a:t>Anita Archer</a:t>
            </a:r>
          </a:p>
          <a:p>
            <a:pPr marL="0" indent="0">
              <a:buNone/>
            </a:pPr>
            <a:endParaRPr lang="en-US" sz="14400" dirty="0" smtClean="0"/>
          </a:p>
          <a:p>
            <a:pPr marL="0" indent="0">
              <a:buNone/>
            </a:pPr>
            <a:endParaRPr lang="en-US" sz="14400" dirty="0" smtClean="0"/>
          </a:p>
          <a:p>
            <a:pPr marL="0" indent="0">
              <a:buNone/>
            </a:pPr>
            <a:endParaRPr lang="en-US" sz="14400" dirty="0" smtClean="0"/>
          </a:p>
          <a:p>
            <a:pPr marL="0" indent="0">
              <a:buNone/>
            </a:pPr>
            <a:endParaRPr lang="en-US" sz="14400" dirty="0" smtClean="0"/>
          </a:p>
          <a:p>
            <a:pPr marL="0" indent="0">
              <a:buNone/>
            </a:pPr>
            <a:endParaRPr lang="en-US" sz="14400" dirty="0" smtClean="0"/>
          </a:p>
          <a:p>
            <a:pPr marL="0" indent="0">
              <a:buNone/>
            </a:pPr>
            <a:r>
              <a:rPr lang="en-US" sz="14400" dirty="0"/>
              <a:t> </a:t>
            </a:r>
            <a:r>
              <a:rPr lang="en-US" sz="14400" dirty="0" smtClean="0"/>
              <a:t>   </a:t>
            </a:r>
            <a:r>
              <a:rPr lang="en-US" sz="14400" dirty="0"/>
              <a:t>	</a:t>
            </a:r>
            <a:r>
              <a:rPr lang="en-US" sz="14400" dirty="0" smtClean="0"/>
              <a:t> </a:t>
            </a:r>
            <a:endParaRPr lang="en-US" sz="14400" dirty="0"/>
          </a:p>
          <a:p>
            <a:endParaRPr lang="en-US" sz="14400" dirty="0"/>
          </a:p>
        </p:txBody>
      </p:sp>
      <p:sp>
        <p:nvSpPr>
          <p:cNvPr id="4" name="5-Point Star 3"/>
          <p:cNvSpPr/>
          <p:nvPr/>
        </p:nvSpPr>
        <p:spPr>
          <a:xfrm>
            <a:off x="534389" y="353524"/>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6" name="Picture 5"/>
          <p:cNvPicPr>
            <a:picLocks noChangeAspect="1"/>
          </p:cNvPicPr>
          <p:nvPr/>
        </p:nvPicPr>
        <p:blipFill>
          <a:blip r:embed="rId3"/>
          <a:stretch>
            <a:fillRect/>
          </a:stretch>
        </p:blipFill>
        <p:spPr>
          <a:xfrm>
            <a:off x="8609610" y="2232561"/>
            <a:ext cx="1353787" cy="1531918"/>
          </a:xfrm>
          <a:prstGeom prst="rect">
            <a:avLst/>
          </a:prstGeom>
        </p:spPr>
      </p:pic>
      <p:pic>
        <p:nvPicPr>
          <p:cNvPr id="5" name="Picture 4"/>
          <p:cNvPicPr>
            <a:picLocks noChangeAspect="1"/>
          </p:cNvPicPr>
          <p:nvPr/>
        </p:nvPicPr>
        <p:blipFill>
          <a:blip r:embed="rId4"/>
          <a:stretch>
            <a:fillRect/>
          </a:stretch>
        </p:blipFill>
        <p:spPr>
          <a:xfrm>
            <a:off x="10384971" y="2493876"/>
            <a:ext cx="1187533" cy="1009287"/>
          </a:xfrm>
          <a:prstGeom prst="rect">
            <a:avLst/>
          </a:prstGeom>
        </p:spPr>
      </p:pic>
    </p:spTree>
    <p:extLst>
      <p:ext uri="{BB962C8B-B14F-4D97-AF65-F5344CB8AC3E}">
        <p14:creationId xmlns:p14="http://schemas.microsoft.com/office/powerpoint/2010/main" val="4116165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135" y="2648197"/>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814955" y="2101932"/>
            <a:ext cx="5336461" cy="4056023"/>
          </a:xfrm>
          <a:prstGeom prst="rect">
            <a:avLst/>
          </a:prstGeom>
        </p:spPr>
      </p:pic>
      <p:sp>
        <p:nvSpPr>
          <p:cNvPr id="6" name="TextBox 5"/>
          <p:cNvSpPr txBox="1"/>
          <p:nvPr/>
        </p:nvSpPr>
        <p:spPr>
          <a:xfrm>
            <a:off x="6151416" y="1262646"/>
            <a:ext cx="5130140" cy="2246769"/>
          </a:xfrm>
          <a:prstGeom prst="rect">
            <a:avLst/>
          </a:prstGeom>
          <a:noFill/>
        </p:spPr>
        <p:txBody>
          <a:bodyPr wrap="square" rtlCol="0">
            <a:spAutoFit/>
          </a:bodyPr>
          <a:lstStyle/>
          <a:p>
            <a:r>
              <a:rPr lang="en-US" sz="2800" b="1" dirty="0" smtClean="0"/>
              <a:t>The acquisition of children’s reading skills was once thought to originate with the start of reading instruction in elementary school. </a:t>
            </a:r>
          </a:p>
        </p:txBody>
      </p:sp>
      <p:sp>
        <p:nvSpPr>
          <p:cNvPr id="10" name="Oval Callout 9"/>
          <p:cNvSpPr/>
          <p:nvPr/>
        </p:nvSpPr>
        <p:spPr>
          <a:xfrm>
            <a:off x="5020269" y="878459"/>
            <a:ext cx="6688743" cy="2832863"/>
          </a:xfrm>
          <a:prstGeom prst="wedgeEllipse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89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77787" y="-38490"/>
            <a:ext cx="8153400" cy="1143000"/>
          </a:xfrm>
        </p:spPr>
        <p:txBody>
          <a:bodyPr/>
          <a:lstStyle/>
          <a:p>
            <a:r>
              <a:rPr lang="en-US" altLang="en-US" sz="4000" u="sng" dirty="0"/>
              <a:t>Top Predictors of G1 Reading Success</a:t>
            </a:r>
            <a:endParaRPr lang="en-US" altLang="en-US" sz="4000" dirty="0"/>
          </a:p>
        </p:txBody>
      </p:sp>
      <p:sp>
        <p:nvSpPr>
          <p:cNvPr id="4099" name="Rectangle 3"/>
          <p:cNvSpPr>
            <a:spLocks noGrp="1" noChangeArrowheads="1"/>
          </p:cNvSpPr>
          <p:nvPr>
            <p:ph type="body" idx="1"/>
          </p:nvPr>
        </p:nvSpPr>
        <p:spPr>
          <a:xfrm>
            <a:off x="3840480" y="1600200"/>
            <a:ext cx="7632192" cy="4114800"/>
          </a:xfrm>
        </p:spPr>
        <p:txBody>
          <a:bodyPr>
            <a:normAutofit fontScale="92500" lnSpcReduction="10000"/>
          </a:bodyPr>
          <a:lstStyle/>
          <a:p>
            <a:r>
              <a:rPr lang="en-US" altLang="en-US" sz="2400" dirty="0"/>
              <a:t>health</a:t>
            </a:r>
          </a:p>
          <a:p>
            <a:r>
              <a:rPr lang="en-US" altLang="en-US" sz="2400" dirty="0"/>
              <a:t>IQ</a:t>
            </a:r>
          </a:p>
          <a:p>
            <a:r>
              <a:rPr lang="en-US" altLang="en-US" sz="2400" dirty="0"/>
              <a:t>knowledge of letter names</a:t>
            </a:r>
          </a:p>
          <a:p>
            <a:r>
              <a:rPr lang="en-US" altLang="en-US" sz="2400" dirty="0"/>
              <a:t>oral language ability</a:t>
            </a:r>
          </a:p>
          <a:p>
            <a:r>
              <a:rPr lang="en-US" altLang="en-US" sz="2400" dirty="0"/>
              <a:t>socio-economic status (SES)</a:t>
            </a:r>
          </a:p>
          <a:p>
            <a:r>
              <a:rPr lang="en-US" altLang="en-US" sz="2400" dirty="0"/>
              <a:t>phonemic awareness</a:t>
            </a:r>
          </a:p>
          <a:p>
            <a:r>
              <a:rPr lang="en-US" altLang="en-US" sz="2400" dirty="0"/>
              <a:t>gender</a:t>
            </a:r>
          </a:p>
          <a:p>
            <a:r>
              <a:rPr lang="en-US" altLang="en-US" sz="2400" dirty="0"/>
              <a:t>print awareness</a:t>
            </a:r>
          </a:p>
          <a:p>
            <a:r>
              <a:rPr lang="en-US" altLang="en-US" sz="2400" dirty="0"/>
              <a:t>amount of time parents read to child</a:t>
            </a:r>
          </a:p>
        </p:txBody>
      </p:sp>
      <p:sp>
        <p:nvSpPr>
          <p:cNvPr id="4100" name="Text Box 4"/>
          <p:cNvSpPr txBox="1">
            <a:spLocks noChangeArrowheads="1"/>
          </p:cNvSpPr>
          <p:nvPr/>
        </p:nvSpPr>
        <p:spPr bwMode="auto">
          <a:xfrm>
            <a:off x="6563729" y="6210690"/>
            <a:ext cx="6876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dirty="0"/>
              <a:t>(see Adams, 1990, Moats, 2003 for extensive reviews)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88" y="426720"/>
            <a:ext cx="3599688" cy="3108960"/>
          </a:xfrm>
          <a:prstGeom prst="rect">
            <a:avLst/>
          </a:prstGeom>
        </p:spPr>
      </p:pic>
      <p:sp>
        <p:nvSpPr>
          <p:cNvPr id="2" name="Rectangle 1"/>
          <p:cNvSpPr/>
          <p:nvPr/>
        </p:nvSpPr>
        <p:spPr>
          <a:xfrm>
            <a:off x="102059" y="6488668"/>
            <a:ext cx="5551456" cy="369332"/>
          </a:xfrm>
          <a:prstGeom prst="rect">
            <a:avLst/>
          </a:prstGeom>
        </p:spPr>
        <p:txBody>
          <a:bodyPr wrap="none">
            <a:spAutoFit/>
          </a:bodyPr>
          <a:lstStyle/>
          <a:p>
            <a:r>
              <a:rPr lang="en-US" dirty="0" smtClean="0"/>
              <a:t>http://www.uurc.utah.edu/Educators/Videos-Seminars.php</a:t>
            </a:r>
            <a:endParaRPr lang="en-US" dirty="0"/>
          </a:p>
        </p:txBody>
      </p:sp>
      <p:sp>
        <p:nvSpPr>
          <p:cNvPr id="4" name="Frame 3"/>
          <p:cNvSpPr/>
          <p:nvPr/>
        </p:nvSpPr>
        <p:spPr>
          <a:xfrm>
            <a:off x="3120571" y="841828"/>
            <a:ext cx="5965371" cy="536886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431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1133" y="459048"/>
            <a:ext cx="8174182" cy="5324535"/>
          </a:xfrm>
          <a:prstGeom prst="rect">
            <a:avLst/>
          </a:prstGeom>
        </p:spPr>
        <p:txBody>
          <a:bodyPr wrap="square">
            <a:spAutoFit/>
          </a:bodyPr>
          <a:lstStyle/>
          <a:p>
            <a:pPr marL="342900" indent="-342900">
              <a:buFont typeface="Arial" panose="020B0604020202020204" pitchFamily="34" charset="0"/>
              <a:buChar char="•"/>
            </a:pPr>
            <a:r>
              <a:rPr lang="en-US" sz="2000" b="1" dirty="0"/>
              <a:t>Research now supports the idea </a:t>
            </a:r>
            <a:r>
              <a:rPr lang="en-US" sz="2000" b="1" dirty="0" smtClean="0"/>
              <a:t>that children </a:t>
            </a:r>
            <a:r>
              <a:rPr lang="en-US" sz="2000" b="1" dirty="0"/>
              <a:t>learning to read is a continuous developmental process that emerges early in life </a:t>
            </a:r>
            <a:r>
              <a:rPr lang="en-US" sz="2000" dirty="0"/>
              <a:t>(</a:t>
            </a:r>
            <a:r>
              <a:rPr lang="en-US" sz="2000" dirty="0" err="1"/>
              <a:t>Lonigan</a:t>
            </a:r>
            <a:r>
              <a:rPr lang="en-US" sz="2000" dirty="0"/>
              <a:t>, 2006; Snow, Burns, &amp; </a:t>
            </a:r>
            <a:r>
              <a:rPr lang="en-US" sz="2000" dirty="0" err="1"/>
              <a:t>Griffen</a:t>
            </a:r>
            <a:r>
              <a:rPr lang="en-US" sz="2000" dirty="0"/>
              <a:t>, 1998, Whitehurst &amp; </a:t>
            </a:r>
            <a:r>
              <a:rPr lang="en-US" sz="2000" dirty="0" err="1"/>
              <a:t>Lonigan</a:t>
            </a:r>
            <a:r>
              <a:rPr lang="en-US" sz="2000" dirty="0"/>
              <a:t>, 1998).</a:t>
            </a:r>
          </a:p>
          <a:p>
            <a:endParaRPr lang="en-US" sz="2000" dirty="0"/>
          </a:p>
          <a:p>
            <a:pPr marL="342900" indent="-342900">
              <a:buFont typeface="Arial" panose="020B0604020202020204" pitchFamily="34" charset="0"/>
              <a:buChar char="•"/>
            </a:pPr>
            <a:r>
              <a:rPr lang="en-US" sz="2000" b="1" dirty="0"/>
              <a:t>Children’s reading success throughout elementary school can be predicted from their emergent literary skills</a:t>
            </a:r>
            <a:r>
              <a:rPr lang="en-US" sz="2000" dirty="0"/>
              <a:t> (</a:t>
            </a:r>
            <a:r>
              <a:rPr lang="en-US" sz="2000" dirty="0" err="1"/>
              <a:t>Lonigan</a:t>
            </a:r>
            <a:r>
              <a:rPr lang="en-US" sz="2000" dirty="0"/>
              <a:t>, Burgess, &amp; Anthony, 2000; </a:t>
            </a:r>
            <a:r>
              <a:rPr lang="en-US" sz="2000" dirty="0" err="1"/>
              <a:t>Lonigan</a:t>
            </a:r>
            <a:r>
              <a:rPr lang="en-US" sz="2000" dirty="0"/>
              <a:t>, </a:t>
            </a:r>
            <a:r>
              <a:rPr lang="en-US" sz="2000" dirty="0" err="1"/>
              <a:t>Schatschneider</a:t>
            </a:r>
            <a:r>
              <a:rPr lang="en-US" sz="2000" dirty="0"/>
              <a:t> &amp; </a:t>
            </a:r>
            <a:r>
              <a:rPr lang="en-US" sz="2000" dirty="0" err="1"/>
              <a:t>Westburg</a:t>
            </a:r>
            <a:r>
              <a:rPr lang="en-US" sz="2000" dirty="0"/>
              <a:t>, 2008, </a:t>
            </a:r>
            <a:r>
              <a:rPr lang="en-US" sz="2000" dirty="0" err="1"/>
              <a:t>Spira</a:t>
            </a:r>
            <a:r>
              <a:rPr lang="en-US" sz="2000" dirty="0"/>
              <a:t> &amp; </a:t>
            </a:r>
            <a:r>
              <a:rPr lang="en-US" sz="2000" dirty="0" err="1"/>
              <a:t>Flischel</a:t>
            </a:r>
            <a:r>
              <a:rPr lang="en-US" sz="2000" dirty="0"/>
              <a:t>, 2005, </a:t>
            </a:r>
            <a:r>
              <a:rPr lang="en-US" sz="2000" dirty="0" err="1"/>
              <a:t>Storch</a:t>
            </a:r>
            <a:r>
              <a:rPr lang="en-US" sz="2000" dirty="0"/>
              <a:t> &amp; Whitehurst, 2002).</a:t>
            </a:r>
          </a:p>
          <a:p>
            <a:endParaRPr lang="en-US" sz="2000" dirty="0"/>
          </a:p>
          <a:p>
            <a:pPr marL="342900" indent="-342900">
              <a:buFont typeface="Arial" panose="020B0604020202020204" pitchFamily="34" charset="0"/>
              <a:buChar char="•"/>
            </a:pPr>
            <a:r>
              <a:rPr lang="en-US" sz="2000" b="1" dirty="0"/>
              <a:t>Phonological Awareness is strongly related to the acquisition of reading </a:t>
            </a:r>
            <a:r>
              <a:rPr lang="en-US" sz="2000" dirty="0"/>
              <a:t>(</a:t>
            </a:r>
            <a:r>
              <a:rPr lang="en-US" sz="2000" dirty="0" err="1"/>
              <a:t>Perfetti</a:t>
            </a:r>
            <a:r>
              <a:rPr lang="en-US" sz="2000" dirty="0"/>
              <a:t>, Beck, Bell, &amp; Hughes, 1987; Wagner, </a:t>
            </a:r>
            <a:r>
              <a:rPr lang="en-US" sz="2000" dirty="0" err="1"/>
              <a:t>Torgeson</a:t>
            </a:r>
            <a:r>
              <a:rPr lang="en-US" sz="2000" dirty="0"/>
              <a:t>, &amp; </a:t>
            </a:r>
            <a:r>
              <a:rPr lang="en-US" sz="2000" dirty="0" err="1"/>
              <a:t>Rashotte</a:t>
            </a:r>
            <a:r>
              <a:rPr lang="en-US" sz="2000" dirty="0"/>
              <a:t>, 1994).</a:t>
            </a:r>
          </a:p>
          <a:p>
            <a:endParaRPr lang="en-US" sz="2000" dirty="0"/>
          </a:p>
          <a:p>
            <a:pPr marL="342900" indent="-342900">
              <a:buFont typeface="Arial" panose="020B0604020202020204" pitchFamily="34" charset="0"/>
              <a:buChar char="•"/>
            </a:pPr>
            <a:r>
              <a:rPr lang="en-US" sz="2000" b="1" dirty="0"/>
              <a:t>Children who are able to detect increasingly smaller units of sound are more capable of breaking the alphabetic code (i.e., that the letters in print reflect the specific sounds in spoken words</a:t>
            </a:r>
            <a:r>
              <a:rPr lang="en-US" sz="2000" dirty="0"/>
              <a:t>; Adams, 1990; Whitehurst &amp; </a:t>
            </a:r>
            <a:r>
              <a:rPr lang="en-US" sz="2000" dirty="0" err="1" smtClean="0"/>
              <a:t>Lonigan</a:t>
            </a:r>
            <a:r>
              <a:rPr lang="en-US" sz="2000" dirty="0"/>
              <a:t>, 1998</a:t>
            </a:r>
            <a:r>
              <a:rPr lang="en-US" sz="2000" dirty="0" smtClean="0"/>
              <a: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93" y="-507647"/>
            <a:ext cx="2835440" cy="4615542"/>
          </a:xfrm>
          <a:prstGeom prst="rect">
            <a:avLst/>
          </a:prstGeom>
        </p:spPr>
      </p:pic>
      <p:sp>
        <p:nvSpPr>
          <p:cNvPr id="6" name="TextBox 5"/>
          <p:cNvSpPr txBox="1"/>
          <p:nvPr/>
        </p:nvSpPr>
        <p:spPr>
          <a:xfrm>
            <a:off x="30209" y="6488668"/>
            <a:ext cx="10757689" cy="307777"/>
          </a:xfrm>
          <a:prstGeom prst="rect">
            <a:avLst/>
          </a:prstGeom>
          <a:noFill/>
        </p:spPr>
        <p:txBody>
          <a:bodyPr wrap="none" rtlCol="0">
            <a:spAutoFit/>
          </a:bodyPr>
          <a:lstStyle/>
          <a:p>
            <a:r>
              <a:rPr lang="en-US" sz="1400" dirty="0" smtClean="0"/>
              <a:t>Shauna B. Wilson &amp; Christopher </a:t>
            </a:r>
            <a:r>
              <a:rPr lang="en-US" sz="1400" dirty="0" err="1" smtClean="0"/>
              <a:t>Lonigan</a:t>
            </a:r>
            <a:r>
              <a:rPr lang="en-US" sz="1400" dirty="0" smtClean="0"/>
              <a:t>; An Evaluation of Two Emergent Literacy Screening Tools for Preschool Children, published online Oct. 2009</a:t>
            </a:r>
            <a:endParaRPr lang="en-US" sz="1400" dirty="0"/>
          </a:p>
        </p:txBody>
      </p:sp>
      <p:sp>
        <p:nvSpPr>
          <p:cNvPr id="3" name="TextBox 2"/>
          <p:cNvSpPr txBox="1"/>
          <p:nvPr/>
        </p:nvSpPr>
        <p:spPr>
          <a:xfrm>
            <a:off x="624115" y="-769257"/>
            <a:ext cx="2705869" cy="523220"/>
          </a:xfrm>
          <a:prstGeom prst="rect">
            <a:avLst/>
          </a:prstGeom>
          <a:noFill/>
        </p:spPr>
        <p:txBody>
          <a:bodyPr wrap="none" rtlCol="0">
            <a:spAutoFit/>
          </a:bodyPr>
          <a:lstStyle/>
          <a:p>
            <a:r>
              <a:rPr lang="en-US" sz="2800" dirty="0" smtClean="0"/>
              <a:t>Research says . . .</a:t>
            </a:r>
            <a:endParaRPr lang="en-US" sz="2800" dirty="0"/>
          </a:p>
        </p:txBody>
      </p:sp>
    </p:spTree>
    <p:extLst>
      <p:ext uri="{BB962C8B-B14F-4D97-AF65-F5344CB8AC3E}">
        <p14:creationId xmlns:p14="http://schemas.microsoft.com/office/powerpoint/2010/main" val="92628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6" y="1913206"/>
            <a:ext cx="10578904" cy="1153792"/>
          </a:xfrm>
        </p:spPr>
        <p:txBody>
          <a:bodyPr/>
          <a:lstStyle/>
          <a:p>
            <a:r>
              <a:rPr lang="en-US" sz="4800" dirty="0" smtClean="0"/>
              <a:t/>
            </a:r>
            <a:br>
              <a:rPr lang="en-US" sz="4800" dirty="0" smtClean="0"/>
            </a:br>
            <a:r>
              <a:rPr lang="en-US" sz="4800" dirty="0" smtClean="0"/>
              <a:t>What is Phonological awareness?</a:t>
            </a:r>
            <a:br>
              <a:rPr lang="en-US" sz="4800" dirty="0" smtClean="0"/>
            </a:br>
            <a:r>
              <a:rPr lang="en-US" dirty="0" smtClean="0"/>
              <a:t/>
            </a:r>
            <a:br>
              <a:rPr lang="en-US" dirty="0" smtClean="0"/>
            </a:br>
            <a:r>
              <a:rPr lang="en-US" sz="3600" dirty="0" smtClean="0"/>
              <a:t>Awareness of the phonological segments in speech that are more or less represented by the letters of the alphabet</a:t>
            </a:r>
            <a:br>
              <a:rPr lang="en-US" sz="3600" dirty="0" smtClean="0"/>
            </a:br>
            <a:r>
              <a:rPr lang="en-US" dirty="0" smtClean="0"/>
              <a:t/>
            </a:r>
            <a:br>
              <a:rPr lang="en-US" dirty="0" smtClean="0"/>
            </a:br>
            <a:r>
              <a:rPr lang="en-US" dirty="0" smtClean="0"/>
              <a:t>LINK between Speech and Print</a:t>
            </a:r>
            <a:br>
              <a:rPr lang="en-US" dirty="0" smtClean="0"/>
            </a:br>
            <a:r>
              <a:rPr lang="en-US" dirty="0"/>
              <a:t/>
            </a:r>
            <a:br>
              <a:rPr lang="en-US" dirty="0"/>
            </a:br>
            <a:r>
              <a:rPr lang="en-US" dirty="0" smtClean="0"/>
              <a:t>achieved over time</a:t>
            </a:r>
            <a:br>
              <a:rPr lang="en-US" dirty="0" smtClean="0"/>
            </a:br>
            <a:r>
              <a:rPr lang="en-US" dirty="0" smtClean="0"/>
              <a:t/>
            </a:r>
            <a:br>
              <a:rPr lang="en-US" dirty="0" smtClean="0"/>
            </a:br>
            <a:r>
              <a:rPr lang="en-US" dirty="0" smtClean="0">
                <a:solidFill>
                  <a:srgbClr val="FF0000"/>
                </a:solidFill>
              </a:rPr>
              <a:t>failure to develop this awareness is a major stumbling block in reading acquisition </a:t>
            </a:r>
            <a:r>
              <a:rPr lang="en-US" sz="1200" dirty="0" smtClean="0">
                <a:solidFill>
                  <a:srgbClr val="FF0000"/>
                </a:solidFill>
              </a:rPr>
              <a:t>(Road to the Code, </a:t>
            </a:r>
            <a:r>
              <a:rPr lang="en-US" sz="1200" dirty="0" err="1" smtClean="0">
                <a:solidFill>
                  <a:srgbClr val="FF0000"/>
                </a:solidFill>
              </a:rPr>
              <a:t>Blachman</a:t>
            </a:r>
            <a:r>
              <a:rPr lang="en-US" sz="1200" dirty="0">
                <a:solidFill>
                  <a:srgbClr val="FF0000"/>
                </a:solidFill>
              </a:rPr>
              <a:t> </a:t>
            </a:r>
            <a:r>
              <a:rPr lang="en-US" sz="1200" dirty="0" smtClean="0">
                <a:solidFill>
                  <a:srgbClr val="FF0000"/>
                </a:solidFill>
              </a:rPr>
              <a:t>B., Ball E., Black R., &amp; </a:t>
            </a:r>
            <a:r>
              <a:rPr lang="en-US" sz="1200" dirty="0" err="1" smtClean="0">
                <a:solidFill>
                  <a:srgbClr val="FF0000"/>
                </a:solidFill>
              </a:rPr>
              <a:t>Tangel</a:t>
            </a:r>
            <a:r>
              <a:rPr lang="en-US" sz="1200" dirty="0" smtClean="0">
                <a:solidFill>
                  <a:srgbClr val="FF0000"/>
                </a:solidFill>
              </a:rPr>
              <a:t>, D. (2000)</a:t>
            </a:r>
            <a:endParaRPr lang="en-US" sz="1200" dirty="0">
              <a:solidFill>
                <a:srgbClr val="FF000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29850" y="2131571"/>
            <a:ext cx="2871489" cy="2112884"/>
          </a:xfrm>
        </p:spPr>
      </p:pic>
      <p:sp>
        <p:nvSpPr>
          <p:cNvPr id="4" name="Text Placeholder 3"/>
          <p:cNvSpPr>
            <a:spLocks noGrp="1"/>
          </p:cNvSpPr>
          <p:nvPr>
            <p:ph type="body" sz="half" idx="2"/>
          </p:nvPr>
        </p:nvSpPr>
        <p:spPr>
          <a:xfrm>
            <a:off x="832513" y="5554639"/>
            <a:ext cx="10568825" cy="1015850"/>
          </a:xfrm>
        </p:spPr>
        <p:txBody>
          <a:bodyPr>
            <a:normAutofit fontScale="70000" lnSpcReduction="20000"/>
          </a:bodyPr>
          <a:lstStyle/>
          <a:p>
            <a:endParaRPr lang="en-US" dirty="0"/>
          </a:p>
          <a:p>
            <a:r>
              <a:rPr lang="en-US" sz="3400" dirty="0" smtClean="0"/>
              <a:t>Research shows- Toward the goal of efficient and effective reading instruction, explicit training of phoneme awareness is invaluable -Adams, 1990</a:t>
            </a:r>
            <a:endParaRPr lang="en-US" sz="3400" dirty="0"/>
          </a:p>
        </p:txBody>
      </p:sp>
    </p:spTree>
    <p:extLst>
      <p:ext uri="{BB962C8B-B14F-4D97-AF65-F5344CB8AC3E}">
        <p14:creationId xmlns:p14="http://schemas.microsoft.com/office/powerpoint/2010/main" val="234856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11" y="177300"/>
            <a:ext cx="9218610" cy="1080000"/>
          </a:xfrm>
        </p:spPr>
        <p:txBody>
          <a:bodyPr>
            <a:normAutofit fontScale="90000"/>
          </a:bodyPr>
          <a:lstStyle/>
          <a:p>
            <a:r>
              <a:rPr lang="en-US" dirty="0" smtClean="0"/>
              <a:t>National Early Learning Panel (NELP)</a:t>
            </a:r>
            <a:br>
              <a:rPr lang="en-US" dirty="0" smtClean="0"/>
            </a:br>
            <a:r>
              <a:rPr lang="en-US" sz="3200" dirty="0" smtClean="0"/>
              <a:t>6 Variables Strongly Correlated with Later Literacy</a:t>
            </a:r>
            <a:endParaRPr lang="en-US" sz="3200" dirty="0"/>
          </a:p>
        </p:txBody>
      </p:sp>
      <p:sp>
        <p:nvSpPr>
          <p:cNvPr id="3" name="Content Placeholder 2"/>
          <p:cNvSpPr>
            <a:spLocks noGrp="1"/>
          </p:cNvSpPr>
          <p:nvPr>
            <p:ph sz="half" idx="1"/>
          </p:nvPr>
        </p:nvSpPr>
        <p:spPr>
          <a:xfrm>
            <a:off x="6806982" y="1574295"/>
            <a:ext cx="5288973" cy="4069773"/>
          </a:xfrm>
          <a:prstGeom prst="roundRect">
            <a:avLst/>
          </a:prstGeom>
        </p:spPr>
        <p:style>
          <a:lnRef idx="1">
            <a:schemeClr val="accent1"/>
          </a:lnRef>
          <a:fillRef idx="3">
            <a:schemeClr val="accent1"/>
          </a:fillRef>
          <a:effectRef idx="2">
            <a:schemeClr val="accent1"/>
          </a:effectRef>
          <a:fontRef idx="minor">
            <a:schemeClr val="lt1"/>
          </a:fontRef>
        </p:style>
        <p:txBody>
          <a:bodyPr>
            <a:normAutofit/>
          </a:bodyPr>
          <a:lstStyle/>
          <a:p>
            <a:pPr lvl="1">
              <a:buClrTx/>
            </a:pPr>
            <a:r>
              <a:rPr lang="en-US" sz="2400" dirty="0" smtClean="0"/>
              <a:t>Alphabet Knowledge</a:t>
            </a:r>
          </a:p>
          <a:p>
            <a:pPr lvl="1">
              <a:buClrTx/>
            </a:pPr>
            <a:r>
              <a:rPr lang="en-US" sz="2400" dirty="0" smtClean="0"/>
              <a:t>Phonological Awareness</a:t>
            </a:r>
          </a:p>
          <a:p>
            <a:pPr lvl="1">
              <a:buClrTx/>
            </a:pPr>
            <a:r>
              <a:rPr lang="en-US" sz="2400" dirty="0" smtClean="0"/>
              <a:t>Rapid Automatic Naming</a:t>
            </a:r>
          </a:p>
          <a:p>
            <a:pPr lvl="4">
              <a:buClrTx/>
            </a:pPr>
            <a:r>
              <a:rPr lang="en-US" sz="2400" dirty="0"/>
              <a:t>l</a:t>
            </a:r>
            <a:r>
              <a:rPr lang="en-US" sz="2400" dirty="0" smtClean="0"/>
              <a:t>etters and digits</a:t>
            </a:r>
          </a:p>
          <a:p>
            <a:pPr lvl="1">
              <a:buClrTx/>
            </a:pPr>
            <a:r>
              <a:rPr lang="en-US" sz="2400" dirty="0" smtClean="0"/>
              <a:t>Rapid Automatic Naming</a:t>
            </a:r>
          </a:p>
          <a:p>
            <a:pPr lvl="4">
              <a:buClrTx/>
            </a:pPr>
            <a:r>
              <a:rPr lang="en-US" sz="2400" dirty="0"/>
              <a:t>o</a:t>
            </a:r>
            <a:r>
              <a:rPr lang="en-US" sz="2400" dirty="0" smtClean="0"/>
              <a:t>bjects and colors</a:t>
            </a:r>
          </a:p>
          <a:p>
            <a:pPr lvl="1">
              <a:buClrTx/>
            </a:pPr>
            <a:r>
              <a:rPr lang="en-US" sz="2400" dirty="0" smtClean="0"/>
              <a:t>Writing or Writing Name</a:t>
            </a:r>
          </a:p>
          <a:p>
            <a:pPr lvl="1">
              <a:buClrTx/>
            </a:pPr>
            <a:r>
              <a:rPr lang="en-US" sz="2400" dirty="0" smtClean="0"/>
              <a:t>Phonological Memory</a:t>
            </a:r>
            <a:endParaRPr lang="en-US" sz="2400" dirty="0"/>
          </a:p>
          <a:p>
            <a:pPr lvl="1">
              <a:buClrTx/>
            </a:pPr>
            <a:endParaRPr lang="en-US" dirty="0" smtClean="0"/>
          </a:p>
        </p:txBody>
      </p:sp>
      <p:sp>
        <p:nvSpPr>
          <p:cNvPr id="4" name="Oval 3"/>
          <p:cNvSpPr/>
          <p:nvPr/>
        </p:nvSpPr>
        <p:spPr>
          <a:xfrm>
            <a:off x="6806983" y="2071252"/>
            <a:ext cx="3823854" cy="585357"/>
          </a:xfrm>
          <a:prstGeom prst="ellipse">
            <a:avLst/>
          </a:prstGeom>
          <a:noFill/>
          <a:ln w="38100">
            <a:solidFill>
              <a:srgbClr val="D056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52399" y="1806092"/>
            <a:ext cx="6519333" cy="429529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2984242"/>
            <a:ext cx="5170416" cy="1938992"/>
          </a:xfrm>
          <a:prstGeom prst="rect">
            <a:avLst/>
          </a:prstGeom>
          <a:noFill/>
          <a:ln>
            <a:noFill/>
          </a:ln>
        </p:spPr>
        <p:txBody>
          <a:bodyPr wrap="square" rtlCol="0">
            <a:spAutoFit/>
          </a:bodyPr>
          <a:lstStyle/>
          <a:p>
            <a:r>
              <a:rPr lang="en-US" sz="2400" dirty="0" smtClean="0">
                <a:latin typeface="Comic Sans MS" panose="030F0702030302020204" pitchFamily="66" charset="0"/>
              </a:rPr>
              <a:t>These 6 variables not only correlated with later literacy… but maintained their predictive power even when the role of other variables were accounted for.</a:t>
            </a:r>
            <a:endParaRPr lang="en-US" sz="2400" dirty="0">
              <a:latin typeface="Comic Sans MS" panose="030F0702030302020204" pitchFamily="66" charset="0"/>
            </a:endParaRPr>
          </a:p>
        </p:txBody>
      </p:sp>
      <p:sp>
        <p:nvSpPr>
          <p:cNvPr id="7" name="TextBox 6"/>
          <p:cNvSpPr txBox="1"/>
          <p:nvPr/>
        </p:nvSpPr>
        <p:spPr>
          <a:xfrm>
            <a:off x="8415883" y="971778"/>
            <a:ext cx="1035586" cy="461665"/>
          </a:xfrm>
          <a:prstGeom prst="rect">
            <a:avLst/>
          </a:prstGeom>
          <a:noFill/>
        </p:spPr>
        <p:txBody>
          <a:bodyPr wrap="square" rtlCol="0">
            <a:spAutoFit/>
          </a:bodyPr>
          <a:lstStyle/>
          <a:p>
            <a:r>
              <a:rPr lang="en-US" sz="2400" b="1" dirty="0" smtClean="0"/>
              <a:t>2008</a:t>
            </a:r>
            <a:endParaRPr lang="en-US" sz="2400" b="1" dirty="0"/>
          </a:p>
        </p:txBody>
      </p:sp>
    </p:spTree>
    <p:extLst>
      <p:ext uri="{BB962C8B-B14F-4D97-AF65-F5344CB8AC3E}">
        <p14:creationId xmlns:p14="http://schemas.microsoft.com/office/powerpoint/2010/main" val="219182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6" y="124691"/>
            <a:ext cx="11238808" cy="841663"/>
          </a:xfrm>
        </p:spPr>
        <p:txBody>
          <a:bodyPr>
            <a:normAutofit/>
          </a:bodyPr>
          <a:lstStyle/>
          <a:p>
            <a:r>
              <a:rPr lang="en-US" sz="5300" dirty="0" smtClean="0"/>
              <a:t>Guidelines For Learning</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50793198"/>
              </p:ext>
            </p:extLst>
          </p:nvPr>
        </p:nvGraphicFramePr>
        <p:xfrm>
          <a:off x="0" y="2062510"/>
          <a:ext cx="12413674"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93033" y="1362824"/>
            <a:ext cx="5500254" cy="461665"/>
          </a:xfrm>
          <a:prstGeom prst="rect">
            <a:avLst/>
          </a:prstGeom>
          <a:noFill/>
          <a:ln w="28575">
            <a:solidFill>
              <a:schemeClr val="accent1"/>
            </a:solidFill>
          </a:ln>
        </p:spPr>
        <p:txBody>
          <a:bodyPr wrap="square" rtlCol="0">
            <a:spAutoFit/>
          </a:bodyPr>
          <a:lstStyle/>
          <a:p>
            <a:r>
              <a:rPr lang="en-US" sz="2400" dirty="0" smtClean="0"/>
              <a:t>    </a:t>
            </a:r>
            <a:r>
              <a:rPr lang="en-US" sz="2400" b="1" dirty="0" smtClean="0"/>
              <a:t>Preschool Foundational Standards</a:t>
            </a:r>
            <a:endParaRPr lang="en-US" sz="2400" b="1" dirty="0"/>
          </a:p>
        </p:txBody>
      </p:sp>
      <p:sp>
        <p:nvSpPr>
          <p:cNvPr id="11" name="TextBox 10"/>
          <p:cNvSpPr txBox="1"/>
          <p:nvPr/>
        </p:nvSpPr>
        <p:spPr>
          <a:xfrm>
            <a:off x="163845" y="678540"/>
            <a:ext cx="10099965" cy="461665"/>
          </a:xfrm>
          <a:prstGeom prst="rect">
            <a:avLst/>
          </a:prstGeom>
          <a:noFill/>
        </p:spPr>
        <p:txBody>
          <a:bodyPr wrap="square" rtlCol="0">
            <a:spAutoFit/>
          </a:bodyPr>
          <a:lstStyle/>
          <a:p>
            <a:r>
              <a:rPr lang="en-US" sz="2400" b="1" dirty="0" smtClean="0">
                <a:solidFill>
                  <a:srgbClr val="FFC000"/>
                </a:solidFill>
              </a:rPr>
              <a:t>Utah’s Early Childhood Core Standards  </a:t>
            </a:r>
            <a:r>
              <a:rPr lang="en-US" sz="2400" b="1" dirty="0" smtClean="0"/>
              <a:t>- Phonological Awareness </a:t>
            </a:r>
            <a:endParaRPr lang="en-US" sz="2400" b="1" dirty="0"/>
          </a:p>
        </p:txBody>
      </p:sp>
      <p:sp>
        <p:nvSpPr>
          <p:cNvPr id="3" name="TextBox 2"/>
          <p:cNvSpPr txBox="1"/>
          <p:nvPr/>
        </p:nvSpPr>
        <p:spPr>
          <a:xfrm>
            <a:off x="5704759" y="2047108"/>
            <a:ext cx="4876801" cy="4370427"/>
          </a:xfrm>
          <a:prstGeom prst="rect">
            <a:avLst/>
          </a:prstGeom>
          <a:noFill/>
        </p:spPr>
        <p:txBody>
          <a:bodyPr wrap="square" rtlCol="0">
            <a:spAutoFit/>
          </a:bodyPr>
          <a:lstStyle/>
          <a:p>
            <a:endParaRPr lang="en-US" dirty="0"/>
          </a:p>
          <a:p>
            <a:r>
              <a:rPr lang="en-US" dirty="0" smtClean="0"/>
              <a:t>a</a:t>
            </a:r>
            <a:r>
              <a:rPr lang="en-US" sz="2000" dirty="0" smtClean="0"/>
              <a:t>. Respond </a:t>
            </a:r>
            <a:r>
              <a:rPr lang="en-US" sz="2000" dirty="0"/>
              <a:t>to the rhythm of </a:t>
            </a:r>
            <a:r>
              <a:rPr lang="en-US" sz="2000" dirty="0" smtClean="0"/>
              <a:t>spoken language</a:t>
            </a:r>
            <a:r>
              <a:rPr lang="en-US" sz="2000" dirty="0"/>
              <a:t>, such as songs, poems, </a:t>
            </a:r>
            <a:r>
              <a:rPr lang="en-US" sz="2000" dirty="0" smtClean="0"/>
              <a:t>or chants.</a:t>
            </a:r>
          </a:p>
          <a:p>
            <a:pPr marL="342900" indent="-342900">
              <a:buAutoNum type="alphaLcPeriod"/>
            </a:pPr>
            <a:endParaRPr lang="en-US" sz="2000" dirty="0"/>
          </a:p>
          <a:p>
            <a:r>
              <a:rPr lang="en-US" sz="2000" dirty="0" smtClean="0"/>
              <a:t>b</a:t>
            </a:r>
            <a:r>
              <a:rPr lang="en-US" sz="2000" dirty="0"/>
              <a:t>. Begin to recognize syllables </a:t>
            </a:r>
            <a:r>
              <a:rPr lang="en-US" sz="2000" i="1" dirty="0"/>
              <a:t>(</a:t>
            </a:r>
            <a:r>
              <a:rPr lang="en-US" sz="2000" i="1" dirty="0" smtClean="0"/>
              <a:t>word</a:t>
            </a:r>
            <a:r>
              <a:rPr lang="en-US" sz="2000" dirty="0"/>
              <a:t> </a:t>
            </a:r>
            <a:r>
              <a:rPr lang="en-US" sz="2000" i="1" dirty="0" smtClean="0"/>
              <a:t>parts</a:t>
            </a:r>
            <a:r>
              <a:rPr lang="en-US" sz="2000" i="1" dirty="0"/>
              <a:t>) </a:t>
            </a:r>
            <a:r>
              <a:rPr lang="en-US" sz="2000" dirty="0"/>
              <a:t>in simple words</a:t>
            </a:r>
            <a:r>
              <a:rPr lang="en-US" sz="2000" dirty="0" smtClean="0"/>
              <a:t>.</a:t>
            </a:r>
          </a:p>
          <a:p>
            <a:endParaRPr lang="en-US" sz="2000" dirty="0"/>
          </a:p>
          <a:p>
            <a:r>
              <a:rPr lang="en-US" sz="2000" dirty="0"/>
              <a:t>c. Begin to recognize initial sounds </a:t>
            </a:r>
            <a:r>
              <a:rPr lang="en-US" sz="2000" dirty="0" smtClean="0"/>
              <a:t>in words </a:t>
            </a:r>
            <a:r>
              <a:rPr lang="en-US" sz="2000" i="1" dirty="0"/>
              <a:t>(e.g., own name</a:t>
            </a:r>
            <a:r>
              <a:rPr lang="en-US" sz="2000" i="1" dirty="0" smtClean="0"/>
              <a:t>)</a:t>
            </a:r>
            <a:r>
              <a:rPr lang="en-US" sz="2000" dirty="0" smtClean="0"/>
              <a:t>.</a:t>
            </a:r>
          </a:p>
          <a:p>
            <a:endParaRPr lang="en-US" sz="2000" dirty="0"/>
          </a:p>
          <a:p>
            <a:r>
              <a:rPr lang="en-US" sz="2000" dirty="0"/>
              <a:t>d. Begin to demonstrate </a:t>
            </a:r>
            <a:r>
              <a:rPr lang="en-US" sz="2000" dirty="0" smtClean="0"/>
              <a:t>understanding the </a:t>
            </a:r>
            <a:r>
              <a:rPr lang="en-US" sz="2000" dirty="0"/>
              <a:t>concept of first, middle and last</a:t>
            </a:r>
            <a:r>
              <a:rPr lang="en-US" sz="2000" dirty="0" smtClean="0"/>
              <a:t>.</a:t>
            </a:r>
          </a:p>
          <a:p>
            <a:endParaRPr lang="en-US" sz="2000" dirty="0"/>
          </a:p>
          <a:p>
            <a:endParaRPr lang="en-US" sz="2000" dirty="0"/>
          </a:p>
        </p:txBody>
      </p:sp>
    </p:spTree>
    <p:extLst>
      <p:ext uri="{BB962C8B-B14F-4D97-AF65-F5344CB8AC3E}">
        <p14:creationId xmlns:p14="http://schemas.microsoft.com/office/powerpoint/2010/main" val="2606073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2818</TotalTime>
  <Words>1827</Words>
  <Application>Microsoft Office PowerPoint</Application>
  <PresentationFormat>Widescreen</PresentationFormat>
  <Paragraphs>317</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Comic Sans MS</vt:lpstr>
      <vt:lpstr>Proxima Nova Cn Rg</vt:lpstr>
      <vt:lpstr>Times New Roman</vt:lpstr>
      <vt:lpstr>Tw Cen MT</vt:lpstr>
      <vt:lpstr>Tw Cen MT Condensed</vt:lpstr>
      <vt:lpstr>Wingdings</vt:lpstr>
      <vt:lpstr>Wingdings 3</vt:lpstr>
      <vt:lpstr>Integral</vt:lpstr>
      <vt:lpstr>Language and literacy for young learners seminar  phonological Awareness  </vt:lpstr>
      <vt:lpstr>PowerPoint Presentation</vt:lpstr>
      <vt:lpstr>Phonological Awareness:</vt:lpstr>
      <vt:lpstr>PowerPoint Presentation</vt:lpstr>
      <vt:lpstr>Top Predictors of G1 Reading Success</vt:lpstr>
      <vt:lpstr>PowerPoint Presentation</vt:lpstr>
      <vt:lpstr> What is Phonological awareness?  Awareness of the phonological segments in speech that are more or less represented by the letters of the alphabet  LINK between Speech and Print  achieved over time  failure to develop this awareness is a major stumbling block in reading acquisition (Road to the Code, Blachman B., Ball E., Black R., &amp; Tangel, D. (2000)</vt:lpstr>
      <vt:lpstr>National Early Learning Panel (NELP) 6 Variables Strongly Correlated with Later Literacy</vt:lpstr>
      <vt:lpstr>Guidelines For Learning</vt:lpstr>
      <vt:lpstr>Guidelines For Learning</vt:lpstr>
      <vt:lpstr>Guidelines for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principles of teaching phonological skills</vt:lpstr>
      <vt:lpstr>PowerPoint Presentation</vt:lpstr>
      <vt:lpstr>PowerPoint Presentation</vt:lpstr>
      <vt:lpstr>Observation and diagnostic teaching</vt:lpstr>
      <vt:lpstr>Foundation for phonemic awareness instruction  </vt:lpstr>
      <vt:lpstr>PA activities must be:</vt:lpstr>
      <vt:lpstr>Sampling of Activities:</vt:lpstr>
      <vt:lpstr>PowerPoint Presentation</vt:lpstr>
      <vt:lpstr>PowerPoint Presentation</vt:lpstr>
      <vt:lpstr>Parent education</vt:lpstr>
      <vt:lpstr>Parent/Teacher partnership</vt:lpstr>
      <vt:lpstr>PowerPoint Presentation</vt:lpstr>
      <vt:lpstr>Phonological Awareness Seminar Assignment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dc:title>
  <dc:creator>Lisa</dc:creator>
  <cp:lastModifiedBy>Lisa</cp:lastModifiedBy>
  <cp:revision>359</cp:revision>
  <cp:lastPrinted>2016-09-11T17:25:19Z</cp:lastPrinted>
  <dcterms:created xsi:type="dcterms:W3CDTF">2016-09-11T01:36:02Z</dcterms:created>
  <dcterms:modified xsi:type="dcterms:W3CDTF">2017-02-03T22:05:38Z</dcterms:modified>
</cp:coreProperties>
</file>