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7" r:id="rId2"/>
    <p:sldId id="258" r:id="rId3"/>
    <p:sldId id="283" r:id="rId4"/>
    <p:sldId id="282" r:id="rId5"/>
    <p:sldId id="260" r:id="rId6"/>
    <p:sldId id="261" r:id="rId7"/>
    <p:sldId id="277" r:id="rId8"/>
    <p:sldId id="263" r:id="rId9"/>
    <p:sldId id="281" r:id="rId10"/>
    <p:sldId id="279" r:id="rId11"/>
    <p:sldId id="278" r:id="rId12"/>
    <p:sldId id="280" r:id="rId13"/>
    <p:sldId id="265" r:id="rId14"/>
    <p:sldId id="266" r:id="rId15"/>
    <p:sldId id="264" r:id="rId16"/>
    <p:sldId id="267" r:id="rId17"/>
    <p:sldId id="268" r:id="rId18"/>
    <p:sldId id="269" r:id="rId19"/>
    <p:sldId id="270" r:id="rId20"/>
    <p:sldId id="276" r:id="rId21"/>
    <p:sldId id="271" r:id="rId22"/>
    <p:sldId id="274" r:id="rId23"/>
    <p:sldId id="275" r:id="rId24"/>
    <p:sldId id="272" r:id="rId25"/>
    <p:sldId id="27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4" autoAdjust="0"/>
    <p:restoredTop sz="94660"/>
  </p:normalViewPr>
  <p:slideViewPr>
    <p:cSldViewPr snapToGrid="0">
      <p:cViewPr varScale="1">
        <p:scale>
          <a:sx n="116" d="100"/>
          <a:sy n="116" d="100"/>
        </p:scale>
        <p:origin x="162" y="10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7238A0-FA6D-4E95-A3BB-2ED6849F40FD}" type="datetimeFigureOut">
              <a:rPr lang="en-US" smtClean="0"/>
              <a:t>7/26/2017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3D6C0E-D9CB-44D0-8A6A-911EE5E612C5}" type="slidenum">
              <a:rPr lang="en-US" smtClean="0"/>
              <a:t>‹#›</a:t>
            </a:fld>
            <a:endParaRPr lang="en-US"/>
          </a:p>
        </p:txBody>
      </p:sp>
    </p:spTree>
    <p:extLst>
      <p:ext uri="{BB962C8B-B14F-4D97-AF65-F5344CB8AC3E}">
        <p14:creationId xmlns:p14="http://schemas.microsoft.com/office/powerpoint/2010/main" val="1105526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altLang="en-US" smtClean="0">
                <a:latin typeface="Arial" panose="020B0604020202020204" pitchFamily="34" charset="0"/>
              </a:rPr>
              <a:t>Basic Facts Overview Presentation</a:t>
            </a:r>
          </a:p>
        </p:txBody>
      </p:sp>
      <p:sp>
        <p:nvSpPr>
          <p:cNvPr id="1208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2B1F6AD9-3D15-4534-9B81-EE4ECB19AA9C}" type="datetime1">
              <a:rPr lang="en-US" altLang="en-US">
                <a:latin typeface="Arial" panose="020B0604020202020204" pitchFamily="34" charset="0"/>
              </a:rPr>
              <a:pPr eaLnBrk="1" hangingPunct="1"/>
              <a:t>7/26/2017</a:t>
            </a:fld>
            <a:endParaRPr lang="en-US" altLang="en-US">
              <a:latin typeface="Arial" panose="020B0604020202020204" pitchFamily="34" charset="0"/>
            </a:endParaRPr>
          </a:p>
        </p:txBody>
      </p:sp>
      <p:sp>
        <p:nvSpPr>
          <p:cNvPr id="1208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587987F7-60AD-4658-8F34-0801157B9A37}"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
        <p:nvSpPr>
          <p:cNvPr id="120837" name="Rectangle 2"/>
          <p:cNvSpPr>
            <a:spLocks noGrp="1" noRot="1" noChangeAspect="1" noChangeArrowheads="1" noTextEdit="1"/>
          </p:cNvSpPr>
          <p:nvPr>
            <p:ph type="sldImg"/>
          </p:nvPr>
        </p:nvSpPr>
        <p:spPr>
          <a:ln/>
        </p:spPr>
      </p:sp>
      <p:sp>
        <p:nvSpPr>
          <p:cNvPr id="1208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758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62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F453988F-A5D3-48FF-9CC7-9F43FE8C1E78}" type="datetime1">
              <a:rPr lang="en-US" altLang="en-US">
                <a:latin typeface="Arial" pitchFamily="34" charset="0"/>
              </a:rPr>
              <a:pPr eaLnBrk="1" hangingPunct="1"/>
              <a:t>7/26/2017</a:t>
            </a:fld>
            <a:endParaRPr lang="en-US" altLang="en-US" dirty="0">
              <a:latin typeface="Arial" pitchFamily="34" charset="0"/>
            </a:endParaRPr>
          </a:p>
        </p:txBody>
      </p:sp>
      <p:sp>
        <p:nvSpPr>
          <p:cNvPr id="9626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0341F49D-9632-4C09-97F9-C0FDC8C2E678}" type="slidenum">
              <a:rPr lang="en-US" altLang="en-US">
                <a:latin typeface="Arial" pitchFamily="34" charset="0"/>
              </a:rPr>
              <a:pPr eaLnBrk="1" hangingPunct="1"/>
              <a:t>15</a:t>
            </a:fld>
            <a:endParaRPr lang="en-US" altLang="en-US" dirty="0">
              <a:latin typeface="Arial" pitchFamily="34" charset="0"/>
            </a:endParaRPr>
          </a:p>
        </p:txBody>
      </p:sp>
      <p:sp>
        <p:nvSpPr>
          <p:cNvPr id="96261" name="Rectangle 2"/>
          <p:cNvSpPr>
            <a:spLocks noGrp="1" noRot="1" noChangeAspect="1" noChangeArrowheads="1" noTextEdit="1"/>
          </p:cNvSpPr>
          <p:nvPr>
            <p:ph type="sldImg"/>
          </p:nvPr>
        </p:nvSpPr>
        <p:spPr>
          <a:ln/>
        </p:spPr>
      </p:sp>
      <p:sp>
        <p:nvSpPr>
          <p:cNvPr id="962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extLst>
      <p:ext uri="{BB962C8B-B14F-4D97-AF65-F5344CB8AC3E}">
        <p14:creationId xmlns:p14="http://schemas.microsoft.com/office/powerpoint/2010/main" val="175144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altLang="en-US" dirty="0" smtClean="0">
                <a:latin typeface="Arial" panose="020B0604020202020204" pitchFamily="34" charset="0"/>
              </a:rPr>
              <a:t>Basic Facts Overview Presentation</a:t>
            </a:r>
          </a:p>
        </p:txBody>
      </p:sp>
      <p:sp>
        <p:nvSpPr>
          <p:cNvPr id="1126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4AE4F252-A973-4EAC-931E-9547CCC890C3}" type="datetime1">
              <a:rPr lang="en-US" altLang="en-US">
                <a:latin typeface="Arial" panose="020B0604020202020204" pitchFamily="34" charset="0"/>
              </a:rPr>
              <a:pPr eaLnBrk="1" hangingPunct="1"/>
              <a:t>7/26/2017</a:t>
            </a:fld>
            <a:endParaRPr lang="en-US" altLang="en-US" dirty="0">
              <a:latin typeface="Arial" panose="020B0604020202020204" pitchFamily="34" charset="0"/>
            </a:endParaRPr>
          </a:p>
        </p:txBody>
      </p:sp>
      <p:sp>
        <p:nvSpPr>
          <p:cNvPr id="1126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666C704F-D1F4-499C-A3A4-563ED4B6301A}" type="slidenum">
              <a:rPr lang="en-US" altLang="en-US">
                <a:latin typeface="Arial" panose="020B0604020202020204" pitchFamily="34" charset="0"/>
              </a:rPr>
              <a:pPr eaLnBrk="1" hangingPunct="1"/>
              <a:t>18</a:t>
            </a:fld>
            <a:endParaRPr lang="en-US" altLang="en-US" dirty="0">
              <a:latin typeface="Arial" panose="020B0604020202020204" pitchFamily="34" charset="0"/>
            </a:endParaRPr>
          </a:p>
        </p:txBody>
      </p:sp>
      <p:sp>
        <p:nvSpPr>
          <p:cNvPr id="112645" name="Rectangle 2"/>
          <p:cNvSpPr>
            <a:spLocks noGrp="1" noRot="1" noChangeAspect="1" noChangeArrowheads="1" noTextEdit="1"/>
          </p:cNvSpPr>
          <p:nvPr>
            <p:ph type="sldImg"/>
          </p:nvPr>
        </p:nvSpPr>
        <p:spPr>
          <a:ln/>
        </p:spPr>
      </p:sp>
      <p:sp>
        <p:nvSpPr>
          <p:cNvPr id="1126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8117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altLang="en-US" smtClean="0">
                <a:latin typeface="Arial" panose="020B0604020202020204" pitchFamily="34" charset="0"/>
              </a:rPr>
              <a:t>Basic Facts Overview Presentation</a:t>
            </a:r>
          </a:p>
        </p:txBody>
      </p:sp>
      <p:sp>
        <p:nvSpPr>
          <p:cNvPr id="1167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A62617E2-7AF8-4804-9FCC-7C34F8135905}" type="datetime1">
              <a:rPr lang="en-US" altLang="en-US">
                <a:latin typeface="Arial" panose="020B0604020202020204" pitchFamily="34" charset="0"/>
              </a:rPr>
              <a:pPr eaLnBrk="1" hangingPunct="1"/>
              <a:t>7/26/2017</a:t>
            </a:fld>
            <a:endParaRPr lang="en-US" altLang="en-US">
              <a:latin typeface="Arial" panose="020B0604020202020204" pitchFamily="34" charset="0"/>
            </a:endParaRPr>
          </a:p>
        </p:txBody>
      </p:sp>
      <p:sp>
        <p:nvSpPr>
          <p:cNvPr id="1167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6A1B2154-D9C8-4A3A-A708-704337949707}" type="slidenum">
              <a:rPr lang="en-US" altLang="en-US">
                <a:latin typeface="Arial" panose="020B0604020202020204" pitchFamily="34" charset="0"/>
              </a:rPr>
              <a:pPr eaLnBrk="1" hangingPunct="1"/>
              <a:t>20</a:t>
            </a:fld>
            <a:endParaRPr lang="en-US" altLang="en-US">
              <a:latin typeface="Arial" panose="020B0604020202020204" pitchFamily="34" charset="0"/>
            </a:endParaRPr>
          </a:p>
        </p:txBody>
      </p:sp>
      <p:sp>
        <p:nvSpPr>
          <p:cNvPr id="116741" name="Rectangle 2"/>
          <p:cNvSpPr>
            <a:spLocks noGrp="1" noRot="1" noChangeAspect="1" noChangeArrowheads="1" noTextEdit="1"/>
          </p:cNvSpPr>
          <p:nvPr>
            <p:ph type="sldImg"/>
          </p:nvPr>
        </p:nvSpPr>
        <p:spPr>
          <a:ln/>
        </p:spPr>
      </p:sp>
      <p:sp>
        <p:nvSpPr>
          <p:cNvPr id="1167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4290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endParaRPr lang="en-US" dirty="0"/>
          </a:p>
        </p:txBody>
      </p:sp>
      <p:sp>
        <p:nvSpPr>
          <p:cNvPr id="4" name="Slide Number Placeholder 3"/>
          <p:cNvSpPr>
            <a:spLocks noGrp="1"/>
          </p:cNvSpPr>
          <p:nvPr>
            <p:ph type="sldNum" sz="quarter" idx="10"/>
          </p:nvPr>
        </p:nvSpPr>
        <p:spPr/>
        <p:txBody>
          <a:bodyPr/>
          <a:lstStyle/>
          <a:p>
            <a:fld id="{605B58A1-58B9-AB4A-A5E0-7E36928C695B}" type="slidenum">
              <a:rPr lang="en-US" smtClean="0"/>
              <a:pPr/>
              <a:t>24</a:t>
            </a:fld>
            <a:endParaRPr lang="en-US" dirty="0"/>
          </a:p>
        </p:txBody>
      </p:sp>
    </p:spTree>
    <p:extLst>
      <p:ext uri="{BB962C8B-B14F-4D97-AF65-F5344CB8AC3E}">
        <p14:creationId xmlns:p14="http://schemas.microsoft.com/office/powerpoint/2010/main" val="2175932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r>
              <a:rPr lang="en-US" altLang="en-US" dirty="0" smtClean="0">
                <a:latin typeface="Arial" panose="020B0604020202020204" pitchFamily="34" charset="0"/>
              </a:rPr>
              <a:t>Basic Facts Overview Presentation</a:t>
            </a:r>
          </a:p>
        </p:txBody>
      </p:sp>
      <p:sp>
        <p:nvSpPr>
          <p:cNvPr id="155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6F45A681-73B6-4E9C-BD78-BE58BC9D1219}" type="datetime1">
              <a:rPr lang="en-US" altLang="en-US">
                <a:latin typeface="Arial" panose="020B0604020202020204" pitchFamily="34" charset="0"/>
              </a:rPr>
              <a:pPr eaLnBrk="1" hangingPunct="1"/>
              <a:t>7/26/2017</a:t>
            </a:fld>
            <a:endParaRPr lang="en-US" altLang="en-US" dirty="0">
              <a:latin typeface="Arial" panose="020B0604020202020204" pitchFamily="34" charset="0"/>
            </a:endParaRPr>
          </a:p>
        </p:txBody>
      </p:sp>
      <p:sp>
        <p:nvSpPr>
          <p:cNvPr id="15565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Tahoma" panose="020B0604030504040204" pitchFamily="34" charset="0"/>
                <a:ea typeface="MS PGothic" panose="020B0600070205080204" pitchFamily="34" charset="-128"/>
              </a:defRPr>
            </a:lvl1pPr>
            <a:lvl2pPr marL="742950" indent="-285750" defTabSz="966788" eaLnBrk="0" hangingPunct="0">
              <a:defRPr>
                <a:solidFill>
                  <a:schemeClr val="tx1"/>
                </a:solidFill>
                <a:latin typeface="Tahoma" panose="020B0604030504040204" pitchFamily="34" charset="0"/>
                <a:ea typeface="MS PGothic" panose="020B0600070205080204" pitchFamily="34" charset="-128"/>
              </a:defRPr>
            </a:lvl2pPr>
            <a:lvl3pPr marL="1143000" indent="-228600" defTabSz="966788" eaLnBrk="0" hangingPunct="0">
              <a:defRPr>
                <a:solidFill>
                  <a:schemeClr val="tx1"/>
                </a:solidFill>
                <a:latin typeface="Tahoma" panose="020B0604030504040204" pitchFamily="34" charset="0"/>
                <a:ea typeface="MS PGothic" panose="020B0600070205080204" pitchFamily="34" charset="-128"/>
              </a:defRPr>
            </a:lvl3pPr>
            <a:lvl4pPr marL="1600200" indent="-228600" defTabSz="966788" eaLnBrk="0" hangingPunct="0">
              <a:defRPr>
                <a:solidFill>
                  <a:schemeClr val="tx1"/>
                </a:solidFill>
                <a:latin typeface="Tahoma" panose="020B0604030504040204" pitchFamily="34" charset="0"/>
                <a:ea typeface="MS PGothic" panose="020B0600070205080204" pitchFamily="34" charset="-128"/>
              </a:defRPr>
            </a:lvl4pPr>
            <a:lvl5pPr marL="2057400" indent="-228600" defTabSz="966788" eaLnBrk="0" hangingPunct="0">
              <a:defRPr>
                <a:solidFill>
                  <a:schemeClr val="tx1"/>
                </a:solidFill>
                <a:latin typeface="Tahoma" panose="020B0604030504040204" pitchFamily="34" charset="0"/>
                <a:ea typeface="MS PGothic" panose="020B0600070205080204" pitchFamily="34" charset="-128"/>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42F5CCC8-BF4D-4337-B993-1D5605CB2B7B}" type="slidenum">
              <a:rPr lang="en-US" altLang="en-US">
                <a:latin typeface="Arial" panose="020B0604020202020204" pitchFamily="34" charset="0"/>
              </a:rPr>
              <a:pPr eaLnBrk="1" hangingPunct="1"/>
              <a:t>25</a:t>
            </a:fld>
            <a:endParaRPr lang="en-US" altLang="en-US" dirty="0">
              <a:latin typeface="Arial" panose="020B0604020202020204" pitchFamily="34" charset="0"/>
            </a:endParaRPr>
          </a:p>
        </p:txBody>
      </p:sp>
      <p:sp>
        <p:nvSpPr>
          <p:cNvPr id="155653" name="Rectangle 2"/>
          <p:cNvSpPr>
            <a:spLocks noGrp="1" noRot="1" noChangeAspect="1" noChangeArrowheads="1" noTextEdit="1"/>
          </p:cNvSpPr>
          <p:nvPr>
            <p:ph type="sldImg"/>
          </p:nvPr>
        </p:nvSpPr>
        <p:spPr>
          <a:ln/>
        </p:spPr>
      </p:sp>
      <p:sp>
        <p:nvSpPr>
          <p:cNvPr id="1556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141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7/26/2017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fld id="{FB1DCAED-F890-424B-A7B3-DE0D36791ADF}" type="slidenum">
              <a:rPr lang="en-US" altLang="en-US"/>
              <a:pPr/>
              <a:t>‹#›</a:t>
            </a:fld>
            <a:endParaRPr lang="en-US" altLang="en-US" dirty="0"/>
          </a:p>
        </p:txBody>
      </p:sp>
    </p:spTree>
    <p:extLst>
      <p:ext uri="{BB962C8B-B14F-4D97-AF65-F5344CB8AC3E}">
        <p14:creationId xmlns:p14="http://schemas.microsoft.com/office/powerpoint/2010/main" val="1269367265"/>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7/26/2017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7/26/2017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etna.com/cpb/medical/data/1_99/0078.html" TargetMode="External"/><Relationship Id="rId2" Type="http://schemas.openxmlformats.org/officeDocument/2006/relationships/hyperlink" Target="http://pediatrics.aappublications.org/content/124/2/83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urc.or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uurc.utah.edu/General/Forms-Charts.php" TargetMode="External"/><Relationship Id="rId2" Type="http://schemas.openxmlformats.org/officeDocument/2006/relationships/hyperlink" Target="http://www.uurc.utah.edu/General/HomeWord.php" TargetMode="External"/><Relationship Id="rId1" Type="http://schemas.openxmlformats.org/officeDocument/2006/relationships/slideLayout" Target="../slideLayouts/slideLayout2.xml"/><Relationship Id="rId4" Type="http://schemas.openxmlformats.org/officeDocument/2006/relationships/hyperlink" Target="http://www.uurc.utah.edu/Parents/ParentLinks.php"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Dyslexia basics </a:t>
            </a:r>
            <a:endParaRPr lang="en-US" dirty="0"/>
          </a:p>
        </p:txBody>
      </p:sp>
      <p:sp>
        <p:nvSpPr>
          <p:cNvPr id="3" name="Subtitle 2"/>
          <p:cNvSpPr>
            <a:spLocks noGrp="1"/>
          </p:cNvSpPr>
          <p:nvPr>
            <p:ph type="subTitle" idx="1"/>
          </p:nvPr>
        </p:nvSpPr>
        <p:spPr>
          <a:xfrm>
            <a:off x="1477182" y="4005706"/>
            <a:ext cx="9091964" cy="1086237"/>
          </a:xfrm>
        </p:spPr>
        <p:txBody>
          <a:bodyPr>
            <a:normAutofit/>
          </a:bodyPr>
          <a:lstStyle/>
          <a:p>
            <a:r>
              <a:rPr lang="en-US" sz="3600" dirty="0" smtClean="0"/>
              <a:t>What </a:t>
            </a:r>
            <a:r>
              <a:rPr lang="en-US" sz="3600" dirty="0" smtClean="0"/>
              <a:t>Parents </a:t>
            </a:r>
            <a:r>
              <a:rPr lang="en-US" sz="3600" dirty="0" smtClean="0"/>
              <a:t>and </a:t>
            </a:r>
            <a:r>
              <a:rPr lang="en-US" sz="3600" dirty="0" smtClean="0"/>
              <a:t>Educators Need to Know</a:t>
            </a:r>
            <a:endParaRPr lang="en-US" sz="3600" dirty="0"/>
          </a:p>
        </p:txBody>
      </p:sp>
    </p:spTree>
    <p:extLst>
      <p:ext uri="{BB962C8B-B14F-4D97-AF65-F5344CB8AC3E}">
        <p14:creationId xmlns:p14="http://schemas.microsoft.com/office/powerpoint/2010/main" val="2998717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933" y="326012"/>
            <a:ext cx="11022227" cy="1049707"/>
          </a:xfrm>
        </p:spPr>
        <p:txBody>
          <a:bodyPr>
            <a:normAutofit/>
          </a:bodyPr>
          <a:lstStyle/>
          <a:p>
            <a:r>
              <a:rPr lang="en-US" b="1" dirty="0" smtClean="0"/>
              <a:t>Could It Be a Problem with the Visual System?</a:t>
            </a:r>
            <a:endParaRPr lang="en-US" b="1" dirty="0"/>
          </a:p>
        </p:txBody>
      </p:sp>
      <p:sp>
        <p:nvSpPr>
          <p:cNvPr id="3" name="Content Placeholder 2"/>
          <p:cNvSpPr>
            <a:spLocks noGrp="1"/>
          </p:cNvSpPr>
          <p:nvPr>
            <p:ph idx="1"/>
          </p:nvPr>
        </p:nvSpPr>
        <p:spPr>
          <a:xfrm>
            <a:off x="1569307" y="1811912"/>
            <a:ext cx="9749481" cy="4617720"/>
          </a:xfrm>
        </p:spPr>
        <p:txBody>
          <a:bodyPr>
            <a:normAutofit fontScale="70000" lnSpcReduction="20000"/>
          </a:bodyPr>
          <a:lstStyle/>
          <a:p>
            <a:r>
              <a:rPr lang="en-US" sz="3800" dirty="0" smtClean="0"/>
              <a:t>A saccade occurs when the eyes make a small ‘jump’ from one fixation to the next.</a:t>
            </a:r>
          </a:p>
          <a:p>
            <a:endParaRPr lang="en-US" sz="3800" dirty="0" smtClean="0"/>
          </a:p>
          <a:p>
            <a:r>
              <a:rPr lang="en-US" sz="3800" dirty="0" smtClean="0"/>
              <a:t>Dyslexics ‘saccade’ like beginning readers (i.e., lots of regressions).</a:t>
            </a:r>
          </a:p>
          <a:p>
            <a:endParaRPr lang="en-US" sz="3800" dirty="0" smtClean="0"/>
          </a:p>
          <a:p>
            <a:r>
              <a:rPr lang="en-US" sz="3800" dirty="0" smtClean="0"/>
              <a:t>When reading improves, saccades improve, but saccadic training does not improve reading.</a:t>
            </a:r>
          </a:p>
          <a:p>
            <a:endParaRPr lang="en-US" sz="3800" dirty="0" smtClean="0"/>
          </a:p>
          <a:p>
            <a:r>
              <a:rPr lang="en-US" sz="3800" dirty="0" smtClean="0"/>
              <a:t>Dyslexia is not correlated with eye or eye movement problems.</a:t>
            </a:r>
          </a:p>
          <a:p>
            <a:endParaRPr lang="en-US" dirty="0" smtClean="0"/>
          </a:p>
          <a:p>
            <a:endParaRPr lang="en-US" dirty="0" smtClean="0"/>
          </a:p>
        </p:txBody>
      </p:sp>
    </p:spTree>
    <p:extLst>
      <p:ext uri="{BB962C8B-B14F-4D97-AF65-F5344CB8AC3E}">
        <p14:creationId xmlns:p14="http://schemas.microsoft.com/office/powerpoint/2010/main" val="194141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2216" y="282145"/>
            <a:ext cx="10622692" cy="1497227"/>
          </a:xfrm>
        </p:spPr>
        <p:txBody>
          <a:bodyPr/>
          <a:lstStyle/>
          <a:p>
            <a:r>
              <a:rPr lang="en-US" b="1" dirty="0" smtClean="0"/>
              <a:t>Dyslexia:  Not the Fault of the Visual System</a:t>
            </a:r>
            <a:endParaRPr lang="en-US" b="1" dirty="0"/>
          </a:p>
        </p:txBody>
      </p:sp>
      <p:sp>
        <p:nvSpPr>
          <p:cNvPr id="3" name="Content Placeholder 2"/>
          <p:cNvSpPr>
            <a:spLocks noGrp="1"/>
          </p:cNvSpPr>
          <p:nvPr>
            <p:ph idx="1"/>
          </p:nvPr>
        </p:nvSpPr>
        <p:spPr>
          <a:xfrm>
            <a:off x="1371601" y="1474573"/>
            <a:ext cx="10251988" cy="5078627"/>
          </a:xfrm>
        </p:spPr>
        <p:txBody>
          <a:bodyPr>
            <a:normAutofit fontScale="92500" lnSpcReduction="20000"/>
          </a:bodyPr>
          <a:lstStyle/>
          <a:p>
            <a:r>
              <a:rPr lang="en-US" sz="3500" dirty="0" smtClean="0"/>
              <a:t>Historically (and still), many believed that dyslexia was caused by visual problems…WRONG!	</a:t>
            </a:r>
          </a:p>
          <a:p>
            <a:endParaRPr lang="en-US" sz="3500" dirty="0" smtClean="0"/>
          </a:p>
          <a:p>
            <a:r>
              <a:rPr lang="en-US" sz="3500" dirty="0" smtClean="0"/>
              <a:t>Reading is visually driven, but only in the sense that retinal images must be transmitted to the brain </a:t>
            </a:r>
          </a:p>
          <a:p>
            <a:endParaRPr lang="en-US" sz="3500" dirty="0" smtClean="0"/>
          </a:p>
          <a:p>
            <a:r>
              <a:rPr lang="en-US" sz="3500" dirty="0" smtClean="0"/>
              <a:t>Once images get to the brain, decoding/word </a:t>
            </a:r>
            <a:r>
              <a:rPr lang="en-US" sz="3500" dirty="0" err="1" smtClean="0"/>
              <a:t>rec</a:t>
            </a:r>
            <a:r>
              <a:rPr lang="en-US" sz="3500" dirty="0" smtClean="0"/>
              <a:t> occur via non-visual cognitive systems (e.g., phonological) </a:t>
            </a:r>
          </a:p>
          <a:p>
            <a:endParaRPr lang="en-US" sz="3500" dirty="0" smtClean="0"/>
          </a:p>
          <a:p>
            <a:r>
              <a:rPr lang="en-US" sz="3500" dirty="0" smtClean="0"/>
              <a:t>What look like visual </a:t>
            </a:r>
            <a:r>
              <a:rPr lang="en-US" sz="3500" dirty="0" err="1" smtClean="0"/>
              <a:t>probs</a:t>
            </a:r>
            <a:r>
              <a:rPr lang="en-US" sz="3500" dirty="0" smtClean="0"/>
              <a:t> (e.g., directionality) are </a:t>
            </a:r>
            <a:r>
              <a:rPr lang="en-US" sz="3500" dirty="0" err="1" smtClean="0"/>
              <a:t>sympotoms</a:t>
            </a:r>
            <a:r>
              <a:rPr lang="en-US" sz="3500" dirty="0" smtClean="0"/>
              <a:t> rather than causes     </a:t>
            </a:r>
          </a:p>
          <a:p>
            <a:endParaRPr lang="en-US" dirty="0" smtClean="0"/>
          </a:p>
          <a:p>
            <a:endParaRPr lang="en-US" dirty="0" smtClean="0"/>
          </a:p>
        </p:txBody>
      </p:sp>
    </p:spTree>
    <p:extLst>
      <p:ext uri="{BB962C8B-B14F-4D97-AF65-F5344CB8AC3E}">
        <p14:creationId xmlns:p14="http://schemas.microsoft.com/office/powerpoint/2010/main" val="2688849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Visual Intervention for Dyslexics?  No!</a:t>
            </a:r>
            <a:endParaRPr lang="en-US" b="1" dirty="0"/>
          </a:p>
        </p:txBody>
      </p:sp>
      <p:sp>
        <p:nvSpPr>
          <p:cNvPr id="3" name="Content Placeholder 2"/>
          <p:cNvSpPr>
            <a:spLocks noGrp="1"/>
          </p:cNvSpPr>
          <p:nvPr>
            <p:ph idx="1"/>
          </p:nvPr>
        </p:nvSpPr>
        <p:spPr>
          <a:xfrm>
            <a:off x="1371600" y="1902941"/>
            <a:ext cx="10186086" cy="4316627"/>
          </a:xfrm>
        </p:spPr>
        <p:txBody>
          <a:bodyPr/>
          <a:lstStyle/>
          <a:p>
            <a:r>
              <a:rPr lang="en-US" sz="3200" dirty="0" smtClean="0"/>
              <a:t>Given lack of scientific evidence, and high probability that visual treatment for dyslexia are theoretically flawed, the </a:t>
            </a:r>
            <a:r>
              <a:rPr lang="en-US" sz="3200" i="1" dirty="0" smtClean="0"/>
              <a:t>American Academy of Pediatrics</a:t>
            </a:r>
            <a:r>
              <a:rPr lang="en-US" sz="3200" dirty="0" smtClean="0"/>
              <a:t> &amp; </a:t>
            </a:r>
            <a:r>
              <a:rPr lang="en-US" sz="3200" i="1" dirty="0" smtClean="0"/>
              <a:t>AETNA</a:t>
            </a:r>
            <a:r>
              <a:rPr lang="en-US" sz="3200" dirty="0" smtClean="0"/>
              <a:t> </a:t>
            </a:r>
            <a:r>
              <a:rPr lang="en-US" sz="3200" i="1" dirty="0" smtClean="0"/>
              <a:t>Insurance</a:t>
            </a:r>
            <a:r>
              <a:rPr lang="en-US" sz="3200" dirty="0" smtClean="0"/>
              <a:t> do not endorse and will not pay for these controversial treatments.</a:t>
            </a:r>
          </a:p>
          <a:p>
            <a:endParaRPr lang="en-US" sz="3200" dirty="0" smtClean="0"/>
          </a:p>
          <a:p>
            <a:r>
              <a:rPr lang="en-US" dirty="0">
                <a:hlinkClick r:id="rId2"/>
              </a:rPr>
              <a:t>http://</a:t>
            </a:r>
            <a:r>
              <a:rPr lang="en-US" dirty="0" smtClean="0">
                <a:hlinkClick r:id="rId2"/>
              </a:rPr>
              <a:t>pediatrics.aappublications.org/content/124/2/837</a:t>
            </a:r>
            <a:endParaRPr lang="en-US" dirty="0" smtClean="0"/>
          </a:p>
          <a:p>
            <a:r>
              <a:rPr lang="en-US" dirty="0">
                <a:hlinkClick r:id="rId3"/>
              </a:rPr>
              <a:t>http://</a:t>
            </a:r>
            <a:r>
              <a:rPr lang="en-US" dirty="0" smtClean="0">
                <a:hlinkClick r:id="rId3"/>
              </a:rPr>
              <a:t>www.aetna.com/cpb/medical/data/1_99/0078.html</a:t>
            </a:r>
            <a:endParaRPr lang="en-US" dirty="0" smtClean="0"/>
          </a:p>
          <a:p>
            <a:pPr marL="0" indent="0">
              <a:buNone/>
            </a:pPr>
            <a:endParaRPr lang="en-US" dirty="0"/>
          </a:p>
        </p:txBody>
      </p:sp>
    </p:spTree>
    <p:extLst>
      <p:ext uri="{BB962C8B-B14F-4D97-AF65-F5344CB8AC3E}">
        <p14:creationId xmlns:p14="http://schemas.microsoft.com/office/powerpoint/2010/main" val="1241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48916"/>
            <a:ext cx="9601200" cy="1485900"/>
          </a:xfrm>
        </p:spPr>
        <p:txBody>
          <a:bodyPr/>
          <a:lstStyle/>
          <a:p>
            <a:r>
              <a:rPr lang="en-US" dirty="0" smtClean="0"/>
              <a:t>Dyslexia is…</a:t>
            </a:r>
            <a:endParaRPr lang="en-US" dirty="0"/>
          </a:p>
        </p:txBody>
      </p:sp>
      <p:sp>
        <p:nvSpPr>
          <p:cNvPr id="3" name="Content Placeholder 2"/>
          <p:cNvSpPr>
            <a:spLocks noGrp="1"/>
          </p:cNvSpPr>
          <p:nvPr>
            <p:ph idx="1"/>
          </p:nvPr>
        </p:nvSpPr>
        <p:spPr>
          <a:xfrm>
            <a:off x="1042737" y="1263888"/>
            <a:ext cx="10700083" cy="5101389"/>
          </a:xfrm>
        </p:spPr>
        <p:txBody>
          <a:bodyPr>
            <a:normAutofit fontScale="92500"/>
          </a:bodyPr>
          <a:lstStyle/>
          <a:p>
            <a:pPr algn="ctr">
              <a:lnSpc>
                <a:spcPct val="150000"/>
              </a:lnSpc>
            </a:pPr>
            <a:r>
              <a:rPr lang="en-US" sz="2800" b="1" dirty="0" smtClean="0"/>
              <a:t>…</a:t>
            </a:r>
            <a:r>
              <a:rPr lang="en-US" sz="2800" dirty="0" smtClean="0"/>
              <a:t>a </a:t>
            </a:r>
            <a:r>
              <a:rPr lang="en-US" sz="2800" b="1" dirty="0"/>
              <a:t>specific learning disability</a:t>
            </a:r>
            <a:r>
              <a:rPr lang="en-US" sz="2800" dirty="0"/>
              <a:t> that is </a:t>
            </a:r>
            <a:r>
              <a:rPr lang="en-US" sz="2800" b="1" dirty="0"/>
              <a:t>neurobiological</a:t>
            </a:r>
            <a:r>
              <a:rPr lang="en-US" sz="2800" dirty="0"/>
              <a:t> in origin. It is characterized by difficulties with </a:t>
            </a:r>
            <a:r>
              <a:rPr lang="en-US" sz="2800" b="1" dirty="0"/>
              <a:t>accurate and/or fluent word recognition</a:t>
            </a:r>
            <a:r>
              <a:rPr lang="en-US" sz="2800" dirty="0"/>
              <a:t> and by poor </a:t>
            </a:r>
            <a:r>
              <a:rPr lang="en-US" sz="2800" b="1" dirty="0"/>
              <a:t>spelling</a:t>
            </a:r>
            <a:r>
              <a:rPr lang="en-US" sz="2800" dirty="0"/>
              <a:t> and </a:t>
            </a:r>
            <a:r>
              <a:rPr lang="en-US" sz="2800" b="1" dirty="0"/>
              <a:t>decoding</a:t>
            </a:r>
            <a:r>
              <a:rPr lang="en-US" sz="2800" dirty="0"/>
              <a:t> abilities. These difficulties typically result from a deficit in the </a:t>
            </a:r>
            <a:r>
              <a:rPr lang="en-US" sz="2800" b="1" dirty="0"/>
              <a:t>phonological</a:t>
            </a:r>
            <a:r>
              <a:rPr lang="en-US" sz="2800" dirty="0"/>
              <a:t> component of language that is </a:t>
            </a:r>
            <a:r>
              <a:rPr lang="en-US" sz="2800" b="1" dirty="0"/>
              <a:t>often</a:t>
            </a:r>
            <a:r>
              <a:rPr lang="en-US" sz="2800" dirty="0"/>
              <a:t> </a:t>
            </a:r>
            <a:r>
              <a:rPr lang="en-US" sz="2800" b="1" dirty="0"/>
              <a:t>unexpected</a:t>
            </a:r>
            <a:r>
              <a:rPr lang="en-US" sz="2800" dirty="0"/>
              <a:t> in relation to other cognitive abilities and the provision of effective classroom instruction. </a:t>
            </a:r>
            <a:r>
              <a:rPr lang="en-US" sz="2800" b="1" dirty="0"/>
              <a:t>Secondary consequences</a:t>
            </a:r>
            <a:r>
              <a:rPr lang="en-US" sz="2800" dirty="0"/>
              <a:t> may include problems in reading comprehension and reduced reading experience that can impede growth of </a:t>
            </a:r>
            <a:r>
              <a:rPr lang="en-US" sz="2800" b="1" dirty="0"/>
              <a:t>vocabulary</a:t>
            </a:r>
            <a:r>
              <a:rPr lang="en-US" sz="2800" dirty="0"/>
              <a:t> and </a:t>
            </a:r>
            <a:r>
              <a:rPr lang="en-US" sz="2800" b="1" dirty="0"/>
              <a:t>background knowledge</a:t>
            </a:r>
            <a:r>
              <a:rPr lang="en-US" sz="2800" dirty="0"/>
              <a:t>.</a:t>
            </a:r>
          </a:p>
          <a:p>
            <a:pPr algn="ctr"/>
            <a:endParaRPr lang="en-US" dirty="0"/>
          </a:p>
        </p:txBody>
      </p:sp>
    </p:spTree>
    <p:extLst>
      <p:ext uri="{BB962C8B-B14F-4D97-AF65-F5344CB8AC3E}">
        <p14:creationId xmlns:p14="http://schemas.microsoft.com/office/powerpoint/2010/main" val="89723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931" y="470214"/>
            <a:ext cx="9601200" cy="1485900"/>
          </a:xfrm>
        </p:spPr>
        <p:txBody>
          <a:bodyPr>
            <a:noAutofit/>
          </a:bodyPr>
          <a:lstStyle/>
          <a:p>
            <a:r>
              <a:rPr lang="en-US" sz="4000" b="1" i="1" dirty="0" smtClean="0"/>
              <a:t>Dyslexia is a specific learning disability that is neurobiological in origin…</a:t>
            </a:r>
            <a:br>
              <a:rPr lang="en-US" sz="4000" b="1" i="1" dirty="0" smtClean="0"/>
            </a:br>
            <a:r>
              <a:rPr lang="en-US" sz="4000" b="1" i="1" dirty="0" smtClean="0"/>
              <a:t/>
            </a:r>
            <a:br>
              <a:rPr lang="en-US" sz="4000" b="1" i="1" dirty="0" smtClean="0"/>
            </a:br>
            <a:r>
              <a:rPr lang="en-US" sz="4800" dirty="0" smtClean="0"/>
              <a:t>This definition has been adopted by:</a:t>
            </a:r>
            <a:endParaRPr lang="en-US" sz="4800" dirty="0"/>
          </a:p>
        </p:txBody>
      </p:sp>
      <p:sp>
        <p:nvSpPr>
          <p:cNvPr id="3" name="Content Placeholder 2"/>
          <p:cNvSpPr>
            <a:spLocks noGrp="1"/>
          </p:cNvSpPr>
          <p:nvPr>
            <p:ph idx="1"/>
          </p:nvPr>
        </p:nvSpPr>
        <p:spPr>
          <a:xfrm>
            <a:off x="2446421" y="3497179"/>
            <a:ext cx="9601200" cy="4315327"/>
          </a:xfrm>
        </p:spPr>
        <p:txBody>
          <a:bodyPr>
            <a:normAutofit/>
          </a:bodyPr>
          <a:lstStyle/>
          <a:p>
            <a:r>
              <a:rPr lang="en-US" sz="4000" dirty="0" smtClean="0"/>
              <a:t>International Dyslexia Association</a:t>
            </a:r>
          </a:p>
          <a:p>
            <a:r>
              <a:rPr lang="en-US" sz="4000" dirty="0" smtClean="0"/>
              <a:t>National Institute of Child Health &amp; Human Development (</a:t>
            </a:r>
            <a:r>
              <a:rPr lang="en-US" sz="3600" i="1" dirty="0" smtClean="0"/>
              <a:t>US Department of Health &amp; Human Services</a:t>
            </a:r>
            <a:r>
              <a:rPr lang="en-US" sz="4000" dirty="0" smtClean="0"/>
              <a:t>)</a:t>
            </a:r>
            <a:endParaRPr lang="en-US" sz="4000" dirty="0"/>
          </a:p>
        </p:txBody>
      </p:sp>
      <p:grpSp>
        <p:nvGrpSpPr>
          <p:cNvPr id="4" name="Group 12"/>
          <p:cNvGrpSpPr>
            <a:grpSpLocks/>
          </p:cNvGrpSpPr>
          <p:nvPr/>
        </p:nvGrpSpPr>
        <p:grpSpPr bwMode="auto">
          <a:xfrm>
            <a:off x="923731" y="1791478"/>
            <a:ext cx="10832840" cy="4661908"/>
            <a:chOff x="235" y="672"/>
            <a:chExt cx="5285" cy="3360"/>
          </a:xfrm>
        </p:grpSpPr>
        <p:sp>
          <p:nvSpPr>
            <p:cNvPr id="5" name="Line 7"/>
            <p:cNvSpPr>
              <a:spLocks noChangeShapeType="1"/>
            </p:cNvSpPr>
            <p:nvPr/>
          </p:nvSpPr>
          <p:spPr bwMode="auto">
            <a:xfrm>
              <a:off x="4848" y="677"/>
              <a:ext cx="67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6" name="Line 8"/>
            <p:cNvSpPr>
              <a:spLocks noChangeShapeType="1"/>
            </p:cNvSpPr>
            <p:nvPr/>
          </p:nvSpPr>
          <p:spPr bwMode="auto">
            <a:xfrm rot="5400000" flipH="1">
              <a:off x="3836" y="2341"/>
              <a:ext cx="334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7" name="Line 9"/>
            <p:cNvSpPr>
              <a:spLocks noChangeShapeType="1"/>
            </p:cNvSpPr>
            <p:nvPr/>
          </p:nvSpPr>
          <p:spPr bwMode="auto">
            <a:xfrm rot="-5400000">
              <a:off x="-1440" y="2352"/>
              <a:ext cx="336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10"/>
            <p:cNvSpPr>
              <a:spLocks noChangeShapeType="1"/>
            </p:cNvSpPr>
            <p:nvPr/>
          </p:nvSpPr>
          <p:spPr bwMode="auto">
            <a:xfrm>
              <a:off x="235" y="686"/>
              <a:ext cx="677"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9" name="Line 11"/>
            <p:cNvSpPr>
              <a:spLocks noChangeShapeType="1"/>
            </p:cNvSpPr>
            <p:nvPr/>
          </p:nvSpPr>
          <p:spPr bwMode="auto">
            <a:xfrm flipV="1">
              <a:off x="240" y="4010"/>
              <a:ext cx="5275" cy="9"/>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1862668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B569F558-B85B-4007-BD72-1B3C71D440A3}" type="slidenum">
              <a:rPr lang="en-US" sz="1400">
                <a:latin typeface="Arial" pitchFamily="34" charset="0"/>
              </a:rPr>
              <a:pPr eaLnBrk="1" hangingPunct="1">
                <a:defRPr/>
              </a:pPr>
              <a:t>15</a:t>
            </a:fld>
            <a:endParaRPr lang="en-US" sz="1400" dirty="0">
              <a:latin typeface="Arial" pitchFamily="34" charset="0"/>
            </a:endParaRPr>
          </a:p>
        </p:txBody>
      </p:sp>
      <p:sp>
        <p:nvSpPr>
          <p:cNvPr id="297987" name="Rectangle 3"/>
          <p:cNvSpPr>
            <a:spLocks noGrp="1" noChangeArrowheads="1"/>
          </p:cNvSpPr>
          <p:nvPr>
            <p:ph type="body" idx="1"/>
          </p:nvPr>
        </p:nvSpPr>
        <p:spPr>
          <a:xfrm>
            <a:off x="2285999" y="1676400"/>
            <a:ext cx="9255967" cy="4572000"/>
          </a:xfrm>
        </p:spPr>
        <p:txBody>
          <a:bodyPr>
            <a:normAutofit/>
          </a:bodyPr>
          <a:lstStyle/>
          <a:p>
            <a:pPr marL="460375" indent="-460375">
              <a:buFont typeface="Wingdings" pitchFamily="96" charset="2"/>
              <a:buChar char="n"/>
              <a:defRPr/>
            </a:pPr>
            <a:r>
              <a:rPr lang="en-US" sz="3200" dirty="0" smtClean="0"/>
              <a:t>is </a:t>
            </a:r>
            <a:r>
              <a:rPr lang="en-US" sz="3200" b="1" dirty="0">
                <a:solidFill>
                  <a:srgbClr val="FF0000"/>
                </a:solidFill>
              </a:rPr>
              <a:t>not</a:t>
            </a:r>
            <a:r>
              <a:rPr lang="en-US" sz="3200" dirty="0">
                <a:solidFill>
                  <a:srgbClr val="FF0000"/>
                </a:solidFill>
              </a:rPr>
              <a:t> </a:t>
            </a:r>
            <a:r>
              <a:rPr lang="en-US" sz="3200" dirty="0"/>
              <a:t>caused by </a:t>
            </a:r>
            <a:r>
              <a:rPr lang="en-US" sz="3200" dirty="0" smtClean="0"/>
              <a:t>a visual problem</a:t>
            </a:r>
          </a:p>
          <a:p>
            <a:pPr marL="460375" indent="-460375">
              <a:buFont typeface="Wingdings" pitchFamily="96" charset="2"/>
              <a:buChar char="n"/>
              <a:defRPr/>
            </a:pPr>
            <a:r>
              <a:rPr lang="en-US" sz="3200" dirty="0" smtClean="0"/>
              <a:t>is </a:t>
            </a:r>
            <a:r>
              <a:rPr lang="en-US" sz="3200" b="1" dirty="0" smtClean="0">
                <a:solidFill>
                  <a:srgbClr val="FF0000"/>
                </a:solidFill>
              </a:rPr>
              <a:t>not</a:t>
            </a:r>
            <a:r>
              <a:rPr lang="en-US" sz="3200" dirty="0" smtClean="0"/>
              <a:t> caused by lack </a:t>
            </a:r>
            <a:r>
              <a:rPr lang="en-US" sz="3200" dirty="0"/>
              <a:t>of motivation</a:t>
            </a:r>
          </a:p>
          <a:p>
            <a:pPr marL="460375" indent="-460375">
              <a:buFont typeface="Wingdings" pitchFamily="96" charset="2"/>
              <a:buChar char="n"/>
              <a:defRPr/>
            </a:pPr>
            <a:r>
              <a:rPr lang="en-US" sz="3200" dirty="0" smtClean="0"/>
              <a:t>occurs in all </a:t>
            </a:r>
            <a:r>
              <a:rPr lang="en-US" sz="3200" dirty="0"/>
              <a:t>socioeconomic levels </a:t>
            </a:r>
          </a:p>
          <a:p>
            <a:pPr marL="460375" indent="-460375">
              <a:buFont typeface="Wingdings" pitchFamily="96" charset="2"/>
              <a:buChar char="n"/>
              <a:defRPr/>
            </a:pPr>
            <a:r>
              <a:rPr lang="en-US" sz="3200" dirty="0" smtClean="0"/>
              <a:t>occurs slightly </a:t>
            </a:r>
            <a:r>
              <a:rPr lang="en-US" sz="3200" dirty="0"/>
              <a:t>more </a:t>
            </a:r>
            <a:r>
              <a:rPr lang="en-US" sz="3200" dirty="0" smtClean="0"/>
              <a:t>in boys </a:t>
            </a:r>
            <a:r>
              <a:rPr lang="en-US" sz="3200" dirty="0"/>
              <a:t>than girls</a:t>
            </a:r>
          </a:p>
          <a:p>
            <a:pPr marL="460375" indent="-460375">
              <a:buFont typeface="Wingdings" pitchFamily="96" charset="2"/>
              <a:buChar char="n"/>
              <a:defRPr/>
            </a:pPr>
            <a:r>
              <a:rPr lang="en-US" sz="3200" dirty="0" smtClean="0"/>
              <a:t>may </a:t>
            </a:r>
            <a:r>
              <a:rPr lang="en-US" sz="3200" dirty="0"/>
              <a:t>occur in spite of good </a:t>
            </a:r>
            <a:r>
              <a:rPr lang="en-US" sz="3200" dirty="0" smtClean="0"/>
              <a:t>classroom instruction </a:t>
            </a:r>
          </a:p>
          <a:p>
            <a:pPr marL="460375" indent="-460375">
              <a:buFont typeface="Wingdings" pitchFamily="96" charset="2"/>
              <a:buChar char="n"/>
              <a:defRPr/>
            </a:pPr>
            <a:r>
              <a:rPr lang="en-US" sz="3200" dirty="0" smtClean="0"/>
              <a:t>is </a:t>
            </a:r>
            <a:r>
              <a:rPr lang="en-US" sz="3200" dirty="0"/>
              <a:t>resistant to intervention</a:t>
            </a:r>
          </a:p>
          <a:p>
            <a:pPr marL="460375" indent="-460375">
              <a:buFont typeface="Wingdings" pitchFamily="96" charset="2"/>
              <a:buChar char="n"/>
              <a:defRPr/>
            </a:pPr>
            <a:r>
              <a:rPr lang="en-US" sz="3200" dirty="0" smtClean="0"/>
              <a:t>may </a:t>
            </a:r>
            <a:r>
              <a:rPr lang="en-US" sz="3200" dirty="0"/>
              <a:t>occur with other disorders (e.g., ADD)</a:t>
            </a:r>
          </a:p>
        </p:txBody>
      </p:sp>
      <p:sp>
        <p:nvSpPr>
          <p:cNvPr id="297986" name="Rectangle 2"/>
          <p:cNvSpPr>
            <a:spLocks noGrp="1" noChangeArrowheads="1"/>
          </p:cNvSpPr>
          <p:nvPr>
            <p:ph type="title"/>
          </p:nvPr>
        </p:nvSpPr>
        <p:spPr>
          <a:xfrm>
            <a:off x="900404" y="207764"/>
            <a:ext cx="8153400" cy="654050"/>
          </a:xfrm>
        </p:spPr>
        <p:txBody>
          <a:bodyPr>
            <a:normAutofit fontScale="90000"/>
          </a:bodyPr>
          <a:lstStyle/>
          <a:p>
            <a:pPr eaLnBrk="1" hangingPunct="1">
              <a:defRPr/>
            </a:pPr>
            <a:r>
              <a:rPr lang="en-US" sz="5600" b="1" dirty="0"/>
              <a:t>Dyslexia</a:t>
            </a:r>
            <a:endParaRPr lang="en-US" b="1" dirty="0" smtClean="0">
              <a:ea typeface="+mj-ea"/>
            </a:endParaRPr>
          </a:p>
        </p:txBody>
      </p:sp>
      <p:grpSp>
        <p:nvGrpSpPr>
          <p:cNvPr id="24582" name="Group 12"/>
          <p:cNvGrpSpPr>
            <a:grpSpLocks/>
          </p:cNvGrpSpPr>
          <p:nvPr/>
        </p:nvGrpSpPr>
        <p:grpSpPr bwMode="auto">
          <a:xfrm>
            <a:off x="1754155" y="1119386"/>
            <a:ext cx="10002416" cy="5334000"/>
            <a:chOff x="235" y="672"/>
            <a:chExt cx="5285" cy="3360"/>
          </a:xfrm>
        </p:grpSpPr>
        <p:sp>
          <p:nvSpPr>
            <p:cNvPr id="24583" name="Line 7"/>
            <p:cNvSpPr>
              <a:spLocks noChangeShapeType="1"/>
            </p:cNvSpPr>
            <p:nvPr/>
          </p:nvSpPr>
          <p:spPr bwMode="auto">
            <a:xfrm>
              <a:off x="4848" y="677"/>
              <a:ext cx="67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4" name="Line 8"/>
            <p:cNvSpPr>
              <a:spLocks noChangeShapeType="1"/>
            </p:cNvSpPr>
            <p:nvPr/>
          </p:nvSpPr>
          <p:spPr bwMode="auto">
            <a:xfrm rot="5400000" flipH="1">
              <a:off x="3836" y="2341"/>
              <a:ext cx="334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5" name="Line 9"/>
            <p:cNvSpPr>
              <a:spLocks noChangeShapeType="1"/>
            </p:cNvSpPr>
            <p:nvPr/>
          </p:nvSpPr>
          <p:spPr bwMode="auto">
            <a:xfrm rot="-5400000">
              <a:off x="-1440" y="2352"/>
              <a:ext cx="336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6" name="Line 10"/>
            <p:cNvSpPr>
              <a:spLocks noChangeShapeType="1"/>
            </p:cNvSpPr>
            <p:nvPr/>
          </p:nvSpPr>
          <p:spPr bwMode="auto">
            <a:xfrm>
              <a:off x="235" y="686"/>
              <a:ext cx="677"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7" name="Line 11"/>
            <p:cNvSpPr>
              <a:spLocks noChangeShapeType="1"/>
            </p:cNvSpPr>
            <p:nvPr/>
          </p:nvSpPr>
          <p:spPr bwMode="auto">
            <a:xfrm flipV="1">
              <a:off x="240" y="4010"/>
              <a:ext cx="5275" cy="9"/>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1154078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72791" y="377980"/>
            <a:ext cx="9601200" cy="900404"/>
          </a:xfrm>
        </p:spPr>
        <p:txBody>
          <a:bodyPr>
            <a:normAutofit fontScale="90000"/>
          </a:bodyPr>
          <a:lstStyle/>
          <a:p>
            <a:pPr eaLnBrk="1" hangingPunct="1"/>
            <a:r>
              <a:rPr lang="en-US" b="1" dirty="0" smtClean="0">
                <a:latin typeface="Arial" charset="0"/>
              </a:rPr>
              <a:t>A Non-Dyslexic Child’s Journey in G1</a:t>
            </a:r>
            <a:endParaRPr lang="en-US" sz="4800" b="1" dirty="0"/>
          </a:p>
        </p:txBody>
      </p:sp>
      <p:sp>
        <p:nvSpPr>
          <p:cNvPr id="13315" name="Rectangle 3"/>
          <p:cNvSpPr>
            <a:spLocks noGrp="1" noChangeArrowheads="1"/>
          </p:cNvSpPr>
          <p:nvPr>
            <p:ph type="body" idx="1"/>
          </p:nvPr>
        </p:nvSpPr>
        <p:spPr>
          <a:xfrm>
            <a:off x="2308226" y="1917018"/>
            <a:ext cx="8489463" cy="4242031"/>
          </a:xfrm>
        </p:spPr>
        <p:txBody>
          <a:bodyPr/>
          <a:lstStyle/>
          <a:p>
            <a:pPr marL="0" indent="0" eaLnBrk="1" hangingPunct="1">
              <a:buNone/>
            </a:pPr>
            <a:r>
              <a:rPr lang="en-US" sz="3600" dirty="0" smtClean="0"/>
              <a:t>		b				d   </a:t>
            </a:r>
          </a:p>
          <a:p>
            <a:pPr marL="0" indent="0" eaLnBrk="1" hangingPunct="1">
              <a:buNone/>
            </a:pPr>
            <a:endParaRPr lang="en-US" sz="3600" dirty="0"/>
          </a:p>
          <a:p>
            <a:pPr marL="0" indent="0" eaLnBrk="1" hangingPunct="1">
              <a:buNone/>
            </a:pPr>
            <a:r>
              <a:rPr lang="en-US" sz="3600" dirty="0" smtClean="0"/>
              <a:t>		/b/				/d/</a:t>
            </a:r>
          </a:p>
          <a:p>
            <a:pPr marL="0" indent="0" eaLnBrk="1" hangingPunct="1">
              <a:buNone/>
            </a:pPr>
            <a:endParaRPr lang="en-US" sz="3600" dirty="0"/>
          </a:p>
          <a:p>
            <a:pPr marL="0" indent="0" eaLnBrk="1" hangingPunct="1">
              <a:buNone/>
            </a:pPr>
            <a:r>
              <a:rPr lang="en-US" sz="3200" dirty="0" smtClean="0"/>
              <a:t>Over time, speech sounds and graphemes processed simultaneously (automaticity).  Result?  No more mistakes!</a:t>
            </a:r>
          </a:p>
          <a:p>
            <a:pPr eaLnBrk="1" hangingPunct="1"/>
            <a:endParaRPr lang="en-US" dirty="0" smtClean="0"/>
          </a:p>
          <a:p>
            <a:pPr marL="0" indent="0" eaLnBrk="1" hangingPunct="1">
              <a:buNone/>
            </a:pPr>
            <a:endParaRPr lang="en-US" dirty="0" smtClean="0"/>
          </a:p>
        </p:txBody>
      </p:sp>
      <p:sp>
        <p:nvSpPr>
          <p:cNvPr id="3" name="Slide Number Placeholder 2"/>
          <p:cNvSpPr>
            <a:spLocks noGrp="1"/>
          </p:cNvSpPr>
          <p:nvPr>
            <p:ph type="sldNum" sz="quarter" idx="12"/>
          </p:nvPr>
        </p:nvSpPr>
        <p:spPr/>
        <p:txBody>
          <a:bodyPr/>
          <a:lstStyle/>
          <a:p>
            <a:fld id="{BA9B540C-44DA-4F69-89C9-7C84606640D3}" type="slidenum">
              <a:rPr lang="en-US" smtClean="0"/>
              <a:pPr/>
              <a:t>16</a:t>
            </a:fld>
            <a:endParaRPr lang="en-US" dirty="0"/>
          </a:p>
        </p:txBody>
      </p:sp>
      <p:grpSp>
        <p:nvGrpSpPr>
          <p:cNvPr id="6" name="Group 11"/>
          <p:cNvGrpSpPr>
            <a:grpSpLocks/>
          </p:cNvGrpSpPr>
          <p:nvPr/>
        </p:nvGrpSpPr>
        <p:grpSpPr bwMode="auto">
          <a:xfrm>
            <a:off x="1889126" y="1398588"/>
            <a:ext cx="9466229" cy="4936898"/>
            <a:chOff x="230" y="881"/>
            <a:chExt cx="5290" cy="2688"/>
          </a:xfrm>
        </p:grpSpPr>
        <p:sp>
          <p:nvSpPr>
            <p:cNvPr id="7" name="Line 6"/>
            <p:cNvSpPr>
              <a:spLocks noChangeShapeType="1"/>
            </p:cNvSpPr>
            <p:nvPr/>
          </p:nvSpPr>
          <p:spPr bwMode="auto">
            <a:xfrm>
              <a:off x="4982" y="886"/>
              <a:ext cx="53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7"/>
            <p:cNvSpPr>
              <a:spLocks noChangeShapeType="1"/>
            </p:cNvSpPr>
            <p:nvPr/>
          </p:nvSpPr>
          <p:spPr bwMode="auto">
            <a:xfrm rot="5400000" flipH="1">
              <a:off x="4168" y="2219"/>
              <a:ext cx="2679"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9" name="Line 8"/>
            <p:cNvSpPr>
              <a:spLocks noChangeShapeType="1"/>
            </p:cNvSpPr>
            <p:nvPr/>
          </p:nvSpPr>
          <p:spPr bwMode="auto">
            <a:xfrm rot="-5400000">
              <a:off x="-1104" y="2225"/>
              <a:ext cx="268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0" name="Line 9"/>
            <p:cNvSpPr>
              <a:spLocks noChangeShapeType="1"/>
            </p:cNvSpPr>
            <p:nvPr/>
          </p:nvSpPr>
          <p:spPr bwMode="auto">
            <a:xfrm flipV="1">
              <a:off x="230" y="881"/>
              <a:ext cx="528"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1" name="Line 10"/>
            <p:cNvSpPr>
              <a:spLocks noChangeShapeType="1"/>
            </p:cNvSpPr>
            <p:nvPr/>
          </p:nvSpPr>
          <p:spPr bwMode="auto">
            <a:xfrm flipV="1">
              <a:off x="240" y="3552"/>
              <a:ext cx="5275"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cxnSp>
        <p:nvCxnSpPr>
          <p:cNvPr id="12" name="Straight Arrow Connector 11"/>
          <p:cNvCxnSpPr/>
          <p:nvPr/>
        </p:nvCxnSpPr>
        <p:spPr>
          <a:xfrm>
            <a:off x="4292082" y="2528596"/>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6" name="Straight Arrow Connector 15"/>
          <p:cNvCxnSpPr/>
          <p:nvPr/>
        </p:nvCxnSpPr>
        <p:spPr>
          <a:xfrm>
            <a:off x="4520172" y="2625012"/>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7" name="Straight Arrow Connector 16"/>
          <p:cNvCxnSpPr/>
          <p:nvPr/>
        </p:nvCxnSpPr>
        <p:spPr>
          <a:xfrm>
            <a:off x="4415471" y="2449285"/>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p:cNvCxnSpPr/>
          <p:nvPr/>
        </p:nvCxnSpPr>
        <p:spPr>
          <a:xfrm>
            <a:off x="7974563" y="2536371"/>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9" name="Straight Arrow Connector 18"/>
          <p:cNvCxnSpPr/>
          <p:nvPr/>
        </p:nvCxnSpPr>
        <p:spPr>
          <a:xfrm>
            <a:off x="8112458" y="2441510"/>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0" name="Straight Arrow Connector 19"/>
          <p:cNvCxnSpPr/>
          <p:nvPr/>
        </p:nvCxnSpPr>
        <p:spPr>
          <a:xfrm>
            <a:off x="8243112" y="2562808"/>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a:off x="4730620" y="2346910"/>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1" name="Straight Arrow Connector 20"/>
          <p:cNvCxnSpPr/>
          <p:nvPr/>
        </p:nvCxnSpPr>
        <p:spPr>
          <a:xfrm flipH="1">
            <a:off x="5066548" y="2379598"/>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4672571" y="2572138"/>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6" name="Straight Arrow Connector 25"/>
          <p:cNvCxnSpPr/>
          <p:nvPr/>
        </p:nvCxnSpPr>
        <p:spPr>
          <a:xfrm>
            <a:off x="8373766" y="2653004"/>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7" name="Straight Arrow Connector 26"/>
          <p:cNvCxnSpPr/>
          <p:nvPr/>
        </p:nvCxnSpPr>
        <p:spPr>
          <a:xfrm>
            <a:off x="4195693" y="2648737"/>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a:off x="7940377" y="2537926"/>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a:off x="7868501" y="2648737"/>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p:cNvCxnSpPr/>
          <p:nvPr/>
        </p:nvCxnSpPr>
        <p:spPr>
          <a:xfrm flipH="1">
            <a:off x="5202351" y="2447731"/>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0" name="Straight Arrow Connector 29"/>
          <p:cNvCxnSpPr/>
          <p:nvPr/>
        </p:nvCxnSpPr>
        <p:spPr>
          <a:xfrm flipH="1">
            <a:off x="5317029" y="2449285"/>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1" name="Straight Arrow Connector 30"/>
          <p:cNvCxnSpPr/>
          <p:nvPr/>
        </p:nvCxnSpPr>
        <p:spPr>
          <a:xfrm>
            <a:off x="4883020" y="2499310"/>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2" name="Straight Arrow Connector 31"/>
          <p:cNvCxnSpPr/>
          <p:nvPr/>
        </p:nvCxnSpPr>
        <p:spPr>
          <a:xfrm>
            <a:off x="4348092" y="2361400"/>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3" name="Straight Arrow Connector 32"/>
          <p:cNvCxnSpPr/>
          <p:nvPr/>
        </p:nvCxnSpPr>
        <p:spPr>
          <a:xfrm>
            <a:off x="4501250" y="2562808"/>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4" name="Straight Arrow Connector 33"/>
          <p:cNvCxnSpPr/>
          <p:nvPr/>
        </p:nvCxnSpPr>
        <p:spPr>
          <a:xfrm>
            <a:off x="4550910" y="2631524"/>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5" name="Straight Arrow Connector 34"/>
          <p:cNvCxnSpPr/>
          <p:nvPr/>
        </p:nvCxnSpPr>
        <p:spPr>
          <a:xfrm>
            <a:off x="8447736" y="2675392"/>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6" name="Straight Arrow Connector 35"/>
          <p:cNvCxnSpPr/>
          <p:nvPr/>
        </p:nvCxnSpPr>
        <p:spPr>
          <a:xfrm>
            <a:off x="8578561" y="2522992"/>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7" name="Straight Arrow Connector 36"/>
          <p:cNvCxnSpPr/>
          <p:nvPr/>
        </p:nvCxnSpPr>
        <p:spPr>
          <a:xfrm>
            <a:off x="4075360" y="2711501"/>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8" name="Straight Arrow Connector 37"/>
          <p:cNvCxnSpPr/>
          <p:nvPr/>
        </p:nvCxnSpPr>
        <p:spPr>
          <a:xfrm>
            <a:off x="8639177" y="2635713"/>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097449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72790" y="377980"/>
            <a:ext cx="10194279" cy="900404"/>
          </a:xfrm>
        </p:spPr>
        <p:txBody>
          <a:bodyPr>
            <a:normAutofit fontScale="90000"/>
          </a:bodyPr>
          <a:lstStyle/>
          <a:p>
            <a:pPr eaLnBrk="1" hangingPunct="1"/>
            <a:r>
              <a:rPr lang="en-US" b="1" dirty="0" smtClean="0">
                <a:latin typeface="Arial" charset="0"/>
              </a:rPr>
              <a:t>A Dyslexic Child’s Journey in G1 and On</a:t>
            </a:r>
            <a:endParaRPr lang="en-US" sz="4800" b="1" dirty="0"/>
          </a:p>
        </p:txBody>
      </p:sp>
      <p:sp>
        <p:nvSpPr>
          <p:cNvPr id="13315" name="Rectangle 3"/>
          <p:cNvSpPr>
            <a:spLocks noGrp="1" noChangeArrowheads="1"/>
          </p:cNvSpPr>
          <p:nvPr>
            <p:ph type="body" idx="1"/>
          </p:nvPr>
        </p:nvSpPr>
        <p:spPr>
          <a:xfrm>
            <a:off x="2288385" y="1925966"/>
            <a:ext cx="8489463" cy="4242031"/>
          </a:xfrm>
        </p:spPr>
        <p:txBody>
          <a:bodyPr/>
          <a:lstStyle/>
          <a:p>
            <a:pPr marL="0" indent="0" eaLnBrk="1" hangingPunct="1">
              <a:buNone/>
            </a:pPr>
            <a:r>
              <a:rPr lang="en-US" sz="3600" dirty="0" smtClean="0"/>
              <a:t>		b				 d   </a:t>
            </a:r>
          </a:p>
          <a:p>
            <a:pPr marL="0" indent="0" eaLnBrk="1" hangingPunct="1">
              <a:buNone/>
            </a:pPr>
            <a:endParaRPr lang="en-US" sz="3600" dirty="0"/>
          </a:p>
          <a:p>
            <a:pPr marL="0" indent="0" eaLnBrk="1" hangingPunct="1">
              <a:buNone/>
            </a:pPr>
            <a:r>
              <a:rPr lang="en-US" sz="3600" dirty="0" smtClean="0"/>
              <a:t>		/b/				/d/</a:t>
            </a:r>
          </a:p>
          <a:p>
            <a:pPr marL="0" indent="0" eaLnBrk="1" hangingPunct="1">
              <a:buNone/>
            </a:pPr>
            <a:endParaRPr lang="en-US" sz="3600" dirty="0"/>
          </a:p>
          <a:p>
            <a:pPr marL="0" indent="0" eaLnBrk="1" hangingPunct="1">
              <a:buNone/>
            </a:pPr>
            <a:r>
              <a:rPr lang="en-US" sz="3600" dirty="0" smtClean="0"/>
              <a:t>quit, quiet, quite		and, said</a:t>
            </a:r>
          </a:p>
          <a:p>
            <a:pPr marL="0" indent="0" eaLnBrk="1" hangingPunct="1">
              <a:buNone/>
            </a:pPr>
            <a:r>
              <a:rPr lang="en-US" sz="3600" dirty="0"/>
              <a:t>e</a:t>
            </a:r>
            <a:r>
              <a:rPr lang="en-US" sz="3600" dirty="0" smtClean="0"/>
              <a:t>ver, every, very ever	what, that</a:t>
            </a:r>
          </a:p>
          <a:p>
            <a:pPr eaLnBrk="1" hangingPunct="1"/>
            <a:endParaRPr lang="en-US" dirty="0" smtClean="0"/>
          </a:p>
          <a:p>
            <a:pPr marL="0" indent="0" eaLnBrk="1" hangingPunct="1">
              <a:buNone/>
            </a:pPr>
            <a:endParaRPr lang="en-US" dirty="0" smtClean="0"/>
          </a:p>
        </p:txBody>
      </p:sp>
      <p:sp>
        <p:nvSpPr>
          <p:cNvPr id="3" name="Slide Number Placeholder 2"/>
          <p:cNvSpPr>
            <a:spLocks noGrp="1"/>
          </p:cNvSpPr>
          <p:nvPr>
            <p:ph type="sldNum" sz="quarter" idx="12"/>
          </p:nvPr>
        </p:nvSpPr>
        <p:spPr/>
        <p:txBody>
          <a:bodyPr/>
          <a:lstStyle/>
          <a:p>
            <a:fld id="{BA9B540C-44DA-4F69-89C9-7C84606640D3}" type="slidenum">
              <a:rPr lang="en-US" smtClean="0"/>
              <a:pPr/>
              <a:t>17</a:t>
            </a:fld>
            <a:endParaRPr lang="en-US" dirty="0"/>
          </a:p>
        </p:txBody>
      </p:sp>
      <p:grpSp>
        <p:nvGrpSpPr>
          <p:cNvPr id="6" name="Group 11"/>
          <p:cNvGrpSpPr>
            <a:grpSpLocks/>
          </p:cNvGrpSpPr>
          <p:nvPr/>
        </p:nvGrpSpPr>
        <p:grpSpPr bwMode="auto">
          <a:xfrm>
            <a:off x="1889126" y="1398588"/>
            <a:ext cx="9466229" cy="4936898"/>
            <a:chOff x="230" y="881"/>
            <a:chExt cx="5290" cy="2688"/>
          </a:xfrm>
        </p:grpSpPr>
        <p:sp>
          <p:nvSpPr>
            <p:cNvPr id="7" name="Line 6"/>
            <p:cNvSpPr>
              <a:spLocks noChangeShapeType="1"/>
            </p:cNvSpPr>
            <p:nvPr/>
          </p:nvSpPr>
          <p:spPr bwMode="auto">
            <a:xfrm>
              <a:off x="4982" y="886"/>
              <a:ext cx="53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7"/>
            <p:cNvSpPr>
              <a:spLocks noChangeShapeType="1"/>
            </p:cNvSpPr>
            <p:nvPr/>
          </p:nvSpPr>
          <p:spPr bwMode="auto">
            <a:xfrm rot="5400000" flipH="1">
              <a:off x="4168" y="2219"/>
              <a:ext cx="2679"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9" name="Line 8"/>
            <p:cNvSpPr>
              <a:spLocks noChangeShapeType="1"/>
            </p:cNvSpPr>
            <p:nvPr/>
          </p:nvSpPr>
          <p:spPr bwMode="auto">
            <a:xfrm rot="-5400000">
              <a:off x="-1104" y="2225"/>
              <a:ext cx="268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0" name="Line 9"/>
            <p:cNvSpPr>
              <a:spLocks noChangeShapeType="1"/>
            </p:cNvSpPr>
            <p:nvPr/>
          </p:nvSpPr>
          <p:spPr bwMode="auto">
            <a:xfrm flipV="1">
              <a:off x="230" y="881"/>
              <a:ext cx="528"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1" name="Line 10"/>
            <p:cNvSpPr>
              <a:spLocks noChangeShapeType="1"/>
            </p:cNvSpPr>
            <p:nvPr/>
          </p:nvSpPr>
          <p:spPr bwMode="auto">
            <a:xfrm flipV="1">
              <a:off x="240" y="3552"/>
              <a:ext cx="5275"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cxnSp>
        <p:nvCxnSpPr>
          <p:cNvPr id="12" name="Straight Arrow Connector 11"/>
          <p:cNvCxnSpPr/>
          <p:nvPr/>
        </p:nvCxnSpPr>
        <p:spPr>
          <a:xfrm>
            <a:off x="4292082" y="2528596"/>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6" name="Straight Arrow Connector 15"/>
          <p:cNvCxnSpPr/>
          <p:nvPr/>
        </p:nvCxnSpPr>
        <p:spPr>
          <a:xfrm>
            <a:off x="4520172" y="2625012"/>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7" name="Straight Arrow Connector 16"/>
          <p:cNvCxnSpPr/>
          <p:nvPr/>
        </p:nvCxnSpPr>
        <p:spPr>
          <a:xfrm>
            <a:off x="4415471" y="2449285"/>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p:cNvCxnSpPr/>
          <p:nvPr/>
        </p:nvCxnSpPr>
        <p:spPr>
          <a:xfrm>
            <a:off x="7974563" y="2536371"/>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9" name="Straight Arrow Connector 18"/>
          <p:cNvCxnSpPr/>
          <p:nvPr/>
        </p:nvCxnSpPr>
        <p:spPr>
          <a:xfrm>
            <a:off x="8112458" y="2441510"/>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0" name="Straight Arrow Connector 19"/>
          <p:cNvCxnSpPr/>
          <p:nvPr/>
        </p:nvCxnSpPr>
        <p:spPr>
          <a:xfrm>
            <a:off x="8243112" y="2562808"/>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p:nvPr/>
        </p:nvCxnSpPr>
        <p:spPr>
          <a:xfrm>
            <a:off x="4730620" y="2346910"/>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1" name="Straight Arrow Connector 20"/>
          <p:cNvCxnSpPr/>
          <p:nvPr/>
        </p:nvCxnSpPr>
        <p:spPr>
          <a:xfrm flipH="1">
            <a:off x="4865126" y="2228754"/>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95693" y="2648737"/>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a:off x="7940377" y="2537926"/>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a:off x="7868501" y="2648737"/>
            <a:ext cx="74645" cy="73711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p:cNvCxnSpPr/>
          <p:nvPr/>
        </p:nvCxnSpPr>
        <p:spPr>
          <a:xfrm>
            <a:off x="4883020" y="2499310"/>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0" name="Straight Arrow Connector 29"/>
          <p:cNvCxnSpPr/>
          <p:nvPr/>
        </p:nvCxnSpPr>
        <p:spPr>
          <a:xfrm>
            <a:off x="4820084" y="2632587"/>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1" name="Straight Arrow Connector 30"/>
          <p:cNvCxnSpPr/>
          <p:nvPr/>
        </p:nvCxnSpPr>
        <p:spPr>
          <a:xfrm>
            <a:off x="4553052" y="2614221"/>
            <a:ext cx="2924978" cy="1039515"/>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2" name="Straight Arrow Connector 31"/>
          <p:cNvCxnSpPr/>
          <p:nvPr/>
        </p:nvCxnSpPr>
        <p:spPr>
          <a:xfrm>
            <a:off x="4714102" y="2796924"/>
            <a:ext cx="3041780" cy="10892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3" name="Straight Arrow Connector 32"/>
          <p:cNvCxnSpPr/>
          <p:nvPr/>
        </p:nvCxnSpPr>
        <p:spPr>
          <a:xfrm flipH="1">
            <a:off x="5192576" y="2270661"/>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4" name="Straight Arrow Connector 33"/>
          <p:cNvCxnSpPr/>
          <p:nvPr/>
        </p:nvCxnSpPr>
        <p:spPr>
          <a:xfrm flipH="1">
            <a:off x="5167763" y="2208246"/>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5" name="Straight Arrow Connector 34"/>
          <p:cNvCxnSpPr/>
          <p:nvPr/>
        </p:nvCxnSpPr>
        <p:spPr>
          <a:xfrm flipH="1">
            <a:off x="5245612" y="2388817"/>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6" name="Straight Arrow Connector 35"/>
          <p:cNvCxnSpPr/>
          <p:nvPr/>
        </p:nvCxnSpPr>
        <p:spPr>
          <a:xfrm flipH="1">
            <a:off x="5210354" y="2534031"/>
            <a:ext cx="2730708" cy="124097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pic>
        <p:nvPicPr>
          <p:cNvPr id="37" name="Picture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0392" y="3105366"/>
            <a:ext cx="848506" cy="1131341"/>
          </a:xfrm>
          <a:prstGeom prst="rect">
            <a:avLst/>
          </a:prstGeom>
        </p:spPr>
      </p:pic>
      <p:pic>
        <p:nvPicPr>
          <p:cNvPr id="38" name="Picture 3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8802" y="4747364"/>
            <a:ext cx="1340096" cy="850123"/>
          </a:xfrm>
          <a:prstGeom prst="rect">
            <a:avLst/>
          </a:prstGeom>
        </p:spPr>
      </p:pic>
    </p:spTree>
    <p:extLst>
      <p:ext uri="{BB962C8B-B14F-4D97-AF65-F5344CB8AC3E}">
        <p14:creationId xmlns:p14="http://schemas.microsoft.com/office/powerpoint/2010/main" val="1745739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1D9885BE-1880-49D0-8E40-6C7171539139}" type="slidenum">
              <a:rPr lang="en-US" altLang="en-US">
                <a:latin typeface="Arial" panose="020B0604020202020204" pitchFamily="34" charset="0"/>
              </a:rPr>
              <a:pPr eaLnBrk="1" hangingPunct="1"/>
              <a:t>18</a:t>
            </a:fld>
            <a:endParaRPr lang="en-US" altLang="en-US" dirty="0">
              <a:latin typeface="Arial" panose="020B0604020202020204" pitchFamily="34" charset="0"/>
            </a:endParaRPr>
          </a:p>
        </p:txBody>
      </p:sp>
      <p:sp>
        <p:nvSpPr>
          <p:cNvPr id="365571" name="Rectangle 3"/>
          <p:cNvSpPr>
            <a:spLocks noGrp="1" noChangeArrowheads="1"/>
          </p:cNvSpPr>
          <p:nvPr>
            <p:ph type="body" idx="1"/>
          </p:nvPr>
        </p:nvSpPr>
        <p:spPr>
          <a:xfrm>
            <a:off x="1594630" y="1499286"/>
            <a:ext cx="9474397" cy="5041557"/>
          </a:xfrm>
        </p:spPr>
        <p:txBody>
          <a:bodyPr>
            <a:noAutofit/>
          </a:bodyPr>
          <a:lstStyle/>
          <a:p>
            <a:pPr marL="396875" indent="-396875">
              <a:lnSpc>
                <a:spcPct val="80000"/>
              </a:lnSpc>
              <a:spcBef>
                <a:spcPct val="50000"/>
              </a:spcBef>
              <a:defRPr/>
            </a:pPr>
            <a:r>
              <a:rPr lang="en-US" sz="3200" b="1" dirty="0" smtClean="0">
                <a:solidFill>
                  <a:srgbClr val="00B050"/>
                </a:solidFill>
              </a:rPr>
              <a:t>Timed</a:t>
            </a:r>
            <a:r>
              <a:rPr lang="en-US" sz="3200" dirty="0" smtClean="0"/>
              <a:t> </a:t>
            </a:r>
            <a:r>
              <a:rPr lang="en-US" sz="3200" dirty="0"/>
              <a:t>tests of </a:t>
            </a:r>
            <a:r>
              <a:rPr lang="en-US" sz="3200" i="1" u="sng" dirty="0" smtClean="0"/>
              <a:t>letter-names</a:t>
            </a:r>
            <a:r>
              <a:rPr lang="en-US" sz="3200" i="1" dirty="0" smtClean="0"/>
              <a:t> </a:t>
            </a:r>
            <a:r>
              <a:rPr lang="en-US" sz="3200" dirty="0" smtClean="0"/>
              <a:t>or</a:t>
            </a:r>
            <a:r>
              <a:rPr lang="en-US" sz="3200" i="1" dirty="0" smtClean="0"/>
              <a:t> </a:t>
            </a:r>
            <a:r>
              <a:rPr lang="en-US" sz="3200" i="1" u="sng" dirty="0" smtClean="0"/>
              <a:t>letter-sounds</a:t>
            </a:r>
            <a:r>
              <a:rPr lang="en-US" sz="3200" i="1" dirty="0" smtClean="0"/>
              <a:t> </a:t>
            </a:r>
            <a:r>
              <a:rPr lang="en-US" sz="3200" dirty="0" smtClean="0"/>
              <a:t>in K &amp; </a:t>
            </a:r>
            <a:r>
              <a:rPr lang="en-US" sz="3200" dirty="0"/>
              <a:t> </a:t>
            </a:r>
            <a:r>
              <a:rPr lang="en-US" sz="3200" dirty="0" smtClean="0"/>
              <a:t>early G1.</a:t>
            </a:r>
          </a:p>
          <a:p>
            <a:pPr marL="396875" indent="-396875">
              <a:lnSpc>
                <a:spcPct val="80000"/>
              </a:lnSpc>
              <a:spcBef>
                <a:spcPct val="50000"/>
              </a:spcBef>
              <a:defRPr/>
            </a:pPr>
            <a:r>
              <a:rPr lang="en-US" sz="3200" b="1" dirty="0">
                <a:solidFill>
                  <a:srgbClr val="00B050"/>
                </a:solidFill>
              </a:rPr>
              <a:t>Timed</a:t>
            </a:r>
            <a:r>
              <a:rPr lang="en-US" sz="3200" dirty="0"/>
              <a:t> </a:t>
            </a:r>
            <a:r>
              <a:rPr lang="en-US" sz="3200" i="1" dirty="0"/>
              <a:t>p</a:t>
            </a:r>
            <a:r>
              <a:rPr lang="en-US" sz="3200" i="1" dirty="0" smtClean="0"/>
              <a:t>honeme </a:t>
            </a:r>
            <a:r>
              <a:rPr lang="en-US" sz="3200" i="1" dirty="0"/>
              <a:t>awareness</a:t>
            </a:r>
            <a:r>
              <a:rPr lang="en-US" sz="3200" dirty="0"/>
              <a:t> </a:t>
            </a:r>
            <a:r>
              <a:rPr lang="en-US" sz="3200" dirty="0" smtClean="0"/>
              <a:t>(e.g. wug, sim) tasks </a:t>
            </a:r>
            <a:r>
              <a:rPr lang="en-US" sz="3200" dirty="0"/>
              <a:t>in </a:t>
            </a:r>
            <a:r>
              <a:rPr lang="en-US" sz="3200" dirty="0" smtClean="0"/>
              <a:t>early G1.</a:t>
            </a:r>
            <a:endParaRPr lang="en-US" sz="3200" dirty="0"/>
          </a:p>
          <a:p>
            <a:pPr marL="396875" indent="-396875">
              <a:lnSpc>
                <a:spcPct val="80000"/>
              </a:lnSpc>
              <a:spcBef>
                <a:spcPct val="50000"/>
              </a:spcBef>
              <a:defRPr/>
            </a:pPr>
            <a:r>
              <a:rPr lang="en-US" sz="3200" i="1" dirty="0" smtClean="0"/>
              <a:t>Oral </a:t>
            </a:r>
            <a:r>
              <a:rPr lang="en-US" sz="3200" i="1" dirty="0"/>
              <a:t>reading fluency</a:t>
            </a:r>
            <a:r>
              <a:rPr lang="en-US" sz="3200" dirty="0"/>
              <a:t>, a </a:t>
            </a:r>
            <a:r>
              <a:rPr lang="en-US" sz="3200" b="1" dirty="0">
                <a:solidFill>
                  <a:srgbClr val="00B050"/>
                </a:solidFill>
              </a:rPr>
              <a:t>timed</a:t>
            </a:r>
            <a:r>
              <a:rPr lang="en-US" sz="3200" dirty="0"/>
              <a:t> test </a:t>
            </a:r>
            <a:r>
              <a:rPr lang="en-US" sz="3200" dirty="0" smtClean="0"/>
              <a:t>of </a:t>
            </a:r>
            <a:r>
              <a:rPr lang="en-US" sz="3200" dirty="0"/>
              <a:t>reading </a:t>
            </a:r>
            <a:r>
              <a:rPr lang="en-US" sz="3200" dirty="0" smtClean="0"/>
              <a:t>rate </a:t>
            </a:r>
            <a:r>
              <a:rPr lang="en-US" sz="3200" dirty="0"/>
              <a:t>and </a:t>
            </a:r>
            <a:r>
              <a:rPr lang="en-US" sz="3200" dirty="0" smtClean="0"/>
              <a:t>accuracy in connected text in G2 and up.</a:t>
            </a:r>
          </a:p>
          <a:p>
            <a:pPr marL="396875" indent="-396875">
              <a:lnSpc>
                <a:spcPct val="80000"/>
              </a:lnSpc>
              <a:spcBef>
                <a:spcPct val="50000"/>
              </a:spcBef>
              <a:defRPr/>
            </a:pPr>
            <a:endParaRPr lang="en-US" sz="3200" dirty="0" smtClean="0"/>
          </a:p>
          <a:p>
            <a:pPr marL="396875" indent="-396875">
              <a:lnSpc>
                <a:spcPct val="80000"/>
              </a:lnSpc>
              <a:spcBef>
                <a:spcPct val="50000"/>
              </a:spcBef>
              <a:defRPr/>
            </a:pPr>
            <a:r>
              <a:rPr lang="en-US" sz="3200" dirty="0" smtClean="0"/>
              <a:t>Poor spelling well below grade level expectations</a:t>
            </a:r>
          </a:p>
          <a:p>
            <a:pPr marL="396875" indent="-396875">
              <a:lnSpc>
                <a:spcPct val="80000"/>
              </a:lnSpc>
              <a:spcBef>
                <a:spcPct val="50000"/>
              </a:spcBef>
              <a:defRPr/>
            </a:pPr>
            <a:r>
              <a:rPr lang="en-US" sz="3200" dirty="0" smtClean="0"/>
              <a:t>Poor response to basic reading intervention</a:t>
            </a:r>
          </a:p>
        </p:txBody>
      </p:sp>
      <p:sp>
        <p:nvSpPr>
          <p:cNvPr id="365570" name="Rectangle 2"/>
          <p:cNvSpPr>
            <a:spLocks noGrp="1" noChangeArrowheads="1"/>
          </p:cNvSpPr>
          <p:nvPr>
            <p:ph type="title"/>
          </p:nvPr>
        </p:nvSpPr>
        <p:spPr>
          <a:xfrm>
            <a:off x="1013855" y="318989"/>
            <a:ext cx="8534400" cy="1371600"/>
          </a:xfrm>
        </p:spPr>
        <p:txBody>
          <a:bodyPr/>
          <a:lstStyle/>
          <a:p>
            <a:pPr eaLnBrk="1" hangingPunct="1">
              <a:defRPr/>
            </a:pPr>
            <a:r>
              <a:rPr lang="en-US" sz="4600" b="1" dirty="0" smtClean="0"/>
              <a:t>Is My Child Dyslexic?</a:t>
            </a:r>
            <a:endParaRPr lang="en-US" sz="4600" dirty="0"/>
          </a:p>
        </p:txBody>
      </p:sp>
      <p:grpSp>
        <p:nvGrpSpPr>
          <p:cNvPr id="41989" name="Group 11"/>
          <p:cNvGrpSpPr>
            <a:grpSpLocks/>
          </p:cNvGrpSpPr>
          <p:nvPr/>
        </p:nvGrpSpPr>
        <p:grpSpPr bwMode="auto">
          <a:xfrm>
            <a:off x="1285104" y="1398588"/>
            <a:ext cx="10124302" cy="5054798"/>
            <a:chOff x="230" y="881"/>
            <a:chExt cx="5290" cy="2688"/>
          </a:xfrm>
        </p:grpSpPr>
        <p:sp>
          <p:nvSpPr>
            <p:cNvPr id="41990" name="Line 6"/>
            <p:cNvSpPr>
              <a:spLocks noChangeShapeType="1"/>
            </p:cNvSpPr>
            <p:nvPr/>
          </p:nvSpPr>
          <p:spPr bwMode="auto">
            <a:xfrm>
              <a:off x="4982" y="886"/>
              <a:ext cx="53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41991" name="Line 7"/>
            <p:cNvSpPr>
              <a:spLocks noChangeShapeType="1"/>
            </p:cNvSpPr>
            <p:nvPr/>
          </p:nvSpPr>
          <p:spPr bwMode="auto">
            <a:xfrm rot="5400000" flipH="1">
              <a:off x="4168" y="2219"/>
              <a:ext cx="2679"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41992" name="Line 8"/>
            <p:cNvSpPr>
              <a:spLocks noChangeShapeType="1"/>
            </p:cNvSpPr>
            <p:nvPr/>
          </p:nvSpPr>
          <p:spPr bwMode="auto">
            <a:xfrm rot="-5400000">
              <a:off x="-1104" y="2225"/>
              <a:ext cx="268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41993" name="Line 9"/>
            <p:cNvSpPr>
              <a:spLocks noChangeShapeType="1"/>
            </p:cNvSpPr>
            <p:nvPr/>
          </p:nvSpPr>
          <p:spPr bwMode="auto">
            <a:xfrm flipV="1">
              <a:off x="230" y="881"/>
              <a:ext cx="528"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41994" name="Line 10"/>
            <p:cNvSpPr>
              <a:spLocks noChangeShapeType="1"/>
            </p:cNvSpPr>
            <p:nvPr/>
          </p:nvSpPr>
          <p:spPr bwMode="auto">
            <a:xfrm flipV="1">
              <a:off x="240" y="3552"/>
              <a:ext cx="5275" cy="7"/>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2992052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81066" y="272310"/>
            <a:ext cx="8991600" cy="993710"/>
          </a:xfrm>
        </p:spPr>
        <p:txBody>
          <a:bodyPr/>
          <a:lstStyle/>
          <a:p>
            <a:r>
              <a:rPr lang="en-US" altLang="en-US" b="1" dirty="0" smtClean="0"/>
              <a:t>Identifying Reading Disability in Utah</a:t>
            </a:r>
            <a:endParaRPr lang="en-US" altLang="en-US" b="1" dirty="0"/>
          </a:p>
        </p:txBody>
      </p:sp>
      <p:sp>
        <p:nvSpPr>
          <p:cNvPr id="9219" name="Rectangle 3"/>
          <p:cNvSpPr>
            <a:spLocks noGrp="1" noChangeArrowheads="1"/>
          </p:cNvSpPr>
          <p:nvPr>
            <p:ph type="body" idx="1"/>
          </p:nvPr>
        </p:nvSpPr>
        <p:spPr>
          <a:xfrm>
            <a:off x="2062066" y="1595534"/>
            <a:ext cx="8229600" cy="4724400"/>
          </a:xfrm>
        </p:spPr>
        <p:txBody>
          <a:bodyPr>
            <a:normAutofit fontScale="92500" lnSpcReduction="20000"/>
          </a:bodyPr>
          <a:lstStyle/>
          <a:p>
            <a:pPr>
              <a:lnSpc>
                <a:spcPct val="90000"/>
              </a:lnSpc>
            </a:pPr>
            <a:r>
              <a:rPr lang="en-US" altLang="en-US" sz="3500" dirty="0"/>
              <a:t>Utah Schools may use any of the following options:</a:t>
            </a:r>
          </a:p>
          <a:p>
            <a:pPr>
              <a:lnSpc>
                <a:spcPct val="90000"/>
              </a:lnSpc>
            </a:pPr>
            <a:endParaRPr lang="en-US" altLang="en-US" sz="3500" dirty="0"/>
          </a:p>
          <a:p>
            <a:pPr>
              <a:lnSpc>
                <a:spcPct val="90000"/>
              </a:lnSpc>
            </a:pPr>
            <a:r>
              <a:rPr lang="en-US" altLang="en-US" sz="3500" dirty="0"/>
              <a:t>A.  Response to Intervention</a:t>
            </a:r>
          </a:p>
          <a:p>
            <a:pPr>
              <a:lnSpc>
                <a:spcPct val="90000"/>
              </a:lnSpc>
            </a:pPr>
            <a:endParaRPr lang="en-US" altLang="en-US" sz="3500" dirty="0"/>
          </a:p>
          <a:p>
            <a:pPr>
              <a:lnSpc>
                <a:spcPct val="90000"/>
              </a:lnSpc>
            </a:pPr>
            <a:r>
              <a:rPr lang="en-US" altLang="en-US" sz="3500" dirty="0"/>
              <a:t>B.  Discrepancy (1.5 s.d.) between reading achievement &amp; intellectual ability    </a:t>
            </a:r>
            <a:endParaRPr lang="en-US" altLang="en-US" sz="3500" dirty="0" smtClean="0"/>
          </a:p>
          <a:p>
            <a:pPr lvl="1">
              <a:lnSpc>
                <a:spcPct val="90000"/>
              </a:lnSpc>
            </a:pPr>
            <a:r>
              <a:rPr lang="en-US" altLang="en-US" sz="3500" dirty="0" smtClean="0"/>
              <a:t>e.g</a:t>
            </a:r>
            <a:r>
              <a:rPr lang="en-US" altLang="en-US" sz="3500" dirty="0"/>
              <a:t>.,   IQ = 100    WRMT = 78 </a:t>
            </a:r>
          </a:p>
          <a:p>
            <a:pPr>
              <a:lnSpc>
                <a:spcPct val="90000"/>
              </a:lnSpc>
            </a:pPr>
            <a:endParaRPr lang="en-US" altLang="en-US" sz="3200" dirty="0"/>
          </a:p>
          <a:p>
            <a:pPr>
              <a:lnSpc>
                <a:spcPct val="90000"/>
              </a:lnSpc>
            </a:pPr>
            <a:r>
              <a:rPr lang="en-US" altLang="en-US" sz="3200" dirty="0"/>
              <a:t>C.  Combination of A &amp; B above</a:t>
            </a:r>
          </a:p>
          <a:p>
            <a:pPr>
              <a:lnSpc>
                <a:spcPct val="90000"/>
              </a:lnSpc>
            </a:pPr>
            <a:endParaRPr lang="en-US" altLang="en-US" sz="2800"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19</a:t>
            </a:fld>
            <a:endParaRPr lang="en-US" dirty="0"/>
          </a:p>
        </p:txBody>
      </p:sp>
    </p:spTree>
    <p:extLst>
      <p:ext uri="{BB962C8B-B14F-4D97-AF65-F5344CB8AC3E}">
        <p14:creationId xmlns:p14="http://schemas.microsoft.com/office/powerpoint/2010/main" val="1357423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University of utah reading clinic</a:t>
            </a:r>
            <a:r>
              <a:rPr lang="en-US" dirty="0" smtClean="0"/>
              <a:t> </a:t>
            </a:r>
            <a:endParaRPr lang="en-US" dirty="0"/>
          </a:p>
        </p:txBody>
      </p:sp>
      <p:sp>
        <p:nvSpPr>
          <p:cNvPr id="3" name="Subtitle 2"/>
          <p:cNvSpPr>
            <a:spLocks noGrp="1"/>
          </p:cNvSpPr>
          <p:nvPr>
            <p:ph type="subTitle" idx="1"/>
          </p:nvPr>
        </p:nvSpPr>
        <p:spPr>
          <a:xfrm>
            <a:off x="2679906" y="3956279"/>
            <a:ext cx="6831673" cy="1594289"/>
          </a:xfrm>
        </p:spPr>
        <p:txBody>
          <a:bodyPr>
            <a:normAutofit fontScale="92500" lnSpcReduction="20000"/>
          </a:bodyPr>
          <a:lstStyle/>
          <a:p>
            <a:r>
              <a:rPr lang="en-US" sz="3600" dirty="0" smtClean="0"/>
              <a:t>Dr. Kathleen J. Brown</a:t>
            </a:r>
          </a:p>
          <a:p>
            <a:r>
              <a:rPr lang="en-US" sz="3600" dirty="0" smtClean="0">
                <a:hlinkClick r:id="rId2"/>
              </a:rPr>
              <a:t>www.uurc.org</a:t>
            </a:r>
            <a:endParaRPr lang="en-US" sz="3600" dirty="0" smtClean="0"/>
          </a:p>
          <a:p>
            <a:r>
              <a:rPr lang="en-US" sz="3600" dirty="0" smtClean="0"/>
              <a:t>801-265-3951</a:t>
            </a:r>
          </a:p>
          <a:p>
            <a:endParaRPr lang="en-US" sz="3600" dirty="0"/>
          </a:p>
        </p:txBody>
      </p:sp>
    </p:spTree>
    <p:extLst>
      <p:ext uri="{BB962C8B-B14F-4D97-AF65-F5344CB8AC3E}">
        <p14:creationId xmlns:p14="http://schemas.microsoft.com/office/powerpoint/2010/main" val="2594832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501C8533-E175-4B83-9E5F-AAEAF6862BE8}" type="slidenum">
              <a:rPr lang="en-US" altLang="en-US">
                <a:latin typeface="Arial" panose="020B0604020202020204" pitchFamily="34" charset="0"/>
              </a:rPr>
              <a:pPr eaLnBrk="1" hangingPunct="1"/>
              <a:t>20</a:t>
            </a:fld>
            <a:endParaRPr lang="en-US" altLang="en-US">
              <a:latin typeface="Arial" panose="020B0604020202020204" pitchFamily="34" charset="0"/>
            </a:endParaRPr>
          </a:p>
        </p:txBody>
      </p:sp>
      <p:sp>
        <p:nvSpPr>
          <p:cNvPr id="352258" name="Rectangle 2"/>
          <p:cNvSpPr>
            <a:spLocks noGrp="1" noChangeArrowheads="1"/>
          </p:cNvSpPr>
          <p:nvPr>
            <p:ph type="title"/>
          </p:nvPr>
        </p:nvSpPr>
        <p:spPr>
          <a:xfrm>
            <a:off x="2041282" y="496094"/>
            <a:ext cx="8229600" cy="762000"/>
          </a:xfrm>
        </p:spPr>
        <p:txBody>
          <a:bodyPr/>
          <a:lstStyle/>
          <a:p>
            <a:pPr eaLnBrk="1" hangingPunct="1">
              <a:defRPr/>
            </a:pPr>
            <a:r>
              <a:rPr lang="en-US" sz="4600" b="1" dirty="0"/>
              <a:t>The Team Approach</a:t>
            </a:r>
            <a:endParaRPr lang="en-US" b="1" dirty="0" smtClean="0">
              <a:ea typeface="+mj-ea"/>
            </a:endParaRPr>
          </a:p>
        </p:txBody>
      </p:sp>
      <p:sp>
        <p:nvSpPr>
          <p:cNvPr id="352259" name="Rectangle 3"/>
          <p:cNvSpPr>
            <a:spLocks noGrp="1" noChangeArrowheads="1"/>
          </p:cNvSpPr>
          <p:nvPr>
            <p:ph type="body" idx="1"/>
          </p:nvPr>
        </p:nvSpPr>
        <p:spPr>
          <a:xfrm>
            <a:off x="2041282" y="1636241"/>
            <a:ext cx="3733800" cy="3048000"/>
          </a:xfrm>
        </p:spPr>
        <p:txBody>
          <a:bodyPr/>
          <a:lstStyle/>
          <a:p>
            <a:pPr marL="396875" indent="-396875">
              <a:defRPr/>
            </a:pPr>
            <a:r>
              <a:rPr lang="en-US" sz="2600" dirty="0">
                <a:latin typeface="Arial" panose="020B0604020202020204" pitchFamily="34" charset="0"/>
                <a:cs typeface="Arial" panose="020B0604020202020204" pitchFamily="34" charset="0"/>
              </a:rPr>
              <a:t>Student</a:t>
            </a:r>
          </a:p>
          <a:p>
            <a:pPr marL="396875" indent="-396875">
              <a:defRPr/>
            </a:pPr>
            <a:r>
              <a:rPr lang="en-US" sz="2600" dirty="0">
                <a:latin typeface="Arial" panose="020B0604020202020204" pitchFamily="34" charset="0"/>
                <a:cs typeface="Arial" panose="020B0604020202020204" pitchFamily="34" charset="0"/>
              </a:rPr>
              <a:t>Parents/Guardians</a:t>
            </a:r>
          </a:p>
          <a:p>
            <a:pPr marL="396875" indent="-396875">
              <a:defRPr/>
            </a:pPr>
            <a:r>
              <a:rPr lang="en-US" sz="2600" dirty="0">
                <a:latin typeface="Arial" panose="020B0604020202020204" pitchFamily="34" charset="0"/>
                <a:cs typeface="Arial" panose="020B0604020202020204" pitchFamily="34" charset="0"/>
              </a:rPr>
              <a:t>Classroom Teacher</a:t>
            </a:r>
          </a:p>
          <a:p>
            <a:pPr marL="396875" indent="-396875">
              <a:defRPr/>
            </a:pPr>
            <a:r>
              <a:rPr lang="en-US" sz="2600" dirty="0">
                <a:latin typeface="Arial" panose="020B0604020202020204" pitchFamily="34" charset="0"/>
                <a:cs typeface="Arial" panose="020B0604020202020204" pitchFamily="34" charset="0"/>
              </a:rPr>
              <a:t>School Psychologist</a:t>
            </a:r>
          </a:p>
          <a:p>
            <a:pPr marL="396875" indent="-396875">
              <a:lnSpc>
                <a:spcPct val="85000"/>
              </a:lnSpc>
              <a:spcBef>
                <a:spcPct val="30000"/>
              </a:spcBef>
              <a:defRPr/>
            </a:pPr>
            <a:r>
              <a:rPr lang="en-US" sz="2600" dirty="0">
                <a:latin typeface="Arial" panose="020B0604020202020204" pitchFamily="34" charset="0"/>
                <a:cs typeface="Arial" panose="020B0604020202020204" pitchFamily="34" charset="0"/>
              </a:rPr>
              <a:t>Speech &amp; Language Pathologist</a:t>
            </a:r>
          </a:p>
        </p:txBody>
      </p:sp>
      <p:sp>
        <p:nvSpPr>
          <p:cNvPr id="46086" name="Line 7"/>
          <p:cNvSpPr>
            <a:spLocks noChangeShapeType="1"/>
          </p:cNvSpPr>
          <p:nvPr/>
        </p:nvSpPr>
        <p:spPr bwMode="auto">
          <a:xfrm flipV="1">
            <a:off x="1524000" y="5332413"/>
            <a:ext cx="9144000" cy="1905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46087" name="Picture 6" descr="holding hands-te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3200" y="4495800"/>
            <a:ext cx="1625600" cy="1600200"/>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a:spLocks noChangeArrowheads="1"/>
          </p:cNvSpPr>
          <p:nvPr/>
        </p:nvSpPr>
        <p:spPr bwMode="auto">
          <a:xfrm>
            <a:off x="6731000" y="1826741"/>
            <a:ext cx="4114800" cy="2667000"/>
          </a:xfrm>
          <a:prstGeom prst="rect">
            <a:avLst/>
          </a:prstGeom>
          <a:noFill/>
          <a:ln w="9525">
            <a:noFill/>
            <a:miter lim="800000"/>
            <a:headEnd/>
            <a:tailEnd/>
          </a:ln>
          <a:effectLst/>
        </p:spPr>
        <p:txBody>
          <a:bodyPr/>
          <a:lstStyle/>
          <a:p>
            <a:pPr marL="396875" indent="-396875">
              <a:spcBef>
                <a:spcPct val="20000"/>
              </a:spcBef>
              <a:buClr>
                <a:schemeClr val="bg1"/>
              </a:buClr>
              <a:buSzPct val="60000"/>
              <a:buFont typeface="Wingdings" pitchFamily="2" charset="2"/>
              <a:buChar char="n"/>
              <a:defRPr/>
            </a:pPr>
            <a:r>
              <a:rPr lang="en-US" sz="2600" dirty="0">
                <a:effectLst>
                  <a:outerShdw blurRad="38100" dist="38100" dir="2700000" algn="tl">
                    <a:srgbClr val="C0C0C0"/>
                  </a:outerShdw>
                </a:effectLst>
                <a:latin typeface="Arial" pitchFamily="34" charset="0"/>
              </a:rPr>
              <a:t>Academic Therapist</a:t>
            </a:r>
          </a:p>
          <a:p>
            <a:pPr marL="396875" indent="-396875">
              <a:spcBef>
                <a:spcPct val="20000"/>
              </a:spcBef>
              <a:buClr>
                <a:schemeClr val="bg1"/>
              </a:buClr>
              <a:buSzPct val="60000"/>
              <a:buFont typeface="Wingdings" pitchFamily="2" charset="2"/>
              <a:buChar char="n"/>
              <a:defRPr/>
            </a:pPr>
            <a:r>
              <a:rPr lang="en-US" sz="2600" dirty="0">
                <a:effectLst>
                  <a:outerShdw blurRad="38100" dist="38100" dir="2700000" algn="tl">
                    <a:srgbClr val="C0C0C0"/>
                  </a:outerShdw>
                </a:effectLst>
                <a:latin typeface="Arial" pitchFamily="34" charset="0"/>
              </a:rPr>
              <a:t>Content Area Teachers</a:t>
            </a:r>
          </a:p>
          <a:p>
            <a:pPr marL="396875" indent="-396875">
              <a:spcBef>
                <a:spcPct val="20000"/>
              </a:spcBef>
              <a:buClr>
                <a:schemeClr val="bg1"/>
              </a:buClr>
              <a:buSzPct val="60000"/>
              <a:buFont typeface="Wingdings" pitchFamily="2" charset="2"/>
              <a:buChar char="n"/>
              <a:defRPr/>
            </a:pPr>
            <a:r>
              <a:rPr lang="en-US" sz="2600" dirty="0">
                <a:effectLst>
                  <a:outerShdw blurRad="38100" dist="38100" dir="2700000" algn="tl">
                    <a:srgbClr val="C0C0C0"/>
                  </a:outerShdw>
                </a:effectLst>
                <a:latin typeface="Arial" pitchFamily="34" charset="0"/>
              </a:rPr>
              <a:t>Reading Specialist</a:t>
            </a:r>
          </a:p>
          <a:p>
            <a:pPr marL="396875" indent="-396875">
              <a:spcBef>
                <a:spcPct val="20000"/>
              </a:spcBef>
              <a:buClr>
                <a:schemeClr val="bg1"/>
              </a:buClr>
              <a:buSzPct val="60000"/>
              <a:buFont typeface="Wingdings" pitchFamily="2" charset="2"/>
              <a:buChar char="n"/>
              <a:defRPr/>
            </a:pPr>
            <a:r>
              <a:rPr lang="en-US" sz="2600" dirty="0">
                <a:effectLst>
                  <a:outerShdw blurRad="38100" dist="38100" dir="2700000" algn="tl">
                    <a:srgbClr val="C0C0C0"/>
                  </a:outerShdw>
                </a:effectLst>
                <a:latin typeface="Arial" pitchFamily="34" charset="0"/>
              </a:rPr>
              <a:t>Intervention Specialist</a:t>
            </a:r>
          </a:p>
          <a:p>
            <a:pPr marL="396875" indent="-396875">
              <a:spcBef>
                <a:spcPct val="20000"/>
              </a:spcBef>
              <a:buClr>
                <a:schemeClr val="bg1"/>
              </a:buClr>
              <a:buSzPct val="60000"/>
              <a:buFont typeface="Wingdings" pitchFamily="2" charset="2"/>
              <a:buChar char="n"/>
              <a:defRPr/>
            </a:pPr>
            <a:r>
              <a:rPr lang="en-US" sz="2600" dirty="0">
                <a:effectLst>
                  <a:outerShdw blurRad="38100" dist="38100" dir="2700000" algn="tl">
                    <a:srgbClr val="C0C0C0"/>
                  </a:outerShdw>
                </a:effectLst>
                <a:latin typeface="Arial" pitchFamily="34" charset="0"/>
              </a:rPr>
              <a:t>Occupational Therapist</a:t>
            </a:r>
          </a:p>
        </p:txBody>
      </p:sp>
    </p:spTree>
    <p:extLst>
      <p:ext uri="{BB962C8B-B14F-4D97-AF65-F5344CB8AC3E}">
        <p14:creationId xmlns:p14="http://schemas.microsoft.com/office/powerpoint/2010/main" val="1163523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74575" y="419878"/>
            <a:ext cx="9114453" cy="1600200"/>
          </a:xfrm>
        </p:spPr>
        <p:txBody>
          <a:bodyPr/>
          <a:lstStyle/>
          <a:p>
            <a:r>
              <a:rPr lang="en-US" altLang="en-US" sz="3800" b="1" dirty="0" smtClean="0"/>
              <a:t>Students Who Do Not Qualify for an IEP</a:t>
            </a:r>
            <a:endParaRPr lang="en-US" altLang="en-US" sz="3800" b="1" dirty="0"/>
          </a:p>
        </p:txBody>
      </p:sp>
      <p:sp>
        <p:nvSpPr>
          <p:cNvPr id="21507" name="Rectangle 3"/>
          <p:cNvSpPr>
            <a:spLocks noGrp="1" noChangeArrowheads="1"/>
          </p:cNvSpPr>
          <p:nvPr>
            <p:ph type="body" idx="1"/>
          </p:nvPr>
        </p:nvSpPr>
        <p:spPr>
          <a:xfrm>
            <a:off x="2041282" y="1371600"/>
            <a:ext cx="8229600" cy="5486400"/>
          </a:xfrm>
        </p:spPr>
        <p:txBody>
          <a:bodyPr>
            <a:normAutofit/>
          </a:bodyPr>
          <a:lstStyle/>
          <a:p>
            <a:r>
              <a:rPr lang="en-US" altLang="en-US" sz="2800" dirty="0" smtClean="0"/>
              <a:t>For students with moderate reading difficulties who do not have IEPs, and who are unlikely to qualify for an IEP, a 504 Plan can be a life-saver!</a:t>
            </a:r>
          </a:p>
          <a:p>
            <a:endParaRPr lang="en-US" altLang="en-US" sz="2800" dirty="0"/>
          </a:p>
          <a:p>
            <a:r>
              <a:rPr lang="en-US" altLang="en-US" sz="2800" dirty="0" smtClean="0"/>
              <a:t>A 504 Plan will allow accommodations that help a junior high/high school student to keep up with coursework and demonstrate optimum performance on standardized tests (e.g., ACT)</a:t>
            </a:r>
            <a:endParaRPr lang="en-US" altLang="en-US" sz="2800" dirty="0"/>
          </a:p>
          <a:p>
            <a:endParaRPr lang="en-US" altLang="en-US" sz="2800" dirty="0" smtClean="0"/>
          </a:p>
          <a:p>
            <a:r>
              <a:rPr lang="en-US" altLang="en-US" sz="2800" dirty="0" smtClean="0"/>
              <a:t>Teachers need to be in the 504 “loop” for the plan to work well.  A 504 Plan is not “cheating!”</a:t>
            </a:r>
            <a:endParaRPr lang="en-US" altLang="en-US" sz="2800"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21</a:t>
            </a:fld>
            <a:endParaRPr lang="en-US" dirty="0"/>
          </a:p>
        </p:txBody>
      </p:sp>
    </p:spTree>
    <p:extLst>
      <p:ext uri="{BB962C8B-B14F-4D97-AF65-F5344CB8AC3E}">
        <p14:creationId xmlns:p14="http://schemas.microsoft.com/office/powerpoint/2010/main" val="1975892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74575" y="419878"/>
            <a:ext cx="9114453" cy="1600200"/>
          </a:xfrm>
        </p:spPr>
        <p:txBody>
          <a:bodyPr>
            <a:normAutofit/>
          </a:bodyPr>
          <a:lstStyle/>
          <a:p>
            <a:r>
              <a:rPr lang="en-US" altLang="en-US" b="1" dirty="0" smtClean="0"/>
              <a:t>UURC Services</a:t>
            </a:r>
            <a:endParaRPr lang="en-US" altLang="en-US" b="1" dirty="0"/>
          </a:p>
        </p:txBody>
      </p:sp>
      <p:sp>
        <p:nvSpPr>
          <p:cNvPr id="21507" name="Rectangle 3"/>
          <p:cNvSpPr>
            <a:spLocks noGrp="1" noChangeArrowheads="1"/>
          </p:cNvSpPr>
          <p:nvPr>
            <p:ph type="body" idx="1"/>
          </p:nvPr>
        </p:nvSpPr>
        <p:spPr>
          <a:xfrm>
            <a:off x="1279281" y="1169293"/>
            <a:ext cx="10506318" cy="5486400"/>
          </a:xfrm>
        </p:spPr>
        <p:txBody>
          <a:bodyPr>
            <a:normAutofit/>
          </a:bodyPr>
          <a:lstStyle/>
          <a:p>
            <a:r>
              <a:rPr lang="en-US" altLang="en-US" sz="3200" dirty="0" smtClean="0"/>
              <a:t>Basic Assessment Battery   -     $50</a:t>
            </a:r>
          </a:p>
          <a:p>
            <a:r>
              <a:rPr lang="en-US" altLang="en-US" sz="3200" dirty="0" smtClean="0"/>
              <a:t>Intensive Assessment Battery    -    $100</a:t>
            </a:r>
          </a:p>
          <a:p>
            <a:pPr lvl="3"/>
            <a:r>
              <a:rPr lang="en-US" altLang="en-US" sz="3000" dirty="0" smtClean="0"/>
              <a:t>after intervention</a:t>
            </a:r>
          </a:p>
          <a:p>
            <a:pPr marL="1444752" lvl="3" indent="0">
              <a:buNone/>
            </a:pPr>
            <a:endParaRPr lang="en-US" altLang="en-US" sz="3000" dirty="0"/>
          </a:p>
          <a:p>
            <a:r>
              <a:rPr lang="en-US" altLang="en-US" sz="3200" dirty="0" smtClean="0"/>
              <a:t>Basic Intervention   -    45 minutes 2x week</a:t>
            </a:r>
          </a:p>
          <a:p>
            <a:r>
              <a:rPr lang="en-US" altLang="en-US" sz="3200" dirty="0" smtClean="0"/>
              <a:t>Intensive Intervention (Wilson)   -   75 minutes 2x week</a:t>
            </a:r>
          </a:p>
          <a:p>
            <a:endParaRPr lang="en-US" altLang="en-US" sz="3200" dirty="0"/>
          </a:p>
          <a:p>
            <a:r>
              <a:rPr lang="en-US" altLang="en-US" sz="3200" dirty="0" smtClean="0"/>
              <a:t>Professional Development for Educators (basic, intensive intervention)</a:t>
            </a:r>
          </a:p>
        </p:txBody>
      </p:sp>
      <p:sp>
        <p:nvSpPr>
          <p:cNvPr id="4" name="Slide Number Placeholder 3"/>
          <p:cNvSpPr>
            <a:spLocks noGrp="1"/>
          </p:cNvSpPr>
          <p:nvPr>
            <p:ph type="sldNum" sz="quarter" idx="12"/>
          </p:nvPr>
        </p:nvSpPr>
        <p:spPr/>
        <p:txBody>
          <a:bodyPr/>
          <a:lstStyle/>
          <a:p>
            <a:fld id="{BA9B540C-44DA-4F69-89C9-7C84606640D3}" type="slidenum">
              <a:rPr lang="en-US" smtClean="0"/>
              <a:pPr/>
              <a:t>22</a:t>
            </a:fld>
            <a:endParaRPr lang="en-US" dirty="0"/>
          </a:p>
        </p:txBody>
      </p:sp>
    </p:spTree>
    <p:extLst>
      <p:ext uri="{BB962C8B-B14F-4D97-AF65-F5344CB8AC3E}">
        <p14:creationId xmlns:p14="http://schemas.microsoft.com/office/powerpoint/2010/main" val="3765023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Can a Parent Do at Home?</a:t>
            </a:r>
            <a:endParaRPr lang="en-US" b="1" dirty="0"/>
          </a:p>
        </p:txBody>
      </p:sp>
      <p:sp>
        <p:nvSpPr>
          <p:cNvPr id="3" name="Content Placeholder 2"/>
          <p:cNvSpPr>
            <a:spLocks noGrp="1"/>
          </p:cNvSpPr>
          <p:nvPr>
            <p:ph idx="1"/>
          </p:nvPr>
        </p:nvSpPr>
        <p:spPr>
          <a:xfrm>
            <a:off x="1371600" y="1693333"/>
            <a:ext cx="10464800" cy="4605867"/>
          </a:xfrm>
        </p:spPr>
        <p:txBody>
          <a:bodyPr>
            <a:normAutofit/>
          </a:bodyPr>
          <a:lstStyle/>
          <a:p>
            <a:r>
              <a:rPr lang="en-US" sz="3200" dirty="0" smtClean="0"/>
              <a:t>Home Word Charts </a:t>
            </a:r>
            <a:r>
              <a:rPr lang="en-US" sz="3200" dirty="0"/>
              <a:t>- </a:t>
            </a:r>
            <a:r>
              <a:rPr lang="en-US" sz="3200" dirty="0">
                <a:hlinkClick r:id="rId2"/>
              </a:rPr>
              <a:t>http://</a:t>
            </a:r>
            <a:r>
              <a:rPr lang="en-US" sz="3200" dirty="0" smtClean="0">
                <a:hlinkClick r:id="rId2"/>
              </a:rPr>
              <a:t>www.uurc.utah.edu/General/HomeWord.php</a:t>
            </a:r>
            <a:endParaRPr lang="en-US" sz="3200" dirty="0" smtClean="0"/>
          </a:p>
          <a:p>
            <a:endParaRPr lang="en-US" sz="3200" dirty="0"/>
          </a:p>
          <a:p>
            <a:r>
              <a:rPr lang="en-US" sz="3200" dirty="0" smtClean="0"/>
              <a:t>Repeated Readings -  </a:t>
            </a:r>
            <a:r>
              <a:rPr lang="en-US" sz="3200" dirty="0" smtClean="0">
                <a:hlinkClick r:id="rId3"/>
              </a:rPr>
              <a:t>http</a:t>
            </a:r>
            <a:r>
              <a:rPr lang="en-US" sz="3200" dirty="0">
                <a:hlinkClick r:id="rId3"/>
              </a:rPr>
              <a:t>://</a:t>
            </a:r>
            <a:r>
              <a:rPr lang="en-US" sz="3200" dirty="0" smtClean="0">
                <a:hlinkClick r:id="rId3"/>
              </a:rPr>
              <a:t>www.uurc.utah.edu/General/Forms-Charts.php</a:t>
            </a:r>
            <a:endParaRPr lang="en-US" sz="3200" dirty="0" smtClean="0"/>
          </a:p>
          <a:p>
            <a:endParaRPr lang="en-US" sz="3200" dirty="0"/>
          </a:p>
          <a:p>
            <a:r>
              <a:rPr lang="en-US" sz="3200" dirty="0" smtClean="0"/>
              <a:t>More, more, and more! </a:t>
            </a:r>
            <a:r>
              <a:rPr lang="en-US" sz="3200" dirty="0" smtClean="0">
                <a:hlinkClick r:id="rId4"/>
              </a:rPr>
              <a:t>http</a:t>
            </a:r>
            <a:r>
              <a:rPr lang="en-US" sz="3200" dirty="0">
                <a:hlinkClick r:id="rId4"/>
              </a:rPr>
              <a:t>://</a:t>
            </a:r>
            <a:r>
              <a:rPr lang="en-US" sz="3200" dirty="0" smtClean="0">
                <a:hlinkClick r:id="rId4"/>
              </a:rPr>
              <a:t>www.uurc.utah.edu/Parents/ParentLinks.php</a:t>
            </a:r>
            <a:endParaRPr lang="en-US" sz="3200" dirty="0" smtClean="0"/>
          </a:p>
          <a:p>
            <a:endParaRPr lang="en-US" sz="3200" dirty="0"/>
          </a:p>
          <a:p>
            <a:endParaRPr lang="en-US" sz="3200" dirty="0"/>
          </a:p>
        </p:txBody>
      </p:sp>
    </p:spTree>
    <p:extLst>
      <p:ext uri="{BB962C8B-B14F-4D97-AF65-F5344CB8AC3E}">
        <p14:creationId xmlns:p14="http://schemas.microsoft.com/office/powerpoint/2010/main" val="647897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82260" y="1988927"/>
            <a:ext cx="1533525" cy="1066800"/>
          </a:xfrm>
          <a:prstGeom prst="rect">
            <a:avLst/>
          </a:prstGeom>
        </p:spPr>
      </p:pic>
      <p:sp>
        <p:nvSpPr>
          <p:cNvPr id="6" name="TextBox 5"/>
          <p:cNvSpPr txBox="1"/>
          <p:nvPr/>
        </p:nvSpPr>
        <p:spPr>
          <a:xfrm>
            <a:off x="4038600" y="457200"/>
            <a:ext cx="4953000" cy="369332"/>
          </a:xfrm>
          <a:prstGeom prst="rect">
            <a:avLst/>
          </a:prstGeom>
          <a:noFill/>
        </p:spPr>
        <p:txBody>
          <a:bodyPr wrap="square" rtlCol="0">
            <a:spAutoFit/>
          </a:bodyPr>
          <a:lstStyle/>
          <a:p>
            <a:endParaRPr lang="en-US" dirty="0"/>
          </a:p>
        </p:txBody>
      </p:sp>
      <p:sp>
        <p:nvSpPr>
          <p:cNvPr id="3" name="Content Placeholder 2"/>
          <p:cNvSpPr>
            <a:spLocks noGrp="1"/>
          </p:cNvSpPr>
          <p:nvPr>
            <p:ph idx="1"/>
          </p:nvPr>
        </p:nvSpPr>
        <p:spPr>
          <a:xfrm>
            <a:off x="1811426" y="1260389"/>
            <a:ext cx="8229600" cy="4983162"/>
          </a:xfrm>
        </p:spPr>
        <p:txBody>
          <a:bodyPr/>
          <a:lstStyle/>
          <a:p>
            <a:pPr algn="ctr">
              <a:buNone/>
            </a:pPr>
            <a:r>
              <a:rPr lang="en-US" b="1" i="1" dirty="0" smtClean="0">
                <a:solidFill>
                  <a:schemeClr val="tx2"/>
                </a:solidFill>
                <a:effectLst>
                  <a:outerShdw blurRad="38100" dist="38100" dir="2700000" algn="tl">
                    <a:srgbClr val="000000">
                      <a:alpha val="43137"/>
                    </a:srgbClr>
                  </a:outerShdw>
                </a:effectLst>
              </a:rPr>
              <a:t>       </a:t>
            </a:r>
            <a:endParaRPr lang="en-US" b="1" i="1" dirty="0">
              <a:solidFill>
                <a:schemeClr val="tx2"/>
              </a:solidFill>
              <a:effectLst>
                <a:outerShdw blurRad="38100" dist="38100" dir="2700000" algn="tl">
                  <a:srgbClr val="000000">
                    <a:alpha val="43137"/>
                  </a:srgbClr>
                </a:outerShdw>
              </a:effectLst>
            </a:endParaRPr>
          </a:p>
        </p:txBody>
      </p:sp>
      <p:sp>
        <p:nvSpPr>
          <p:cNvPr id="2" name="Title 1"/>
          <p:cNvSpPr>
            <a:spLocks noGrp="1"/>
          </p:cNvSpPr>
          <p:nvPr>
            <p:ph type="title"/>
          </p:nvPr>
        </p:nvSpPr>
        <p:spPr>
          <a:xfrm>
            <a:off x="3486153" y="274638"/>
            <a:ext cx="6800847" cy="551894"/>
          </a:xfrm>
        </p:spPr>
        <p:txBody>
          <a:bodyPr>
            <a:noAutofit/>
          </a:bodyPr>
          <a:lstStyle/>
          <a:p>
            <a:pPr algn="ctr"/>
            <a:r>
              <a:rPr lang="en-US" sz="5400" dirty="0" smtClean="0">
                <a:solidFill>
                  <a:schemeClr val="accent2"/>
                </a:solidFill>
                <a:latin typeface="Times New Roman" pitchFamily="18" charset="0"/>
                <a:cs typeface="Times New Roman" pitchFamily="18" charset="0"/>
              </a:rPr>
              <a:t>www.uurc.utah.edu</a:t>
            </a:r>
            <a:endParaRPr lang="en-US" sz="5400" dirty="0">
              <a:solidFill>
                <a:schemeClr val="accent2"/>
              </a:solidFill>
              <a:latin typeface="Times New Roman" pitchFamily="18" charset="0"/>
              <a:cs typeface="Times New Roman" pitchFamily="18" charset="0"/>
            </a:endParaRPr>
          </a:p>
        </p:txBody>
      </p:sp>
      <p:pic>
        <p:nvPicPr>
          <p:cNvPr id="7" name="Picture 6" descr="Website home page.PNG"/>
          <p:cNvPicPr>
            <a:picLocks noChangeAspect="1"/>
          </p:cNvPicPr>
          <p:nvPr/>
        </p:nvPicPr>
        <p:blipFill>
          <a:blip r:embed="rId4"/>
          <a:stretch>
            <a:fillRect/>
          </a:stretch>
        </p:blipFill>
        <p:spPr>
          <a:xfrm>
            <a:off x="7286169" y="1482811"/>
            <a:ext cx="4658696" cy="4975654"/>
          </a:xfrm>
          <a:prstGeom prst="rect">
            <a:avLst/>
          </a:prstGeom>
          <a:ln>
            <a:noFill/>
          </a:ln>
          <a:effectLst>
            <a:outerShdw blurRad="292100" dist="139700" dir="2700000" algn="tl" rotWithShape="0">
              <a:srgbClr val="333333">
                <a:alpha val="65000"/>
              </a:srgbClr>
            </a:outerShdw>
          </a:effectLst>
        </p:spPr>
      </p:pic>
      <p:cxnSp>
        <p:nvCxnSpPr>
          <p:cNvPr id="11" name="Straight Arrow Connector 10"/>
          <p:cNvCxnSpPr/>
          <p:nvPr/>
        </p:nvCxnSpPr>
        <p:spPr>
          <a:xfrm flipH="1" flipV="1">
            <a:off x="5124451" y="2106570"/>
            <a:ext cx="1762125" cy="9525"/>
          </a:xfrm>
          <a:prstGeom prst="straightConnector1">
            <a:avLst/>
          </a:prstGeom>
          <a:ln w="57150">
            <a:tailEnd type="arrow"/>
          </a:ln>
        </p:spPr>
        <p:style>
          <a:lnRef idx="3">
            <a:schemeClr val="accent2"/>
          </a:lnRef>
          <a:fillRef idx="0">
            <a:schemeClr val="accent2"/>
          </a:fillRef>
          <a:effectRef idx="2">
            <a:schemeClr val="accent2"/>
          </a:effectRef>
          <a:fontRef idx="minor">
            <a:schemeClr val="tx1"/>
          </a:fontRef>
        </p:style>
      </p:cxn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74751" y="1219200"/>
            <a:ext cx="1750107" cy="5453616"/>
          </a:xfrm>
          <a:prstGeom prst="rect">
            <a:avLst/>
          </a:prstGeom>
        </p:spPr>
      </p:pic>
      <p:sp>
        <p:nvSpPr>
          <p:cNvPr id="10" name="Oval 9"/>
          <p:cNvSpPr/>
          <p:nvPr/>
        </p:nvSpPr>
        <p:spPr>
          <a:xfrm>
            <a:off x="3269612" y="3946008"/>
            <a:ext cx="1397553" cy="504072"/>
          </a:xfrm>
          <a:prstGeom prst="ellipse">
            <a:avLst/>
          </a:prstGeom>
          <a:noFill/>
          <a:ln w="571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22225">
                <a:solidFill>
                  <a:schemeClr val="accent2"/>
                </a:solidFill>
                <a:prstDash val="solid"/>
              </a:ln>
              <a:solidFill>
                <a:schemeClr val="accent2">
                  <a:lumMod val="40000"/>
                  <a:lumOff val="60000"/>
                </a:schemeClr>
              </a:solidFill>
            </a:endParaRPr>
          </a:p>
        </p:txBody>
      </p:sp>
      <p:sp>
        <p:nvSpPr>
          <p:cNvPr id="14" name="Oval 13"/>
          <p:cNvSpPr/>
          <p:nvPr/>
        </p:nvSpPr>
        <p:spPr>
          <a:xfrm>
            <a:off x="3269612" y="2522327"/>
            <a:ext cx="986504" cy="443879"/>
          </a:xfrm>
          <a:prstGeom prst="ellipse">
            <a:avLst/>
          </a:prstGeom>
          <a:noFill/>
          <a:ln w="571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22225">
                <a:solidFill>
                  <a:schemeClr val="accent2"/>
                </a:solidFill>
                <a:prstDash val="solid"/>
              </a:ln>
              <a:solidFill>
                <a:schemeClr val="accent2">
                  <a:lumMod val="40000"/>
                  <a:lumOff val="60000"/>
                </a:schemeClr>
              </a:solidFill>
            </a:endParaRPr>
          </a:p>
        </p:txBody>
      </p:sp>
      <p:sp>
        <p:nvSpPr>
          <p:cNvPr id="12" name="Oval 11"/>
          <p:cNvSpPr/>
          <p:nvPr/>
        </p:nvSpPr>
        <p:spPr>
          <a:xfrm>
            <a:off x="3151027" y="4925810"/>
            <a:ext cx="1397553" cy="504072"/>
          </a:xfrm>
          <a:prstGeom prst="ellipse">
            <a:avLst/>
          </a:prstGeom>
          <a:noFill/>
          <a:ln w="571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14734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4" grpId="0" animBg="1"/>
      <p:bldP spid="12" grpId="0" animBg="1"/>
      <p:bldP spid="1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02582E39-6672-4505-8BDF-8E7B792E6FD2}" type="slidenum">
              <a:rPr lang="en-US" altLang="en-US">
                <a:latin typeface="Arial" panose="020B0604020202020204" pitchFamily="34" charset="0"/>
              </a:rPr>
              <a:pPr eaLnBrk="1" hangingPunct="1"/>
              <a:t>25</a:t>
            </a:fld>
            <a:endParaRPr lang="en-US" altLang="en-US" dirty="0">
              <a:latin typeface="Arial" panose="020B0604020202020204" pitchFamily="34" charset="0"/>
            </a:endParaRPr>
          </a:p>
        </p:txBody>
      </p:sp>
      <p:sp>
        <p:nvSpPr>
          <p:cNvPr id="195586" name="Rectangle 2"/>
          <p:cNvSpPr>
            <a:spLocks noGrp="1" noChangeArrowheads="1"/>
          </p:cNvSpPr>
          <p:nvPr>
            <p:ph type="title"/>
          </p:nvPr>
        </p:nvSpPr>
        <p:spPr>
          <a:xfrm>
            <a:off x="1981200" y="685800"/>
            <a:ext cx="8229600" cy="1066800"/>
          </a:xfrm>
        </p:spPr>
        <p:txBody>
          <a:bodyPr/>
          <a:lstStyle/>
          <a:p>
            <a:pPr eaLnBrk="1" hangingPunct="1">
              <a:defRPr/>
            </a:pPr>
            <a:r>
              <a:rPr lang="en-US" sz="5200" b="1" dirty="0"/>
              <a:t>For More Information</a:t>
            </a:r>
            <a:endParaRPr lang="en-US" sz="4800" b="1" dirty="0"/>
          </a:p>
        </p:txBody>
      </p:sp>
      <p:pic>
        <p:nvPicPr>
          <p:cNvPr id="84996" name="Picture 8"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905000"/>
            <a:ext cx="391795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94" name="Rectangle 10"/>
          <p:cNvSpPr>
            <a:spLocks noChangeArrowheads="1"/>
          </p:cNvSpPr>
          <p:nvPr/>
        </p:nvSpPr>
        <p:spPr bwMode="auto">
          <a:xfrm>
            <a:off x="1676400" y="152400"/>
            <a:ext cx="8839200" cy="6553200"/>
          </a:xfrm>
          <a:prstGeom prst="rect">
            <a:avLst/>
          </a:prstGeom>
          <a:noFill/>
          <a:ln w="190500">
            <a:solidFill>
              <a:srgbClr val="728EB5"/>
            </a:solidFill>
            <a:miter lim="800000"/>
            <a:headEnd/>
            <a:tailEnd/>
          </a:ln>
          <a:effectLst>
            <a:outerShdw dist="35921" dir="2700000" algn="ctr" rotWithShape="0">
              <a:srgbClr val="000102"/>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US" dirty="0">
              <a:latin typeface="Tahoma" pitchFamily="96" charset="0"/>
            </a:endParaRPr>
          </a:p>
        </p:txBody>
      </p:sp>
      <p:sp>
        <p:nvSpPr>
          <p:cNvPr id="195587" name="Rectangle 3"/>
          <p:cNvSpPr>
            <a:spLocks noGrp="1" noChangeArrowheads="1"/>
          </p:cNvSpPr>
          <p:nvPr>
            <p:ph type="body" sz="half" idx="1"/>
          </p:nvPr>
        </p:nvSpPr>
        <p:spPr>
          <a:xfrm>
            <a:off x="2057400" y="2133600"/>
            <a:ext cx="5410200" cy="3505200"/>
          </a:xfrm>
        </p:spPr>
        <p:txBody>
          <a:bodyPr/>
          <a:lstStyle/>
          <a:p>
            <a:pPr eaLnBrk="1" hangingPunct="1">
              <a:lnSpc>
                <a:spcPct val="80000"/>
              </a:lnSpc>
              <a:spcBef>
                <a:spcPct val="0"/>
              </a:spcBef>
              <a:buFont typeface="Wingdings" panose="05000000000000000000" pitchFamily="2" charset="2"/>
              <a:buNone/>
              <a:defRPr/>
            </a:pPr>
            <a:r>
              <a:rPr lang="en-US" b="1" dirty="0" smtClean="0"/>
              <a:t>The International</a:t>
            </a:r>
          </a:p>
          <a:p>
            <a:pPr eaLnBrk="1" hangingPunct="1">
              <a:lnSpc>
                <a:spcPct val="80000"/>
              </a:lnSpc>
              <a:spcBef>
                <a:spcPct val="0"/>
              </a:spcBef>
              <a:buFont typeface="Wingdings" panose="05000000000000000000" pitchFamily="2" charset="2"/>
              <a:buNone/>
              <a:defRPr/>
            </a:pPr>
            <a:r>
              <a:rPr lang="en-US" b="1" dirty="0" smtClean="0"/>
              <a:t>	Dyslexia Association</a:t>
            </a:r>
            <a:endParaRPr lang="en-US" sz="2800" dirty="0"/>
          </a:p>
          <a:p>
            <a:pPr eaLnBrk="1" hangingPunct="1">
              <a:lnSpc>
                <a:spcPct val="80000"/>
              </a:lnSpc>
              <a:spcBef>
                <a:spcPct val="0"/>
              </a:spcBef>
              <a:defRPr/>
            </a:pPr>
            <a:endParaRPr lang="en-US" sz="1000" dirty="0"/>
          </a:p>
          <a:p>
            <a:pPr eaLnBrk="1" hangingPunct="1">
              <a:lnSpc>
                <a:spcPct val="80000"/>
              </a:lnSpc>
              <a:spcBef>
                <a:spcPct val="0"/>
              </a:spcBef>
              <a:defRPr/>
            </a:pPr>
            <a:r>
              <a:rPr lang="en-US" sz="2700" dirty="0"/>
              <a:t>40 York Road</a:t>
            </a:r>
          </a:p>
          <a:p>
            <a:pPr eaLnBrk="1" hangingPunct="1">
              <a:lnSpc>
                <a:spcPct val="80000"/>
              </a:lnSpc>
              <a:spcBef>
                <a:spcPct val="0"/>
              </a:spcBef>
              <a:buFont typeface="Wingdings" panose="05000000000000000000" pitchFamily="2" charset="2"/>
              <a:buNone/>
              <a:defRPr/>
            </a:pPr>
            <a:r>
              <a:rPr lang="en-US" sz="2700" dirty="0"/>
              <a:t>	4</a:t>
            </a:r>
            <a:r>
              <a:rPr lang="en-US" sz="2700" baseline="30000" dirty="0"/>
              <a:t>th</a:t>
            </a:r>
            <a:r>
              <a:rPr lang="en-US" sz="2700" dirty="0"/>
              <a:t> Floor</a:t>
            </a:r>
          </a:p>
          <a:p>
            <a:pPr eaLnBrk="1" hangingPunct="1">
              <a:lnSpc>
                <a:spcPct val="80000"/>
              </a:lnSpc>
              <a:spcBef>
                <a:spcPct val="0"/>
              </a:spcBef>
              <a:buFont typeface="Wingdings" panose="05000000000000000000" pitchFamily="2" charset="2"/>
              <a:buNone/>
              <a:defRPr/>
            </a:pPr>
            <a:r>
              <a:rPr lang="en-US" sz="2700" dirty="0"/>
              <a:t>	Baltimore, Maryland  21204</a:t>
            </a:r>
            <a:endParaRPr lang="en-US" sz="2800" dirty="0"/>
          </a:p>
          <a:p>
            <a:pPr eaLnBrk="1" hangingPunct="1">
              <a:lnSpc>
                <a:spcPct val="80000"/>
              </a:lnSpc>
              <a:spcBef>
                <a:spcPct val="0"/>
              </a:spcBef>
              <a:buFont typeface="Wingdings" panose="05000000000000000000" pitchFamily="2" charset="2"/>
              <a:buNone/>
              <a:defRPr/>
            </a:pPr>
            <a:endParaRPr lang="en-US" sz="1000" dirty="0"/>
          </a:p>
          <a:p>
            <a:pPr eaLnBrk="1" hangingPunct="1">
              <a:lnSpc>
                <a:spcPct val="80000"/>
              </a:lnSpc>
              <a:spcBef>
                <a:spcPct val="0"/>
              </a:spcBef>
              <a:defRPr/>
            </a:pPr>
            <a:r>
              <a:rPr lang="en-US" sz="2800" dirty="0"/>
              <a:t>www.interdys.org</a:t>
            </a:r>
          </a:p>
          <a:p>
            <a:pPr eaLnBrk="1" hangingPunct="1">
              <a:lnSpc>
                <a:spcPct val="80000"/>
              </a:lnSpc>
              <a:spcBef>
                <a:spcPct val="0"/>
              </a:spcBef>
              <a:buFont typeface="Wingdings" panose="05000000000000000000" pitchFamily="2" charset="2"/>
              <a:buNone/>
              <a:defRPr/>
            </a:pPr>
            <a:endParaRPr lang="en-US" sz="1000" dirty="0"/>
          </a:p>
          <a:p>
            <a:pPr eaLnBrk="1" hangingPunct="1">
              <a:lnSpc>
                <a:spcPct val="80000"/>
              </a:lnSpc>
              <a:spcBef>
                <a:spcPct val="0"/>
              </a:spcBef>
              <a:defRPr/>
            </a:pPr>
            <a:r>
              <a:rPr lang="en-US" sz="2800" dirty="0"/>
              <a:t>1-800-ABCD123</a:t>
            </a:r>
          </a:p>
          <a:p>
            <a:pPr eaLnBrk="1" hangingPunct="1">
              <a:lnSpc>
                <a:spcPct val="80000"/>
              </a:lnSpc>
              <a:spcBef>
                <a:spcPct val="0"/>
              </a:spcBef>
              <a:buFont typeface="Wingdings" panose="05000000000000000000" pitchFamily="2" charset="2"/>
              <a:buNone/>
              <a:defRPr/>
            </a:pPr>
            <a:endParaRPr lang="en-US" sz="1000" dirty="0"/>
          </a:p>
          <a:p>
            <a:pPr eaLnBrk="1" hangingPunct="1">
              <a:lnSpc>
                <a:spcPct val="80000"/>
              </a:lnSpc>
              <a:spcBef>
                <a:spcPct val="0"/>
              </a:spcBef>
              <a:defRPr/>
            </a:pPr>
            <a:r>
              <a:rPr lang="en-US" sz="2800" dirty="0"/>
              <a:t>410-296-0232</a:t>
            </a:r>
          </a:p>
        </p:txBody>
      </p:sp>
    </p:spTree>
    <p:extLst>
      <p:ext uri="{BB962C8B-B14F-4D97-AF65-F5344CB8AC3E}">
        <p14:creationId xmlns:p14="http://schemas.microsoft.com/office/powerpoint/2010/main" val="3965044381"/>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41621" y="457199"/>
            <a:ext cx="7772400" cy="762000"/>
          </a:xfrm>
        </p:spPr>
        <p:txBody>
          <a:bodyPr/>
          <a:lstStyle/>
          <a:p>
            <a:r>
              <a:rPr lang="en-US" altLang="en-US" b="1" dirty="0"/>
              <a:t>Take This to the Bank:  </a:t>
            </a:r>
          </a:p>
        </p:txBody>
      </p:sp>
      <p:sp>
        <p:nvSpPr>
          <p:cNvPr id="25603" name="Rectangle 3"/>
          <p:cNvSpPr>
            <a:spLocks noGrp="1" noChangeArrowheads="1"/>
          </p:cNvSpPr>
          <p:nvPr>
            <p:ph type="body" idx="1"/>
          </p:nvPr>
        </p:nvSpPr>
        <p:spPr>
          <a:xfrm>
            <a:off x="2209799" y="1295400"/>
            <a:ext cx="9240795" cy="4419600"/>
          </a:xfrm>
        </p:spPr>
        <p:txBody>
          <a:bodyPr/>
          <a:lstStyle/>
          <a:p>
            <a:pPr>
              <a:lnSpc>
                <a:spcPct val="90000"/>
              </a:lnSpc>
            </a:pPr>
            <a:endParaRPr lang="en-US" altLang="en-US" dirty="0"/>
          </a:p>
          <a:p>
            <a:pPr>
              <a:lnSpc>
                <a:spcPct val="90000"/>
              </a:lnSpc>
            </a:pPr>
            <a:r>
              <a:rPr lang="en-US" altLang="en-US" sz="3200" dirty="0"/>
              <a:t>Good readers take in almost every word on the page.  They recognize words at sight.  With an unfamiliar word, they use spelling patterns to quickly chunk the word by syllable.</a:t>
            </a:r>
          </a:p>
          <a:p>
            <a:pPr>
              <a:lnSpc>
                <a:spcPct val="90000"/>
              </a:lnSpc>
            </a:pPr>
            <a:endParaRPr lang="en-US" altLang="en-US" sz="3200" dirty="0"/>
          </a:p>
          <a:p>
            <a:pPr>
              <a:lnSpc>
                <a:spcPct val="90000"/>
              </a:lnSpc>
            </a:pPr>
            <a:r>
              <a:rPr lang="en-US" altLang="en-US" sz="3200" dirty="0"/>
              <a:t>Poor readers rely on </a:t>
            </a:r>
            <a:r>
              <a:rPr lang="en-US" altLang="en-US" sz="3200" dirty="0" smtClean="0"/>
              <a:t>context to identify words.</a:t>
            </a:r>
            <a:endParaRPr lang="en-US" altLang="en-US" sz="3200" dirty="0"/>
          </a:p>
          <a:p>
            <a:pPr>
              <a:lnSpc>
                <a:spcPct val="90000"/>
              </a:lnSpc>
            </a:pPr>
            <a:endParaRPr lang="en-US" altLang="en-US" dirty="0"/>
          </a:p>
        </p:txBody>
      </p:sp>
      <p:sp>
        <p:nvSpPr>
          <p:cNvPr id="25604" name="Text Box 4"/>
          <p:cNvSpPr txBox="1">
            <a:spLocks noChangeArrowheads="1"/>
          </p:cNvSpPr>
          <p:nvPr/>
        </p:nvSpPr>
        <p:spPr bwMode="auto">
          <a:xfrm>
            <a:off x="2362200" y="5791201"/>
            <a:ext cx="7848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Adams, 1990,  Perfetti &amp; Lesgold, 1979; Rayner &amp; Pollatsek, 1987; Stanovich &amp; Stanovich, 1995</a:t>
            </a:r>
          </a:p>
        </p:txBody>
      </p:sp>
    </p:spTree>
    <p:extLst>
      <p:ext uri="{BB962C8B-B14F-4D97-AF65-F5344CB8AC3E}">
        <p14:creationId xmlns:p14="http://schemas.microsoft.com/office/powerpoint/2010/main" val="207693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057400" y="228600"/>
            <a:ext cx="7696200" cy="643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smtClean="0">
                <a:solidFill>
                  <a:srgbClr val="FF0000"/>
                </a:solidFill>
              </a:rPr>
              <a:t>	black</a:t>
            </a:r>
            <a:r>
              <a:rPr lang="en-US" altLang="en-US" sz="3200" dirty="0"/>
              <a:t>				green			</a:t>
            </a:r>
            <a:r>
              <a:rPr lang="en-US" altLang="en-US" sz="3200" dirty="0" smtClean="0"/>
              <a:t>	</a:t>
            </a:r>
            <a:r>
              <a:rPr lang="en-US" altLang="en-US" sz="3200" dirty="0" smtClean="0">
                <a:solidFill>
                  <a:srgbClr val="33CC33"/>
                </a:solidFill>
              </a:rPr>
              <a:t>black</a:t>
            </a:r>
            <a:endParaRPr lang="en-US" altLang="en-US" sz="3200" dirty="0">
              <a:solidFill>
                <a:srgbClr val="33CC33"/>
              </a:solidFill>
            </a:endParaRPr>
          </a:p>
          <a:p>
            <a:pPr>
              <a:spcBef>
                <a:spcPct val="50000"/>
              </a:spcBef>
            </a:pPr>
            <a:r>
              <a:rPr lang="en-US" altLang="en-US" sz="3200" dirty="0" smtClean="0">
                <a:solidFill>
                  <a:srgbClr val="00B0F0"/>
                </a:solidFill>
              </a:rPr>
              <a:t>	green</a:t>
            </a:r>
            <a:r>
              <a:rPr lang="en-US" altLang="en-US" sz="3200" dirty="0"/>
              <a:t>		 		</a:t>
            </a:r>
            <a:r>
              <a:rPr lang="en-US" altLang="en-US" sz="3200" dirty="0">
                <a:solidFill>
                  <a:srgbClr val="00B050"/>
                </a:solidFill>
              </a:rPr>
              <a:t>red</a:t>
            </a:r>
            <a:r>
              <a:rPr lang="en-US" altLang="en-US" sz="3200" dirty="0">
                <a:solidFill>
                  <a:schemeClr val="accent2"/>
                </a:solidFill>
              </a:rPr>
              <a:t>			</a:t>
            </a:r>
            <a:r>
              <a:rPr lang="en-US" altLang="en-US" sz="3200" dirty="0" smtClean="0">
                <a:solidFill>
                  <a:schemeClr val="accent2"/>
                </a:solidFill>
              </a:rPr>
              <a:t>		</a:t>
            </a:r>
            <a:r>
              <a:rPr lang="en-US" altLang="en-US" sz="3200" dirty="0" smtClean="0">
                <a:solidFill>
                  <a:srgbClr val="FF0000"/>
                </a:solidFill>
              </a:rPr>
              <a:t>green</a:t>
            </a:r>
            <a:r>
              <a:rPr lang="en-US" altLang="en-US" sz="3200" dirty="0"/>
              <a:t>	</a:t>
            </a:r>
          </a:p>
          <a:p>
            <a:pPr>
              <a:spcBef>
                <a:spcPct val="50000"/>
              </a:spcBef>
            </a:pPr>
            <a:r>
              <a:rPr lang="en-US" altLang="en-US" sz="3200" dirty="0" smtClean="0">
                <a:solidFill>
                  <a:srgbClr val="33CC33"/>
                </a:solidFill>
              </a:rPr>
              <a:t>	blue	</a:t>
            </a:r>
            <a:r>
              <a:rPr lang="en-US" altLang="en-US" sz="3200" dirty="0"/>
              <a:t>				</a:t>
            </a:r>
            <a:r>
              <a:rPr lang="en-US" altLang="en-US" sz="3200" dirty="0">
                <a:solidFill>
                  <a:srgbClr val="FF0000"/>
                </a:solidFill>
              </a:rPr>
              <a:t>black			</a:t>
            </a:r>
            <a:r>
              <a:rPr lang="en-US" altLang="en-US" sz="3200" dirty="0" smtClean="0">
                <a:solidFill>
                  <a:srgbClr val="FF0000"/>
                </a:solidFill>
              </a:rPr>
              <a:t>	</a:t>
            </a:r>
            <a:r>
              <a:rPr lang="en-US" altLang="en-US" sz="3200" dirty="0" smtClean="0"/>
              <a:t>red</a:t>
            </a:r>
            <a:endParaRPr lang="en-US" altLang="en-US" sz="3200" dirty="0"/>
          </a:p>
          <a:p>
            <a:pPr>
              <a:spcBef>
                <a:spcPct val="50000"/>
              </a:spcBef>
            </a:pPr>
            <a:r>
              <a:rPr lang="en-US" altLang="en-US" sz="3200" dirty="0" smtClean="0"/>
              <a:t>	red</a:t>
            </a:r>
            <a:r>
              <a:rPr lang="en-US" altLang="en-US" sz="3200" dirty="0"/>
              <a:t>				</a:t>
            </a:r>
            <a:r>
              <a:rPr lang="en-US" altLang="en-US" sz="3200" dirty="0" smtClean="0"/>
              <a:t>	</a:t>
            </a:r>
            <a:r>
              <a:rPr lang="en-US" altLang="en-US" sz="3200" dirty="0" smtClean="0">
                <a:solidFill>
                  <a:srgbClr val="00B0F0"/>
                </a:solidFill>
              </a:rPr>
              <a:t>green</a:t>
            </a:r>
            <a:r>
              <a:rPr lang="en-US" altLang="en-US" sz="3200" dirty="0">
                <a:solidFill>
                  <a:schemeClr val="accent2"/>
                </a:solidFill>
              </a:rPr>
              <a:t>		</a:t>
            </a:r>
            <a:r>
              <a:rPr lang="en-US" altLang="en-US" sz="3200" dirty="0" smtClean="0">
                <a:solidFill>
                  <a:schemeClr val="accent2"/>
                </a:solidFill>
              </a:rPr>
              <a:t>		</a:t>
            </a:r>
            <a:r>
              <a:rPr lang="en-US" altLang="en-US" sz="3200" dirty="0" smtClean="0">
                <a:solidFill>
                  <a:srgbClr val="00B050"/>
                </a:solidFill>
              </a:rPr>
              <a:t>blue</a:t>
            </a:r>
            <a:endParaRPr lang="en-US" altLang="en-US" sz="3200" dirty="0">
              <a:solidFill>
                <a:srgbClr val="00B050"/>
              </a:solidFill>
            </a:endParaRPr>
          </a:p>
          <a:p>
            <a:pPr>
              <a:spcBef>
                <a:spcPct val="50000"/>
              </a:spcBef>
            </a:pPr>
            <a:r>
              <a:rPr lang="en-US" altLang="en-US" sz="3200" dirty="0" smtClean="0">
                <a:solidFill>
                  <a:srgbClr val="33CC33"/>
                </a:solidFill>
              </a:rPr>
              <a:t>	green</a:t>
            </a:r>
            <a:r>
              <a:rPr lang="en-US" altLang="en-US" sz="3200" dirty="0"/>
              <a:t>			</a:t>
            </a:r>
            <a:r>
              <a:rPr lang="en-US" altLang="en-US" sz="3200" dirty="0" smtClean="0"/>
              <a:t>	blue					</a:t>
            </a:r>
            <a:r>
              <a:rPr lang="en-US" altLang="en-US" sz="3200" dirty="0" smtClean="0">
                <a:solidFill>
                  <a:srgbClr val="FF0000"/>
                </a:solidFill>
              </a:rPr>
              <a:t>black</a:t>
            </a:r>
            <a:endParaRPr lang="en-US" altLang="en-US" sz="3200" dirty="0">
              <a:solidFill>
                <a:srgbClr val="FF0000"/>
              </a:solidFill>
            </a:endParaRPr>
          </a:p>
          <a:p>
            <a:pPr>
              <a:spcBef>
                <a:spcPct val="50000"/>
              </a:spcBef>
            </a:pPr>
            <a:r>
              <a:rPr lang="en-US" altLang="en-US" sz="3200" dirty="0" smtClean="0">
                <a:solidFill>
                  <a:srgbClr val="FF0000"/>
                </a:solidFill>
              </a:rPr>
              <a:t>	red</a:t>
            </a:r>
            <a:r>
              <a:rPr lang="en-US" altLang="en-US" sz="3200" dirty="0"/>
              <a:t>				</a:t>
            </a:r>
            <a:r>
              <a:rPr lang="en-US" altLang="en-US" sz="3200" dirty="0" smtClean="0"/>
              <a:t>	</a:t>
            </a:r>
            <a:r>
              <a:rPr lang="en-US" altLang="en-US" sz="3200" dirty="0" smtClean="0">
                <a:solidFill>
                  <a:srgbClr val="33CC33"/>
                </a:solidFill>
              </a:rPr>
              <a:t>black				</a:t>
            </a:r>
            <a:r>
              <a:rPr lang="en-US" altLang="en-US" sz="3200" dirty="0" smtClean="0"/>
              <a:t>green</a:t>
            </a:r>
            <a:endParaRPr lang="en-US" altLang="en-US" sz="3200" dirty="0"/>
          </a:p>
          <a:p>
            <a:pPr>
              <a:spcBef>
                <a:spcPct val="50000"/>
              </a:spcBef>
            </a:pPr>
            <a:r>
              <a:rPr lang="en-US" altLang="en-US" sz="3200" dirty="0" smtClean="0">
                <a:solidFill>
                  <a:srgbClr val="33CC33"/>
                </a:solidFill>
              </a:rPr>
              <a:t>	black</a:t>
            </a:r>
            <a:r>
              <a:rPr lang="en-US" altLang="en-US" sz="3200" dirty="0"/>
              <a:t>				</a:t>
            </a:r>
            <a:r>
              <a:rPr lang="en-US" altLang="en-US" sz="3200" dirty="0">
                <a:solidFill>
                  <a:srgbClr val="FF0000"/>
                </a:solidFill>
              </a:rPr>
              <a:t>green</a:t>
            </a:r>
            <a:r>
              <a:rPr lang="en-US" altLang="en-US" sz="3200" dirty="0"/>
              <a:t>	</a:t>
            </a:r>
            <a:r>
              <a:rPr lang="en-US" altLang="en-US" sz="3200" dirty="0" smtClean="0"/>
              <a:t>			blue</a:t>
            </a:r>
            <a:endParaRPr lang="en-US" altLang="en-US" sz="3200" dirty="0"/>
          </a:p>
          <a:p>
            <a:pPr>
              <a:spcBef>
                <a:spcPct val="50000"/>
              </a:spcBef>
            </a:pPr>
            <a:r>
              <a:rPr lang="en-US" altLang="en-US" sz="3200" dirty="0" smtClean="0">
                <a:solidFill>
                  <a:srgbClr val="00B0F0"/>
                </a:solidFill>
              </a:rPr>
              <a:t>	green</a:t>
            </a:r>
            <a:r>
              <a:rPr lang="en-US" altLang="en-US" sz="3200" dirty="0"/>
              <a:t>				blue	</a:t>
            </a:r>
            <a:r>
              <a:rPr lang="en-US" altLang="en-US" sz="3200" dirty="0" smtClean="0"/>
              <a:t>				</a:t>
            </a:r>
            <a:r>
              <a:rPr lang="en-US" altLang="en-US" sz="3200" dirty="0" smtClean="0">
                <a:solidFill>
                  <a:srgbClr val="00B0F0"/>
                </a:solidFill>
              </a:rPr>
              <a:t>red</a:t>
            </a:r>
            <a:endParaRPr lang="en-US" altLang="en-US" sz="3200" dirty="0">
              <a:solidFill>
                <a:srgbClr val="00B0F0"/>
              </a:solidFill>
            </a:endParaRPr>
          </a:p>
          <a:p>
            <a:pPr>
              <a:spcBef>
                <a:spcPct val="50000"/>
              </a:spcBef>
            </a:pPr>
            <a:r>
              <a:rPr lang="en-US" altLang="en-US" sz="3200" dirty="0" smtClean="0"/>
              <a:t>	red</a:t>
            </a:r>
            <a:r>
              <a:rPr lang="en-US" altLang="en-US" sz="3200" dirty="0"/>
              <a:t>				</a:t>
            </a:r>
            <a:r>
              <a:rPr lang="en-US" altLang="en-US" sz="3200" dirty="0" smtClean="0"/>
              <a:t>	</a:t>
            </a:r>
            <a:r>
              <a:rPr lang="en-US" altLang="en-US" sz="3200" dirty="0" smtClean="0">
                <a:solidFill>
                  <a:srgbClr val="FF0000"/>
                </a:solidFill>
              </a:rPr>
              <a:t>green</a:t>
            </a:r>
            <a:r>
              <a:rPr lang="en-US" altLang="en-US" sz="3200" dirty="0" smtClean="0">
                <a:solidFill>
                  <a:schemeClr val="accent2"/>
                </a:solidFill>
              </a:rPr>
              <a:t>				</a:t>
            </a:r>
            <a:r>
              <a:rPr lang="en-US" altLang="en-US" sz="3200" dirty="0" smtClean="0">
                <a:solidFill>
                  <a:srgbClr val="00B050"/>
                </a:solidFill>
              </a:rPr>
              <a:t>black</a:t>
            </a:r>
            <a:endParaRPr lang="en-US" altLang="en-US" sz="3200" dirty="0">
              <a:solidFill>
                <a:srgbClr val="00B050"/>
              </a:solidFill>
            </a:endParaRPr>
          </a:p>
        </p:txBody>
      </p:sp>
    </p:spTree>
    <p:extLst>
      <p:ext uri="{BB962C8B-B14F-4D97-AF65-F5344CB8AC3E}">
        <p14:creationId xmlns:p14="http://schemas.microsoft.com/office/powerpoint/2010/main" val="283480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046514" y="762001"/>
            <a:ext cx="83820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r>
              <a:rPr lang="en-US" altLang="en-US" sz="3000" dirty="0"/>
              <a:t>He had never seen dogs fight as these wxxxish cxxxxxxxx fxxxxt, and his first exxxxxxxxx txxxxt him an unfxxxxxxxble lxxxxx.  It is true, it was a vixxxxxxx exxxxxxxxx, else he would not have lived to prxxit by it.  Cxxxx was the vxxxxx.  They were camped near the log store, where she, in her friendxx way, made adxxxxxx to a husky dog the size of a full-xxxxx wolf, thxxxx not half so large as xhe.  Thxxx was no wxxxing, only a leap in like a flash, a metxx clip of teeth, a leap out exxxxly swift, and Cxxxx’s face was ripped open from eye to jaw.</a:t>
            </a:r>
          </a:p>
        </p:txBody>
      </p:sp>
      <p:sp>
        <p:nvSpPr>
          <p:cNvPr id="3" name="Slide Number Placeholder 2"/>
          <p:cNvSpPr>
            <a:spLocks noGrp="1"/>
          </p:cNvSpPr>
          <p:nvPr>
            <p:ph type="sldNum" sz="quarter" idx="12"/>
          </p:nvPr>
        </p:nvSpPr>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3702262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2839428" y="870464"/>
            <a:ext cx="8229600" cy="1662114"/>
          </a:xfrm>
        </p:spPr>
        <p:txBody>
          <a:bodyPr>
            <a:normAutofit/>
          </a:bodyPr>
          <a:lstStyle/>
          <a:p>
            <a:r>
              <a:rPr lang="en-US" altLang="en-US" sz="3800" b="1" dirty="0"/>
              <a:t/>
            </a:r>
            <a:br>
              <a:rPr lang="en-US" altLang="en-US" sz="3800" b="1" dirty="0"/>
            </a:br>
            <a:r>
              <a:rPr lang="en-US" altLang="en-US" sz="3800" b="1" dirty="0" smtClean="0"/>
              <a:t>What </a:t>
            </a:r>
            <a:r>
              <a:rPr lang="en-US" altLang="en-US" sz="3800" b="1" dirty="0"/>
              <a:t>Causes Reading Difficulties?</a:t>
            </a:r>
          </a:p>
        </p:txBody>
      </p:sp>
      <p:sp>
        <p:nvSpPr>
          <p:cNvPr id="13318" name="Text Box 6"/>
          <p:cNvSpPr txBox="1">
            <a:spLocks noChangeArrowheads="1"/>
          </p:cNvSpPr>
          <p:nvPr/>
        </p:nvSpPr>
        <p:spPr bwMode="auto">
          <a:xfrm>
            <a:off x="1735495" y="2615515"/>
            <a:ext cx="9978710"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en-US" sz="3200" dirty="0"/>
          </a:p>
          <a:p>
            <a:r>
              <a:rPr lang="en-US" altLang="en-US" sz="3200" dirty="0"/>
              <a:t>		</a:t>
            </a:r>
            <a:r>
              <a:rPr lang="en-US" altLang="en-US" sz="3200" dirty="0" smtClean="0"/>
              <a:t>	The Source(s) of </a:t>
            </a:r>
            <a:r>
              <a:rPr lang="en-US" altLang="en-US" sz="3200" dirty="0" smtClean="0">
                <a:latin typeface="+mj-lt"/>
              </a:rPr>
              <a:t>Reading </a:t>
            </a:r>
            <a:r>
              <a:rPr lang="en-US" altLang="en-US" sz="3200" dirty="0">
                <a:latin typeface="+mj-lt"/>
              </a:rPr>
              <a:t>Difficulties are</a:t>
            </a:r>
            <a:endParaRPr lang="en-US" altLang="en-US" sz="3200" b="1" dirty="0">
              <a:latin typeface="+mj-lt"/>
            </a:endParaRPr>
          </a:p>
          <a:p>
            <a:r>
              <a:rPr lang="en-US" altLang="en-US" sz="3200" b="1" dirty="0" smtClean="0">
                <a:solidFill>
                  <a:schemeClr val="bg1">
                    <a:lumMod val="50000"/>
                  </a:schemeClr>
                </a:solidFill>
                <a:latin typeface="+mj-lt"/>
              </a:rPr>
              <a:t>&lt;</a:t>
            </a:r>
            <a:r>
              <a:rPr lang="en-US" altLang="en-US" sz="3200" dirty="0" smtClean="0">
                <a:solidFill>
                  <a:schemeClr val="bg1">
                    <a:lumMod val="50000"/>
                  </a:schemeClr>
                </a:solidFill>
                <a:latin typeface="+mj-lt"/>
              </a:rPr>
              <a:t>-----------------------------------------------------------------------------------</a:t>
            </a:r>
            <a:r>
              <a:rPr lang="en-US" altLang="en-US" sz="3200" b="1" dirty="0" smtClean="0">
                <a:solidFill>
                  <a:schemeClr val="bg1">
                    <a:lumMod val="50000"/>
                  </a:schemeClr>
                </a:solidFill>
                <a:latin typeface="+mj-lt"/>
              </a:rPr>
              <a:t>&gt;</a:t>
            </a:r>
            <a:endParaRPr lang="en-US" altLang="en-US" sz="3200" dirty="0">
              <a:solidFill>
                <a:schemeClr val="bg1">
                  <a:lumMod val="50000"/>
                </a:schemeClr>
              </a:solidFill>
              <a:latin typeface="+mj-lt"/>
            </a:endParaRPr>
          </a:p>
          <a:p>
            <a:r>
              <a:rPr lang="en-US" altLang="en-US" sz="3200" dirty="0" smtClean="0">
                <a:solidFill>
                  <a:srgbClr val="00B050"/>
                </a:solidFill>
                <a:latin typeface="+mj-lt"/>
              </a:rPr>
              <a:t>Constitutional</a:t>
            </a:r>
            <a:r>
              <a:rPr lang="en-US" altLang="en-US" sz="2800" dirty="0" smtClean="0">
                <a:solidFill>
                  <a:schemeClr val="bg1">
                    <a:lumMod val="50000"/>
                  </a:schemeClr>
                </a:solidFill>
                <a:latin typeface="+mj-lt"/>
              </a:rPr>
              <a:t>  </a:t>
            </a:r>
            <a:r>
              <a:rPr lang="en-US" altLang="en-US" sz="2800" dirty="0">
                <a:solidFill>
                  <a:schemeClr val="bg1">
                    <a:lumMod val="50000"/>
                  </a:schemeClr>
                </a:solidFill>
                <a:latin typeface="+mj-lt"/>
              </a:rPr>
              <a:t>	       </a:t>
            </a:r>
            <a:r>
              <a:rPr lang="en-US" altLang="en-US" sz="2800" dirty="0" smtClean="0">
                <a:solidFill>
                  <a:schemeClr val="bg1">
                    <a:lumMod val="50000"/>
                  </a:schemeClr>
                </a:solidFill>
                <a:latin typeface="+mj-lt"/>
              </a:rPr>
              <a:t>		</a:t>
            </a:r>
            <a:r>
              <a:rPr lang="en-US" altLang="en-US" sz="2800" dirty="0" smtClean="0">
                <a:latin typeface="+mj-lt"/>
              </a:rPr>
              <a:t>and/or</a:t>
            </a:r>
            <a:r>
              <a:rPr lang="en-US" altLang="en-US" sz="2800" dirty="0" smtClean="0">
                <a:solidFill>
                  <a:schemeClr val="bg1">
                    <a:lumMod val="50000"/>
                  </a:schemeClr>
                </a:solidFill>
                <a:latin typeface="+mj-lt"/>
              </a:rPr>
              <a:t>          		</a:t>
            </a:r>
            <a:r>
              <a:rPr lang="en-US" altLang="en-US" sz="3200" dirty="0" smtClean="0">
                <a:solidFill>
                  <a:srgbClr val="00B0F0"/>
                </a:solidFill>
                <a:latin typeface="+mj-lt"/>
              </a:rPr>
              <a:t>Environmental</a:t>
            </a:r>
            <a:endParaRPr lang="en-US" altLang="en-US" sz="3200" dirty="0">
              <a:solidFill>
                <a:srgbClr val="00B0F0"/>
              </a:solidFill>
              <a:latin typeface="+mj-lt"/>
            </a:endParaRPr>
          </a:p>
          <a:p>
            <a:r>
              <a:rPr lang="en-US" altLang="en-US" sz="2800" dirty="0">
                <a:latin typeface="+mj-lt"/>
              </a:rPr>
              <a:t>(in the </a:t>
            </a:r>
            <a:r>
              <a:rPr lang="en-US" altLang="en-US" sz="2800" dirty="0" smtClean="0">
                <a:latin typeface="+mj-lt"/>
              </a:rPr>
              <a:t>child)</a:t>
            </a:r>
            <a:r>
              <a:rPr lang="en-US" altLang="en-US" sz="2800" dirty="0">
                <a:solidFill>
                  <a:schemeClr val="bg1">
                    <a:lumMod val="50000"/>
                  </a:schemeClr>
                </a:solidFill>
                <a:latin typeface="+mj-lt"/>
              </a:rPr>
              <a:t>		                           </a:t>
            </a:r>
            <a:r>
              <a:rPr lang="en-US" altLang="en-US" sz="2800" dirty="0" smtClean="0">
                <a:solidFill>
                  <a:schemeClr val="bg1">
                    <a:lumMod val="50000"/>
                  </a:schemeClr>
                </a:solidFill>
                <a:latin typeface="+mj-lt"/>
              </a:rPr>
              <a:t>				</a:t>
            </a:r>
            <a:r>
              <a:rPr lang="en-US" altLang="en-US" sz="2800" dirty="0" smtClean="0">
                <a:latin typeface="+mj-lt"/>
              </a:rPr>
              <a:t>(</a:t>
            </a:r>
            <a:r>
              <a:rPr lang="en-US" altLang="en-US" sz="2800" dirty="0">
                <a:latin typeface="+mj-lt"/>
              </a:rPr>
              <a:t>outside the </a:t>
            </a:r>
            <a:r>
              <a:rPr lang="en-US" altLang="en-US" sz="2800" dirty="0" smtClean="0">
                <a:latin typeface="+mj-lt"/>
              </a:rPr>
              <a:t>child)</a:t>
            </a:r>
            <a:endParaRPr lang="en-US" altLang="en-US" sz="2800" dirty="0">
              <a:latin typeface="+mj-lt"/>
            </a:endParaRPr>
          </a:p>
          <a:p>
            <a:r>
              <a:rPr lang="en-US" altLang="en-US" sz="3200" dirty="0">
                <a:solidFill>
                  <a:schemeClr val="bg1">
                    <a:lumMod val="50000"/>
                  </a:schemeClr>
                </a:solidFill>
              </a:rPr>
              <a:t>		</a:t>
            </a:r>
          </a:p>
        </p:txBody>
      </p:sp>
      <p:sp>
        <p:nvSpPr>
          <p:cNvPr id="3" name="Slide Number Placeholder 2"/>
          <p:cNvSpPr>
            <a:spLocks noGrp="1"/>
          </p:cNvSpPr>
          <p:nvPr>
            <p:ph type="sldNum" sz="quarter" idx="12"/>
          </p:nvPr>
        </p:nvSpPr>
        <p:spPr/>
        <p:txBody>
          <a:bodyPr/>
          <a:lstStyle/>
          <a:p>
            <a:fld id="{BA9B540C-44DA-4F69-89C9-7C84606640D3}" type="slidenum">
              <a:rPr lang="en-US" smtClean="0"/>
              <a:pPr/>
              <a:t>6</a:t>
            </a:fld>
            <a:endParaRPr lang="en-US" dirty="0"/>
          </a:p>
        </p:txBody>
      </p:sp>
      <p:grpSp>
        <p:nvGrpSpPr>
          <p:cNvPr id="6" name="Group 12"/>
          <p:cNvGrpSpPr>
            <a:grpSpLocks/>
          </p:cNvGrpSpPr>
          <p:nvPr/>
        </p:nvGrpSpPr>
        <p:grpSpPr bwMode="auto">
          <a:xfrm>
            <a:off x="1231641" y="1119386"/>
            <a:ext cx="10730204" cy="5334000"/>
            <a:chOff x="235" y="672"/>
            <a:chExt cx="5285" cy="3360"/>
          </a:xfrm>
        </p:grpSpPr>
        <p:sp>
          <p:nvSpPr>
            <p:cNvPr id="7" name="Line 7"/>
            <p:cNvSpPr>
              <a:spLocks noChangeShapeType="1"/>
            </p:cNvSpPr>
            <p:nvPr/>
          </p:nvSpPr>
          <p:spPr bwMode="auto">
            <a:xfrm>
              <a:off x="4848" y="677"/>
              <a:ext cx="67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8"/>
            <p:cNvSpPr>
              <a:spLocks noChangeShapeType="1"/>
            </p:cNvSpPr>
            <p:nvPr/>
          </p:nvSpPr>
          <p:spPr bwMode="auto">
            <a:xfrm rot="5400000" flipH="1">
              <a:off x="3836" y="2341"/>
              <a:ext cx="334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9" name="Line 9"/>
            <p:cNvSpPr>
              <a:spLocks noChangeShapeType="1"/>
            </p:cNvSpPr>
            <p:nvPr/>
          </p:nvSpPr>
          <p:spPr bwMode="auto">
            <a:xfrm rot="-5400000">
              <a:off x="-1440" y="2352"/>
              <a:ext cx="336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0" name="Line 10"/>
            <p:cNvSpPr>
              <a:spLocks noChangeShapeType="1"/>
            </p:cNvSpPr>
            <p:nvPr/>
          </p:nvSpPr>
          <p:spPr bwMode="auto">
            <a:xfrm>
              <a:off x="235" y="686"/>
              <a:ext cx="677"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1" name="Line 11"/>
            <p:cNvSpPr>
              <a:spLocks noChangeShapeType="1"/>
            </p:cNvSpPr>
            <p:nvPr/>
          </p:nvSpPr>
          <p:spPr bwMode="auto">
            <a:xfrm flipV="1">
              <a:off x="240" y="4010"/>
              <a:ext cx="5275" cy="9"/>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447770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ea typeface="MS PGothic" panose="020B0600070205080204" pitchFamily="34" charset="-128"/>
              </a:defRPr>
            </a:lvl1pPr>
            <a:lvl2pPr marL="742950" indent="-285750" eaLnBrk="0" hangingPunct="0">
              <a:defRPr>
                <a:solidFill>
                  <a:schemeClr val="tx1"/>
                </a:solidFill>
                <a:latin typeface="Tahoma" panose="020B0604030504040204" pitchFamily="34" charset="0"/>
                <a:ea typeface="MS PGothic" panose="020B0600070205080204" pitchFamily="34" charset="-128"/>
              </a:defRPr>
            </a:lvl2pPr>
            <a:lvl3pPr marL="1143000" indent="-228600" eaLnBrk="0" hangingPunct="0">
              <a:defRPr>
                <a:solidFill>
                  <a:schemeClr val="tx1"/>
                </a:solidFill>
                <a:latin typeface="Tahoma" panose="020B0604030504040204" pitchFamily="34" charset="0"/>
                <a:ea typeface="MS PGothic" panose="020B0600070205080204" pitchFamily="34" charset="-128"/>
              </a:defRPr>
            </a:lvl3pPr>
            <a:lvl4pPr marL="1600200" indent="-228600" eaLnBrk="0" hangingPunct="0">
              <a:defRPr>
                <a:solidFill>
                  <a:schemeClr val="tx1"/>
                </a:solidFill>
                <a:latin typeface="Tahoma" panose="020B0604030504040204" pitchFamily="34" charset="0"/>
                <a:ea typeface="MS PGothic" panose="020B0600070205080204" pitchFamily="34" charset="-128"/>
              </a:defRPr>
            </a:lvl4pPr>
            <a:lvl5pPr marL="2057400" indent="-228600" eaLnBrk="0" hangingPunct="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fld id="{B65DFF90-2FE0-4CB1-A3F3-A2730DAEB98D}"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
        <p:nvSpPr>
          <p:cNvPr id="326659" name="Rectangle 3"/>
          <p:cNvSpPr>
            <a:spLocks noGrp="1" noChangeArrowheads="1"/>
          </p:cNvSpPr>
          <p:nvPr>
            <p:ph type="body" idx="1"/>
          </p:nvPr>
        </p:nvSpPr>
        <p:spPr>
          <a:xfrm>
            <a:off x="2273643" y="1894703"/>
            <a:ext cx="8690919" cy="4456669"/>
          </a:xfrm>
        </p:spPr>
        <p:txBody>
          <a:bodyPr>
            <a:normAutofit lnSpcReduction="10000"/>
          </a:bodyPr>
          <a:lstStyle/>
          <a:p>
            <a:pPr marL="0" indent="0">
              <a:lnSpc>
                <a:spcPct val="85000"/>
              </a:lnSpc>
              <a:spcBef>
                <a:spcPct val="40000"/>
              </a:spcBef>
              <a:tabLst>
                <a:tab pos="396875" algn="l"/>
              </a:tabLst>
              <a:defRPr/>
            </a:pPr>
            <a:r>
              <a:rPr lang="en-US" sz="2600" b="1" dirty="0"/>
              <a:t>	</a:t>
            </a:r>
            <a:r>
              <a:rPr lang="en-US" sz="3200" b="1" dirty="0"/>
              <a:t>Phoneme:</a:t>
            </a:r>
            <a:r>
              <a:rPr lang="en-US" sz="3200" dirty="0"/>
              <a:t> An individual speech 		sound. </a:t>
            </a:r>
            <a:r>
              <a:rPr lang="en-US" sz="3200" i="1" dirty="0"/>
              <a:t>(/</a:t>
            </a:r>
            <a:r>
              <a:rPr lang="en-US" sz="3200" b="1" i="1" dirty="0" err="1">
                <a:solidFill>
                  <a:srgbClr val="FF0000"/>
                </a:solidFill>
              </a:rPr>
              <a:t>sh</a:t>
            </a:r>
            <a:r>
              <a:rPr lang="en-US" sz="3200" i="1" dirty="0"/>
              <a:t>/, /</a:t>
            </a:r>
            <a:r>
              <a:rPr lang="en-US" sz="3200" i="1" dirty="0">
                <a:solidFill>
                  <a:srgbClr val="00B050"/>
                </a:solidFill>
              </a:rPr>
              <a:t>ŏ</a:t>
            </a:r>
            <a:r>
              <a:rPr lang="en-US" sz="3200" i="1" dirty="0"/>
              <a:t>/, /</a:t>
            </a:r>
            <a:r>
              <a:rPr lang="en-US" sz="3200" i="1" dirty="0">
                <a:solidFill>
                  <a:srgbClr val="0070C0"/>
                </a:solidFill>
              </a:rPr>
              <a:t>p</a:t>
            </a:r>
            <a:r>
              <a:rPr lang="en-US" sz="3200" i="1" dirty="0" smtClean="0"/>
              <a:t>/)</a:t>
            </a:r>
          </a:p>
          <a:p>
            <a:pPr marL="0" indent="0">
              <a:lnSpc>
                <a:spcPct val="85000"/>
              </a:lnSpc>
              <a:spcBef>
                <a:spcPct val="40000"/>
              </a:spcBef>
              <a:tabLst>
                <a:tab pos="396875" algn="l"/>
              </a:tabLst>
              <a:defRPr/>
            </a:pPr>
            <a:endParaRPr lang="en-US" sz="3200" dirty="0"/>
          </a:p>
          <a:p>
            <a:pPr marL="0" indent="0">
              <a:lnSpc>
                <a:spcPct val="85000"/>
              </a:lnSpc>
              <a:spcBef>
                <a:spcPct val="40000"/>
              </a:spcBef>
              <a:tabLst>
                <a:tab pos="396875" algn="l"/>
              </a:tabLst>
              <a:defRPr/>
            </a:pPr>
            <a:r>
              <a:rPr lang="en-US" sz="3200" dirty="0"/>
              <a:t> 	</a:t>
            </a:r>
            <a:r>
              <a:rPr lang="en-US" sz="3200" b="1" dirty="0"/>
              <a:t>Grapheme:</a:t>
            </a:r>
            <a:r>
              <a:rPr lang="en-US" sz="3200" dirty="0"/>
              <a:t> A letter or letter group that </a:t>
            </a:r>
            <a:r>
              <a:rPr lang="en-US" sz="3200" dirty="0" smtClean="0"/>
              <a:t>represents </a:t>
            </a:r>
            <a:r>
              <a:rPr lang="en-US" sz="3200" dirty="0"/>
              <a:t>a speech sound or phoneme.  </a:t>
            </a:r>
            <a:r>
              <a:rPr lang="en-US" sz="3200" dirty="0" smtClean="0"/>
              <a:t>   </a:t>
            </a:r>
            <a:r>
              <a:rPr lang="en-US" sz="3200" dirty="0"/>
              <a:t>	(</a:t>
            </a:r>
            <a:r>
              <a:rPr lang="en-US" sz="3200" b="1" i="1" dirty="0" err="1">
                <a:solidFill>
                  <a:srgbClr val="FF0000"/>
                </a:solidFill>
              </a:rPr>
              <a:t>sh</a:t>
            </a:r>
            <a:r>
              <a:rPr lang="en-US" sz="3200" i="1" dirty="0">
                <a:solidFill>
                  <a:srgbClr val="FF0000"/>
                </a:solidFill>
              </a:rPr>
              <a:t> </a:t>
            </a:r>
            <a:r>
              <a:rPr lang="en-US" sz="3200" i="1" dirty="0"/>
              <a:t>– </a:t>
            </a:r>
            <a:r>
              <a:rPr lang="en-US" sz="3200" i="1" dirty="0">
                <a:solidFill>
                  <a:srgbClr val="00B050"/>
                </a:solidFill>
              </a:rPr>
              <a:t>o</a:t>
            </a:r>
            <a:r>
              <a:rPr lang="en-US" sz="3200" i="1" dirty="0"/>
              <a:t> – </a:t>
            </a:r>
            <a:r>
              <a:rPr lang="en-US" sz="3200" i="1" dirty="0">
                <a:solidFill>
                  <a:srgbClr val="0070C0"/>
                </a:solidFill>
              </a:rPr>
              <a:t>p</a:t>
            </a:r>
            <a:r>
              <a:rPr lang="en-US" sz="3200" dirty="0" smtClean="0"/>
              <a:t>)  Not synonymous w/letter (</a:t>
            </a:r>
            <a:r>
              <a:rPr lang="en-US" sz="3200" b="1" i="1" dirty="0" smtClean="0">
                <a:solidFill>
                  <a:srgbClr val="FF0000"/>
                </a:solidFill>
              </a:rPr>
              <a:t>s</a:t>
            </a:r>
            <a:r>
              <a:rPr lang="en-US" sz="3200" dirty="0" smtClean="0"/>
              <a:t> – </a:t>
            </a:r>
            <a:r>
              <a:rPr lang="en-US" sz="3200" b="1" i="1" dirty="0" smtClean="0">
                <a:solidFill>
                  <a:srgbClr val="00B050"/>
                </a:solidFill>
              </a:rPr>
              <a:t>h</a:t>
            </a:r>
            <a:r>
              <a:rPr lang="en-US" sz="3200" dirty="0" smtClean="0"/>
              <a:t>).</a:t>
            </a:r>
          </a:p>
          <a:p>
            <a:pPr marL="0" indent="0">
              <a:lnSpc>
                <a:spcPct val="85000"/>
              </a:lnSpc>
              <a:spcBef>
                <a:spcPct val="40000"/>
              </a:spcBef>
              <a:tabLst>
                <a:tab pos="396875" algn="l"/>
              </a:tabLst>
              <a:defRPr/>
            </a:pPr>
            <a:endParaRPr lang="en-US" sz="3200" dirty="0"/>
          </a:p>
          <a:p>
            <a:pPr marL="0" indent="0">
              <a:lnSpc>
                <a:spcPct val="85000"/>
              </a:lnSpc>
              <a:spcBef>
                <a:spcPct val="40000"/>
              </a:spcBef>
              <a:tabLst>
                <a:tab pos="396875" algn="l"/>
              </a:tabLst>
              <a:defRPr/>
            </a:pPr>
            <a:r>
              <a:rPr lang="en-US" sz="3200" b="1" dirty="0"/>
              <a:t> 	Morpheme:</a:t>
            </a:r>
            <a:r>
              <a:rPr lang="en-US" sz="3200" dirty="0"/>
              <a:t> The smallest linguistic unit 	in a word that has meaning. (</a:t>
            </a:r>
            <a:r>
              <a:rPr lang="en-US" sz="3200" i="1" dirty="0">
                <a:solidFill>
                  <a:srgbClr val="FF0000"/>
                </a:solidFill>
              </a:rPr>
              <a:t>shop</a:t>
            </a:r>
            <a:r>
              <a:rPr lang="en-US" sz="3200" dirty="0">
                <a:solidFill>
                  <a:srgbClr val="FF0000"/>
                </a:solidFill>
              </a:rPr>
              <a:t> </a:t>
            </a:r>
            <a:r>
              <a:rPr lang="en-US" sz="3200" dirty="0"/>
              <a:t>+ </a:t>
            </a:r>
            <a:r>
              <a:rPr lang="en-US" sz="3200" i="1" dirty="0" err="1">
                <a:solidFill>
                  <a:srgbClr val="00B050"/>
                </a:solidFill>
              </a:rPr>
              <a:t>ed</a:t>
            </a:r>
            <a:r>
              <a:rPr lang="en-US" sz="3200" dirty="0"/>
              <a:t>) </a:t>
            </a:r>
          </a:p>
        </p:txBody>
      </p:sp>
      <p:sp>
        <p:nvSpPr>
          <p:cNvPr id="326658" name="Rectangle 2"/>
          <p:cNvSpPr>
            <a:spLocks noGrp="1" noChangeArrowheads="1"/>
          </p:cNvSpPr>
          <p:nvPr>
            <p:ph type="title"/>
          </p:nvPr>
        </p:nvSpPr>
        <p:spPr>
          <a:xfrm>
            <a:off x="2186346" y="269790"/>
            <a:ext cx="8229600" cy="762000"/>
          </a:xfrm>
        </p:spPr>
        <p:txBody>
          <a:bodyPr/>
          <a:lstStyle/>
          <a:p>
            <a:pPr eaLnBrk="1" hangingPunct="1">
              <a:defRPr/>
            </a:pPr>
            <a:r>
              <a:rPr lang="en-US" sz="4700" b="1" dirty="0" smtClean="0"/>
              <a:t>Important </a:t>
            </a:r>
            <a:r>
              <a:rPr lang="en-US" sz="4700" b="1" dirty="0"/>
              <a:t>Terms</a:t>
            </a:r>
          </a:p>
        </p:txBody>
      </p:sp>
      <p:grpSp>
        <p:nvGrpSpPr>
          <p:cNvPr id="50181" name="Group 11"/>
          <p:cNvGrpSpPr>
            <a:grpSpLocks/>
          </p:cNvGrpSpPr>
          <p:nvPr/>
        </p:nvGrpSpPr>
        <p:grpSpPr bwMode="auto">
          <a:xfrm>
            <a:off x="1540476" y="1647568"/>
            <a:ext cx="10149015" cy="4876799"/>
            <a:chOff x="418" y="1204"/>
            <a:chExt cx="4901" cy="2108"/>
          </a:xfrm>
        </p:grpSpPr>
        <p:sp>
          <p:nvSpPr>
            <p:cNvPr id="50182" name="Line 6"/>
            <p:cNvSpPr>
              <a:spLocks noChangeShapeType="1"/>
            </p:cNvSpPr>
            <p:nvPr/>
          </p:nvSpPr>
          <p:spPr bwMode="auto">
            <a:xfrm flipV="1">
              <a:off x="4704" y="1208"/>
              <a:ext cx="615" cy="3"/>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0183" name="Line 7"/>
            <p:cNvSpPr>
              <a:spLocks noChangeShapeType="1"/>
            </p:cNvSpPr>
            <p:nvPr/>
          </p:nvSpPr>
          <p:spPr bwMode="auto">
            <a:xfrm rot="5400000" flipH="1">
              <a:off x="4252" y="2258"/>
              <a:ext cx="2105"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0184" name="Line 8"/>
            <p:cNvSpPr>
              <a:spLocks noChangeShapeType="1"/>
            </p:cNvSpPr>
            <p:nvPr/>
          </p:nvSpPr>
          <p:spPr bwMode="auto">
            <a:xfrm rot="-5400000">
              <a:off x="-622" y="2258"/>
              <a:ext cx="210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0185" name="Line 9"/>
            <p:cNvSpPr>
              <a:spLocks noChangeShapeType="1"/>
            </p:cNvSpPr>
            <p:nvPr/>
          </p:nvSpPr>
          <p:spPr bwMode="auto">
            <a:xfrm>
              <a:off x="418" y="1210"/>
              <a:ext cx="590" cy="2"/>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0186" name="Line 10"/>
            <p:cNvSpPr>
              <a:spLocks noChangeShapeType="1"/>
            </p:cNvSpPr>
            <p:nvPr/>
          </p:nvSpPr>
          <p:spPr bwMode="auto">
            <a:xfrm flipV="1">
              <a:off x="422" y="3298"/>
              <a:ext cx="4887" cy="6"/>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3251212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863" y="342900"/>
            <a:ext cx="8229600" cy="1084684"/>
          </a:xfrm>
        </p:spPr>
        <p:txBody>
          <a:bodyPr/>
          <a:lstStyle/>
          <a:p>
            <a:r>
              <a:rPr lang="en-US" b="1" dirty="0" smtClean="0"/>
              <a:t>Dyslexia Basics</a:t>
            </a:r>
            <a:endParaRPr lang="en-US" b="1" dirty="0"/>
          </a:p>
        </p:txBody>
      </p:sp>
      <p:sp>
        <p:nvSpPr>
          <p:cNvPr id="3" name="Content Placeholder 2"/>
          <p:cNvSpPr>
            <a:spLocks noGrp="1"/>
          </p:cNvSpPr>
          <p:nvPr>
            <p:ph idx="1"/>
          </p:nvPr>
        </p:nvSpPr>
        <p:spPr>
          <a:xfrm>
            <a:off x="1919984" y="1287624"/>
            <a:ext cx="9596513" cy="5402425"/>
          </a:xfrm>
        </p:spPr>
        <p:txBody>
          <a:bodyPr>
            <a:normAutofit fontScale="92500"/>
          </a:bodyPr>
          <a:lstStyle/>
          <a:p>
            <a:r>
              <a:rPr lang="en-US" sz="3500" dirty="0" smtClean="0"/>
              <a:t>Dys = abnormal; not in a positive way  	</a:t>
            </a:r>
            <a:r>
              <a:rPr lang="en-US" sz="3500" i="1" dirty="0" smtClean="0"/>
              <a:t>(Greek)</a:t>
            </a:r>
          </a:p>
          <a:p>
            <a:r>
              <a:rPr lang="en-US" sz="3500" dirty="0" smtClean="0"/>
              <a:t>Lex = word  	</a:t>
            </a:r>
            <a:r>
              <a:rPr lang="en-US" sz="3500" i="1" dirty="0" smtClean="0"/>
              <a:t>(</a:t>
            </a:r>
            <a:r>
              <a:rPr lang="en-US" sz="3500" i="1" dirty="0"/>
              <a:t>Greek)</a:t>
            </a:r>
          </a:p>
          <a:p>
            <a:r>
              <a:rPr lang="en-US" sz="3500" dirty="0" smtClean="0"/>
              <a:t>Misconceptions (e.g., see backwards, words jump on the page, colored lenses, marching, eye training)</a:t>
            </a:r>
          </a:p>
          <a:p>
            <a:endParaRPr lang="en-US" sz="3500" dirty="0" smtClean="0"/>
          </a:p>
          <a:p>
            <a:r>
              <a:rPr lang="en-US" sz="3500" dirty="0" smtClean="0"/>
              <a:t>Core deficit is in language, specifically, the phonological system which causes difficulty matching </a:t>
            </a:r>
            <a:r>
              <a:rPr lang="en-US" sz="4300" b="1" u="sng" dirty="0" smtClean="0"/>
              <a:t>speech</a:t>
            </a:r>
            <a:r>
              <a:rPr lang="en-US" sz="3500" b="1" u="sng" dirty="0" smtClean="0"/>
              <a:t> </a:t>
            </a:r>
            <a:r>
              <a:rPr lang="en-US" sz="4300" b="1" u="sng" dirty="0" smtClean="0"/>
              <a:t>sounds</a:t>
            </a:r>
            <a:r>
              <a:rPr lang="en-US" sz="3500" dirty="0" smtClean="0"/>
              <a:t> to letter symbols.</a:t>
            </a:r>
          </a:p>
          <a:p>
            <a:r>
              <a:rPr lang="en-US" sz="3500" dirty="0" smtClean="0"/>
              <a:t>Math and oral language abilities normal or above</a:t>
            </a:r>
          </a:p>
          <a:p>
            <a:pPr marL="0" indent="0">
              <a:buNone/>
            </a:pPr>
            <a:endParaRPr lang="en-US" dirty="0" smtClean="0"/>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8</a:t>
            </a:fld>
            <a:endParaRPr lang="en-US" dirty="0"/>
          </a:p>
        </p:txBody>
      </p:sp>
      <p:grpSp>
        <p:nvGrpSpPr>
          <p:cNvPr id="5" name="Group 12"/>
          <p:cNvGrpSpPr>
            <a:grpSpLocks/>
          </p:cNvGrpSpPr>
          <p:nvPr/>
        </p:nvGrpSpPr>
        <p:grpSpPr bwMode="auto">
          <a:xfrm>
            <a:off x="1754155" y="1119386"/>
            <a:ext cx="10002416" cy="5334000"/>
            <a:chOff x="235" y="672"/>
            <a:chExt cx="5285" cy="3360"/>
          </a:xfrm>
        </p:grpSpPr>
        <p:sp>
          <p:nvSpPr>
            <p:cNvPr id="7" name="Line 7"/>
            <p:cNvSpPr>
              <a:spLocks noChangeShapeType="1"/>
            </p:cNvSpPr>
            <p:nvPr/>
          </p:nvSpPr>
          <p:spPr bwMode="auto">
            <a:xfrm>
              <a:off x="4848" y="677"/>
              <a:ext cx="67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8"/>
            <p:cNvSpPr>
              <a:spLocks noChangeShapeType="1"/>
            </p:cNvSpPr>
            <p:nvPr/>
          </p:nvSpPr>
          <p:spPr bwMode="auto">
            <a:xfrm rot="5400000" flipH="1">
              <a:off x="3836" y="2341"/>
              <a:ext cx="334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9" name="Line 9"/>
            <p:cNvSpPr>
              <a:spLocks noChangeShapeType="1"/>
            </p:cNvSpPr>
            <p:nvPr/>
          </p:nvSpPr>
          <p:spPr bwMode="auto">
            <a:xfrm rot="-5400000">
              <a:off x="-1440" y="2352"/>
              <a:ext cx="336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0" name="Line 10"/>
            <p:cNvSpPr>
              <a:spLocks noChangeShapeType="1"/>
            </p:cNvSpPr>
            <p:nvPr/>
          </p:nvSpPr>
          <p:spPr bwMode="auto">
            <a:xfrm>
              <a:off x="235" y="686"/>
              <a:ext cx="677"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1" name="Line 11"/>
            <p:cNvSpPr>
              <a:spLocks noChangeShapeType="1"/>
            </p:cNvSpPr>
            <p:nvPr/>
          </p:nvSpPr>
          <p:spPr bwMode="auto">
            <a:xfrm flipV="1">
              <a:off x="240" y="4010"/>
              <a:ext cx="5275" cy="9"/>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3230174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933" y="326012"/>
            <a:ext cx="11022227" cy="1485900"/>
          </a:xfrm>
        </p:spPr>
        <p:txBody>
          <a:bodyPr/>
          <a:lstStyle/>
          <a:p>
            <a:r>
              <a:rPr lang="en-US" b="1" dirty="0" smtClean="0"/>
              <a:t>Does That Mean Dyslexics Don’t Hear Well?</a:t>
            </a:r>
            <a:endParaRPr lang="en-US" b="1" dirty="0"/>
          </a:p>
        </p:txBody>
      </p:sp>
      <p:sp>
        <p:nvSpPr>
          <p:cNvPr id="3" name="Content Placeholder 2"/>
          <p:cNvSpPr>
            <a:spLocks noGrp="1"/>
          </p:cNvSpPr>
          <p:nvPr>
            <p:ph idx="1"/>
          </p:nvPr>
        </p:nvSpPr>
        <p:spPr>
          <a:xfrm>
            <a:off x="1569307" y="1811912"/>
            <a:ext cx="9749481" cy="4617720"/>
          </a:xfrm>
        </p:spPr>
        <p:txBody>
          <a:bodyPr>
            <a:normAutofit/>
          </a:bodyPr>
          <a:lstStyle/>
          <a:p>
            <a:r>
              <a:rPr lang="en-US" sz="3800" dirty="0" smtClean="0"/>
              <a:t>A dyslexic’s auditory system is </a:t>
            </a:r>
            <a:r>
              <a:rPr lang="en-US" sz="3800" b="1" dirty="0" smtClean="0">
                <a:solidFill>
                  <a:srgbClr val="FF0000"/>
                </a:solidFill>
              </a:rPr>
              <a:t>not</a:t>
            </a:r>
            <a:r>
              <a:rPr lang="en-US" sz="3800" dirty="0" smtClean="0">
                <a:solidFill>
                  <a:srgbClr val="FF0000"/>
                </a:solidFill>
              </a:rPr>
              <a:t> </a:t>
            </a:r>
            <a:r>
              <a:rPr lang="en-US" sz="3800" dirty="0" smtClean="0"/>
              <a:t>impaired.</a:t>
            </a:r>
          </a:p>
          <a:p>
            <a:endParaRPr lang="en-US" sz="3800" dirty="0"/>
          </a:p>
          <a:p>
            <a:r>
              <a:rPr lang="en-US" sz="3800" dirty="0" smtClean="0"/>
              <a:t>That is, the physiology of ears and hearing are within the normal range.</a:t>
            </a:r>
          </a:p>
          <a:p>
            <a:endParaRPr lang="en-US" sz="3800" dirty="0"/>
          </a:p>
          <a:p>
            <a:r>
              <a:rPr lang="en-US" sz="3800" dirty="0" smtClean="0"/>
              <a:t>A dyslexic’s deficit lies in the BRAIN.</a:t>
            </a:r>
          </a:p>
          <a:p>
            <a:endParaRPr lang="en-US" sz="3800" dirty="0"/>
          </a:p>
          <a:p>
            <a:endParaRPr lang="en-US" sz="3800" dirty="0" smtClean="0"/>
          </a:p>
          <a:p>
            <a:endParaRPr lang="en-US" sz="3800" dirty="0" smtClean="0"/>
          </a:p>
          <a:p>
            <a:endParaRPr lang="en-US" dirty="0" smtClean="0"/>
          </a:p>
          <a:p>
            <a:endParaRPr lang="en-US" dirty="0" smtClean="0"/>
          </a:p>
        </p:txBody>
      </p:sp>
    </p:spTree>
    <p:extLst>
      <p:ext uri="{BB962C8B-B14F-4D97-AF65-F5344CB8AC3E}">
        <p14:creationId xmlns:p14="http://schemas.microsoft.com/office/powerpoint/2010/main" val="21560572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121</TotalTime>
  <Words>946</Words>
  <Application>Microsoft Office PowerPoint</Application>
  <PresentationFormat>Widescreen</PresentationFormat>
  <Paragraphs>191</Paragraphs>
  <Slides>25</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MS PGothic</vt:lpstr>
      <vt:lpstr>Arial</vt:lpstr>
      <vt:lpstr>Calibri</vt:lpstr>
      <vt:lpstr>Franklin Gothic Book</vt:lpstr>
      <vt:lpstr>Tahoma</vt:lpstr>
      <vt:lpstr>Times New Roman</vt:lpstr>
      <vt:lpstr>Wingdings</vt:lpstr>
      <vt:lpstr>Crop</vt:lpstr>
      <vt:lpstr>Dyslexia basics </vt:lpstr>
      <vt:lpstr>University of utah reading clinic </vt:lpstr>
      <vt:lpstr>Take This to the Bank:  </vt:lpstr>
      <vt:lpstr>PowerPoint Presentation</vt:lpstr>
      <vt:lpstr>PowerPoint Presentation</vt:lpstr>
      <vt:lpstr> What Causes Reading Difficulties?</vt:lpstr>
      <vt:lpstr>Important Terms</vt:lpstr>
      <vt:lpstr>Dyslexia Basics</vt:lpstr>
      <vt:lpstr>Does That Mean Dyslexics Don’t Hear Well?</vt:lpstr>
      <vt:lpstr>Could It Be a Problem with the Visual System?</vt:lpstr>
      <vt:lpstr>Dyslexia:  Not the Fault of the Visual System</vt:lpstr>
      <vt:lpstr>Visual Intervention for Dyslexics?  No!</vt:lpstr>
      <vt:lpstr>Dyslexia is…</vt:lpstr>
      <vt:lpstr>Dyslexia is a specific learning disability that is neurobiological in origin…  This definition has been adopted by:</vt:lpstr>
      <vt:lpstr>Dyslexia</vt:lpstr>
      <vt:lpstr>A Non-Dyslexic Child’s Journey in G1</vt:lpstr>
      <vt:lpstr>A Dyslexic Child’s Journey in G1 and On</vt:lpstr>
      <vt:lpstr>Is My Child Dyslexic?</vt:lpstr>
      <vt:lpstr>Identifying Reading Disability in Utah</vt:lpstr>
      <vt:lpstr>The Team Approach</vt:lpstr>
      <vt:lpstr>Students Who Do Not Qualify for an IEP</vt:lpstr>
      <vt:lpstr>UURC Services</vt:lpstr>
      <vt:lpstr>What Can a Parent Do at Home?</vt:lpstr>
      <vt:lpstr>www.uurc.utah.edu</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Dyslexia basics </dc:title>
  <dc:creator>kathleen brown</dc:creator>
  <cp:lastModifiedBy>kathleen brown</cp:lastModifiedBy>
  <cp:revision>15</cp:revision>
  <dcterms:created xsi:type="dcterms:W3CDTF">2017-02-14T02:13:38Z</dcterms:created>
  <dcterms:modified xsi:type="dcterms:W3CDTF">2017-07-26T21:48:49Z</dcterms:modified>
</cp:coreProperties>
</file>