
<file path=[Content_Types].xml><?xml version="1.0" encoding="utf-8"?>
<Types xmlns="http://schemas.openxmlformats.org/package/2006/content-types"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8" r:id="rId1"/>
  </p:sldMasterIdLst>
  <p:notesMasterIdLst>
    <p:notesMasterId r:id="rId23"/>
  </p:notesMasterIdLst>
  <p:sldIdLst>
    <p:sldId id="277" r:id="rId2"/>
    <p:sldId id="278" r:id="rId3"/>
    <p:sldId id="280" r:id="rId4"/>
    <p:sldId id="265" r:id="rId5"/>
    <p:sldId id="259" r:id="rId6"/>
    <p:sldId id="309" r:id="rId7"/>
    <p:sldId id="305" r:id="rId8"/>
    <p:sldId id="317" r:id="rId9"/>
    <p:sldId id="308" r:id="rId10"/>
    <p:sldId id="310" r:id="rId11"/>
    <p:sldId id="311" r:id="rId12"/>
    <p:sldId id="315" r:id="rId13"/>
    <p:sldId id="316" r:id="rId14"/>
    <p:sldId id="324" r:id="rId15"/>
    <p:sldId id="285" r:id="rId16"/>
    <p:sldId id="319" r:id="rId17"/>
    <p:sldId id="307" r:id="rId18"/>
    <p:sldId id="303" r:id="rId19"/>
    <p:sldId id="320" r:id="rId20"/>
    <p:sldId id="306" r:id="rId21"/>
    <p:sldId id="32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7B7FC-1426-4C6E-A5A3-4BD4BCEF309A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D65E8-06C1-4DFB-B96D-AB6F6ACA0E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75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40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14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87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59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789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78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50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3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1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22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249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039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81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1382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4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4C546F8-F84A-44E1-AE51-F86030953925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8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  <p:sldLayoutId id="2147483990" r:id="rId12"/>
    <p:sldLayoutId id="2147483991" r:id="rId13"/>
    <p:sldLayoutId id="2147483992" r:id="rId14"/>
    <p:sldLayoutId id="2147483993" r:id="rId15"/>
    <p:sldLayoutId id="2147483994" r:id="rId16"/>
    <p:sldLayoutId id="21474839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urc.org/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29997" y="1255643"/>
            <a:ext cx="7591760" cy="2550877"/>
          </a:xfrm>
        </p:spPr>
        <p:txBody>
          <a:bodyPr/>
          <a:lstStyle/>
          <a:p>
            <a:r>
              <a:rPr lang="en-US" sz="4400" dirty="0"/>
              <a:t>Making Tier I Text Accessible for LD Students in the Elementary Grades: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7286960" cy="861420"/>
          </a:xfrm>
        </p:spPr>
        <p:txBody>
          <a:bodyPr>
            <a:normAutofit/>
          </a:bodyPr>
          <a:lstStyle/>
          <a:p>
            <a:r>
              <a:rPr lang="en-US" sz="2400" dirty="0"/>
              <a:t>improved fluency &amp; Comprehension</a:t>
            </a:r>
          </a:p>
        </p:txBody>
      </p:sp>
    </p:spTree>
    <p:extLst>
      <p:ext uri="{BB962C8B-B14F-4D97-AF65-F5344CB8AC3E}">
        <p14:creationId xmlns:p14="http://schemas.microsoft.com/office/powerpoint/2010/main" val="1326231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14400"/>
            <a:ext cx="6343672" cy="709865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FORI – QtA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i="1" dirty="0"/>
              <a:t>Day 1</a:t>
            </a:r>
            <a:r>
              <a:rPr lang="en-US" sz="2800" dirty="0"/>
              <a:t>:  Brief Preview </a:t>
            </a:r>
            <a:r>
              <a:rPr lang="en-US" sz="2800" dirty="0">
                <a:sym typeface="Wingdings" panose="05000000000000000000" pitchFamily="2" charset="2"/>
              </a:rPr>
              <a:t> R</a:t>
            </a:r>
            <a:r>
              <a:rPr lang="en-US" sz="2800" dirty="0"/>
              <a:t>ead-To w/Basic Comprehension work</a:t>
            </a:r>
          </a:p>
          <a:p>
            <a:endParaRPr lang="en-US" sz="2800" dirty="0"/>
          </a:p>
          <a:p>
            <a:r>
              <a:rPr lang="en-US" sz="2800" i="1" dirty="0"/>
              <a:t>Day 2</a:t>
            </a:r>
            <a:r>
              <a:rPr lang="en-US" sz="2800" dirty="0"/>
              <a:t>:  Echo-Read same text w/Deep Comprehension work</a:t>
            </a:r>
          </a:p>
          <a:p>
            <a:endParaRPr lang="en-US" sz="2800" dirty="0"/>
          </a:p>
          <a:p>
            <a:r>
              <a:rPr lang="en-US" sz="2800" i="1" dirty="0"/>
              <a:t>Day 3</a:t>
            </a:r>
            <a:r>
              <a:rPr lang="en-US" sz="2800" dirty="0"/>
              <a:t>:  Partner-read same text w/Student Comprehension work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2350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772400" cy="7098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Day 1: Read-To w/Basic Comp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6868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Work with chunks of text, stopping for </a:t>
            </a:r>
            <a:r>
              <a:rPr lang="en-US" sz="2800" b="1" dirty="0"/>
              <a:t>basic</a:t>
            </a:r>
            <a:r>
              <a:rPr lang="en-US" sz="2800" dirty="0"/>
              <a:t> comprehension work.</a:t>
            </a:r>
          </a:p>
          <a:p>
            <a:endParaRPr lang="en-US" sz="2800" dirty="0"/>
          </a:p>
          <a:p>
            <a:r>
              <a:rPr lang="en-US" sz="2800" dirty="0"/>
              <a:t>Read w/</a:t>
            </a:r>
            <a:r>
              <a:rPr lang="en-US" sz="2800" b="1" dirty="0"/>
              <a:t>prosody</a:t>
            </a:r>
            <a:r>
              <a:rPr lang="en-US" sz="2800" dirty="0"/>
              <a:t> (pause @ phrase boundaries) &amp; </a:t>
            </a:r>
            <a:r>
              <a:rPr lang="en-US" sz="2800" b="1" dirty="0"/>
              <a:t>walk</a:t>
            </a:r>
            <a:r>
              <a:rPr lang="en-US" sz="2800" dirty="0"/>
              <a:t> the room, using </a:t>
            </a:r>
            <a:r>
              <a:rPr lang="en-US" sz="2800" b="1" dirty="0"/>
              <a:t>strategic cloze</a:t>
            </a:r>
            <a:r>
              <a:rPr lang="en-US" sz="2800" dirty="0"/>
              <a:t>. </a:t>
            </a:r>
          </a:p>
          <a:p>
            <a:endParaRPr lang="en-US" sz="2800" dirty="0"/>
          </a:p>
          <a:p>
            <a:r>
              <a:rPr lang="en-US" sz="2800" dirty="0"/>
              <a:t>Use precise, consistent </a:t>
            </a:r>
            <a:r>
              <a:rPr lang="en-US" sz="2800" b="1" dirty="0"/>
              <a:t>prompts.</a:t>
            </a:r>
          </a:p>
          <a:p>
            <a:pPr lvl="1"/>
            <a:r>
              <a:rPr lang="en-US" sz="2800" b="1" i="1" dirty="0"/>
              <a:t>“Fingers under ___.  My turn; you point.”</a:t>
            </a:r>
          </a:p>
          <a:p>
            <a:pPr marL="685800" lvl="2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33417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27098"/>
            <a:ext cx="8077200" cy="709865"/>
          </a:xfrm>
        </p:spPr>
        <p:txBody>
          <a:bodyPr>
            <a:noAutofit/>
          </a:bodyPr>
          <a:lstStyle/>
          <a:p>
            <a:r>
              <a:rPr lang="en-US" dirty="0"/>
              <a:t>Day 2:  Echo Reading w/Deep Comp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Work with bigger chunks of text, stopping for </a:t>
            </a:r>
            <a:r>
              <a:rPr lang="en-US" sz="2800" b="1" dirty="0"/>
              <a:t>deep</a:t>
            </a:r>
            <a:r>
              <a:rPr lang="en-US" sz="2800" dirty="0"/>
              <a:t> comprehension work.</a:t>
            </a:r>
          </a:p>
          <a:p>
            <a:endParaRPr lang="en-US" sz="2800" dirty="0"/>
          </a:p>
          <a:p>
            <a:r>
              <a:rPr lang="en-US" sz="2800" dirty="0"/>
              <a:t>Read </a:t>
            </a:r>
            <a:r>
              <a:rPr lang="en-US" sz="2800" b="1" dirty="0"/>
              <a:t>prosodically</a:t>
            </a:r>
            <a:r>
              <a:rPr lang="en-US" sz="2800" dirty="0"/>
              <a:t>.  </a:t>
            </a:r>
            <a:r>
              <a:rPr lang="en-US" sz="2800" b="1" dirty="0"/>
              <a:t>Move</a:t>
            </a:r>
            <a:r>
              <a:rPr lang="en-US" sz="2800" dirty="0"/>
              <a:t>.  Use </a:t>
            </a:r>
            <a:r>
              <a:rPr lang="en-US" sz="2800" b="1" dirty="0"/>
              <a:t>strategic cloze</a:t>
            </a:r>
            <a:r>
              <a:rPr lang="en-US" sz="2800" dirty="0"/>
              <a:t>. </a:t>
            </a:r>
          </a:p>
          <a:p>
            <a:endParaRPr lang="en-US" sz="2800" dirty="0"/>
          </a:p>
          <a:p>
            <a:r>
              <a:rPr lang="en-US" sz="2800" dirty="0"/>
              <a:t>Use precise, consistent </a:t>
            </a:r>
            <a:r>
              <a:rPr lang="en-US" sz="2800" b="1" dirty="0"/>
              <a:t>prompts</a:t>
            </a:r>
          </a:p>
          <a:p>
            <a:pPr lvl="2"/>
            <a:r>
              <a:rPr lang="en-US" sz="2800" b="1" i="1" dirty="0"/>
              <a:t>“Fingers under ___.  My turn; you point.”</a:t>
            </a:r>
          </a:p>
          <a:p>
            <a:pPr lvl="2"/>
            <a:r>
              <a:rPr lang="en-US" sz="2600" dirty="0"/>
              <a:t> </a:t>
            </a:r>
            <a:r>
              <a:rPr lang="en-US" sz="2600" b="1" i="1" dirty="0"/>
              <a:t>“Fingers under ___.  Voices together.”</a:t>
            </a:r>
          </a:p>
          <a:p>
            <a:pPr marL="685800" lvl="2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47191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924800" cy="70986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Day 3:  Partner Reading w/Student Comp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4953000"/>
          </a:xfrm>
        </p:spPr>
        <p:txBody>
          <a:bodyPr>
            <a:normAutofit/>
          </a:bodyPr>
          <a:lstStyle/>
          <a:p>
            <a:r>
              <a:rPr lang="en-US" sz="3000" dirty="0"/>
              <a:t>Students work in pairs:  Lows w/Mids; Mids w/Highs.</a:t>
            </a:r>
          </a:p>
          <a:p>
            <a:r>
              <a:rPr lang="en-US" sz="3000" dirty="0"/>
              <a:t>Students use prompt: </a:t>
            </a:r>
            <a:r>
              <a:rPr lang="en-US" sz="3000" b="1" i="1" dirty="0"/>
              <a:t>“Fingers under ___.  Voices together.”</a:t>
            </a:r>
          </a:p>
          <a:p>
            <a:endParaRPr lang="en-US" sz="3000" dirty="0"/>
          </a:p>
          <a:p>
            <a:r>
              <a:rPr lang="en-US" sz="3000" dirty="0"/>
              <a:t>Pairs stop for Comprehension.  </a:t>
            </a:r>
            <a:r>
              <a:rPr lang="en-US" sz="3000" b="1" i="1" dirty="0"/>
              <a:t>“What does the author want us know from that part?”</a:t>
            </a:r>
          </a:p>
          <a:p>
            <a:r>
              <a:rPr lang="en-US" sz="3000" dirty="0"/>
              <a:t>Move around the room. Everybody on task?</a:t>
            </a:r>
          </a:p>
          <a:p>
            <a:endParaRPr lang="en-US" sz="3200" dirty="0"/>
          </a:p>
          <a:p>
            <a:pPr marL="685800" lvl="2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28978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838200" y="2286000"/>
          <a:ext cx="7772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9142839" imgH="6628334" progId="Word.Document.12">
                  <p:embed/>
                </p:oleObj>
              </mc:Choice>
              <mc:Fallback>
                <p:oleObj name="Document" r:id="rId3" imgW="9142839" imgH="6628334" progId="Word.Documen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286000"/>
                        <a:ext cx="7772400" cy="403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1780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FORI:  Empirical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2209800"/>
            <a:ext cx="8229600" cy="5029200"/>
          </a:xfrm>
        </p:spPr>
        <p:txBody>
          <a:bodyPr>
            <a:normAutofit/>
          </a:bodyPr>
          <a:lstStyle/>
          <a:p>
            <a:r>
              <a:rPr lang="en-US" sz="2000" dirty="0"/>
              <a:t>Stahl S.A. &amp; Heubach, K.M., (2005).  Fluency-oriented reading instruction.  </a:t>
            </a:r>
            <a:r>
              <a:rPr lang="en-US" sz="2000" i="1" dirty="0"/>
              <a:t>Journal of Literacy Research, 37</a:t>
            </a:r>
            <a:r>
              <a:rPr lang="en-US" sz="2000" dirty="0"/>
              <a:t>, 25-60.  </a:t>
            </a:r>
          </a:p>
          <a:p>
            <a:r>
              <a:rPr lang="en-US" sz="2000" dirty="0"/>
              <a:t>Kuhn, M.R., Schwanenflugel, P.J., Morris, R.D., Morrow, L.M., &amp; Woo, D., et al. (2006). Teaching children to become fluent and automatic readers.  </a:t>
            </a:r>
            <a:r>
              <a:rPr lang="en-US" sz="2000" i="1" dirty="0"/>
              <a:t>Journal of Literacy Research, 38</a:t>
            </a:r>
            <a:r>
              <a:rPr lang="en-US" sz="2000" dirty="0"/>
              <a:t>, 357-387. </a:t>
            </a:r>
          </a:p>
          <a:p>
            <a:r>
              <a:rPr lang="en-US" sz="2000" dirty="0"/>
              <a:t>Schwanenflugel, P.J., Hamilton, A.M., Kuhn, M.R., Wisenbaker, J., &amp; Stahl, S.A. (2004).  Becoming a fluent reader: Reading skill and prosodic features in the oral reading of young readers.  </a:t>
            </a:r>
            <a:r>
              <a:rPr lang="en-US" sz="2000" i="1" dirty="0"/>
              <a:t>Journal of Educational Psychology, </a:t>
            </a:r>
            <a:r>
              <a:rPr lang="en-US" sz="2000" dirty="0"/>
              <a:t>119-129.  </a:t>
            </a:r>
          </a:p>
          <a:p>
            <a:r>
              <a:rPr lang="en-US" sz="2000" dirty="0"/>
              <a:t>Schwanenflugel, P.J., Meisinger, E., Wisenbaker, J.M., Kuhn, M.R., Strauss, G.P., &amp; Morris, R.D. (2006).  Becoming a fluent and automatic reader in the early elementary school years.  </a:t>
            </a:r>
            <a:r>
              <a:rPr lang="en-US" sz="2000" i="1" dirty="0"/>
              <a:t>Reading Research Quarterly, 41</a:t>
            </a:r>
            <a:r>
              <a:rPr lang="en-US" sz="2000" dirty="0"/>
              <a:t>, 496-522.</a:t>
            </a:r>
          </a:p>
          <a:p>
            <a:endParaRPr lang="en-US" sz="2000" dirty="0"/>
          </a:p>
          <a:p>
            <a:endParaRPr lang="en-US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FORI: 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128" y="21336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Schwanenflugel, P.J., Kuhn, M.R. &amp; Ash G.E. (2010).  Setting the stage:  Using oral and silent Wide Reading to develop proficiency.  In E.H. Hiebert &amp; D.R. Reutzel (Eds), </a:t>
            </a:r>
            <a:r>
              <a:rPr lang="en-US" sz="2000" i="1" dirty="0"/>
              <a:t>Revisiting Silent Reading:  New Directions for Teachers and Researchers</a:t>
            </a:r>
            <a:r>
              <a:rPr lang="en-US" sz="2000" dirty="0"/>
              <a:t> (pp.  181-197).  Newark, DE:  International Reading Association.</a:t>
            </a:r>
          </a:p>
          <a:p>
            <a:endParaRPr lang="en-US" sz="2000" dirty="0"/>
          </a:p>
          <a:p>
            <a:r>
              <a:rPr lang="en-US" sz="2000" dirty="0"/>
              <a:t>Kuhn, M.R. &amp; Schwanenflugel, P.J. (2009).  Time, engagement, and support:  Lessons from a 4-year fluency intervention.  In E.H. Hiebert (Ed), </a:t>
            </a:r>
            <a:r>
              <a:rPr lang="en-US" sz="2000" i="1" dirty="0"/>
              <a:t>Reading More, Reading Better </a:t>
            </a:r>
            <a:r>
              <a:rPr lang="en-US" sz="2000" dirty="0"/>
              <a:t>(pp.  141-162).  New York:  Guilford.</a:t>
            </a:r>
          </a:p>
          <a:p>
            <a:endParaRPr lang="en-US" dirty="0"/>
          </a:p>
          <a:p>
            <a:r>
              <a:rPr lang="en-US" sz="2000" dirty="0"/>
              <a:t>Kuhn, M.R. &amp; Woo D.G. (2008).  Fluency-oriented reading instruction:  Two whole-class approaches.  In M.R. Kuhn &amp; P.J. Schwanflugel (Eds), </a:t>
            </a:r>
            <a:r>
              <a:rPr lang="en-US" sz="2000" i="1" dirty="0"/>
              <a:t>Fluency in the Classroom </a:t>
            </a:r>
            <a:r>
              <a:rPr lang="en-US" sz="2000" dirty="0"/>
              <a:t>(pp. 17-35).  New York:  Guilford.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3232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592" y="609600"/>
            <a:ext cx="8260672" cy="1268028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FORI:  Research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664" y="2133600"/>
            <a:ext cx="8229600" cy="4953000"/>
          </a:xfrm>
        </p:spPr>
        <p:txBody>
          <a:bodyPr>
            <a:normAutofit/>
          </a:bodyPr>
          <a:lstStyle/>
          <a:p>
            <a:r>
              <a:rPr lang="en-US" sz="3200" dirty="0"/>
              <a:t>3 empirical studies</a:t>
            </a:r>
          </a:p>
          <a:p>
            <a:r>
              <a:rPr lang="en-US" sz="3200" dirty="0"/>
              <a:t>Kids need to be at least end G1 level.</a:t>
            </a:r>
          </a:p>
          <a:p>
            <a:r>
              <a:rPr lang="en-US" sz="3200" dirty="0"/>
              <a:t>Material should be challenging!  </a:t>
            </a:r>
          </a:p>
          <a:p>
            <a:r>
              <a:rPr lang="en-US" sz="3200" dirty="0"/>
              <a:t>Scaffolding of multiple texts in a week is better than just 1 text.</a:t>
            </a:r>
          </a:p>
          <a:p>
            <a:r>
              <a:rPr lang="en-US" sz="3200" dirty="0"/>
              <a:t>Kids need 20-40 minutes of text per day to make gains.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2820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7029472" cy="709865"/>
          </a:xfrm>
        </p:spPr>
        <p:txBody>
          <a:bodyPr/>
          <a:lstStyle/>
          <a:p>
            <a:pPr algn="ctr"/>
            <a:r>
              <a:rPr lang="en-US" sz="4000" dirty="0"/>
              <a:t>QtA:  Empirical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036" y="2209800"/>
            <a:ext cx="8229600" cy="48006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2000" dirty="0"/>
              <a:t>McKeown, M.G., Beck, I.L., &amp; Blake, R.G. (2009). Rethinking Reading Comprehension Instruction: A Comparison of Instruction for Strategies and Content Approaches, </a:t>
            </a:r>
            <a:r>
              <a:rPr lang="en-US" sz="2000" i="1" dirty="0"/>
              <a:t>Reading Research Quarterly, 44</a:t>
            </a:r>
            <a:r>
              <a:rPr lang="en-US" sz="2000" dirty="0"/>
              <a:t>, 218-253.</a:t>
            </a:r>
          </a:p>
          <a:p>
            <a:pPr fontAlgn="base"/>
            <a:endParaRPr lang="en-US" sz="2000" dirty="0"/>
          </a:p>
          <a:p>
            <a:r>
              <a:rPr lang="en-US" sz="2000" dirty="0"/>
              <a:t>Beck, I.L, McKeown, M.G., Sandora, C., Kucan, L., &amp; Worthy, J. (1996).  Questioning the Author:  A year-long classroom implementation to engage students with text.  </a:t>
            </a:r>
            <a:r>
              <a:rPr lang="en-US" sz="2000" i="1" dirty="0"/>
              <a:t>Elementary School Journal, 96</a:t>
            </a:r>
            <a:r>
              <a:rPr lang="en-US" sz="2000" dirty="0"/>
              <a:t>, 385-414.</a:t>
            </a:r>
          </a:p>
          <a:p>
            <a:endParaRPr lang="en-US" sz="2000" dirty="0"/>
          </a:p>
          <a:p>
            <a:r>
              <a:rPr lang="en-US" sz="2000" dirty="0"/>
              <a:t>McKeown, M.G., &amp; Beck, I.L. (2004). Transforming knowledge into professional development resoureces:  Six teachers implement a model of teaching for understanding text.  </a:t>
            </a:r>
            <a:r>
              <a:rPr lang="en-US" sz="2000" i="1" dirty="0"/>
              <a:t>Elementary School Journal, 104</a:t>
            </a:r>
            <a:r>
              <a:rPr lang="en-US" sz="2000" dirty="0"/>
              <a:t>, 391-408.</a:t>
            </a:r>
          </a:p>
        </p:txBody>
      </p:sp>
    </p:spTree>
    <p:extLst>
      <p:ext uri="{BB962C8B-B14F-4D97-AF65-F5344CB8AC3E}">
        <p14:creationId xmlns:p14="http://schemas.microsoft.com/office/powerpoint/2010/main" val="1941114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164" y="838200"/>
            <a:ext cx="6343672" cy="709865"/>
          </a:xfrm>
        </p:spPr>
        <p:txBody>
          <a:bodyPr/>
          <a:lstStyle/>
          <a:p>
            <a:pPr algn="ctr"/>
            <a:r>
              <a:rPr lang="en-US" sz="4000" dirty="0"/>
              <a:t>QtA: 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800600"/>
          </a:xfrm>
        </p:spPr>
        <p:txBody>
          <a:bodyPr>
            <a:normAutofit/>
          </a:bodyPr>
          <a:lstStyle/>
          <a:p>
            <a:pPr fontAlgn="base"/>
            <a:r>
              <a:rPr lang="en-US" sz="2000" dirty="0"/>
              <a:t>Beck, I.L., McKeown, M.G., Hamilton, R.L., &amp; Kucan, L. (1997). </a:t>
            </a:r>
            <a:r>
              <a:rPr lang="en-US" sz="2000" i="1" dirty="0"/>
              <a:t>Questioning the Author: An approach for enhancing student engagement with text</a:t>
            </a:r>
            <a:r>
              <a:rPr lang="en-US" sz="2000" dirty="0"/>
              <a:t>. Newark, DE: International Reading Association.</a:t>
            </a:r>
            <a:br>
              <a:rPr lang="en-US" sz="2000" dirty="0"/>
            </a:br>
            <a:endParaRPr lang="en-US" sz="2000" dirty="0"/>
          </a:p>
          <a:p>
            <a:pPr fontAlgn="base"/>
            <a:r>
              <a:rPr lang="en-US" sz="2000" dirty="0"/>
              <a:t>Beck, I.L., McKeown, M.G., Hamilton, R.L., &amp; Kucan, L. (1999). </a:t>
            </a:r>
            <a:r>
              <a:rPr lang="en-US" sz="2000" i="1" dirty="0"/>
              <a:t>Questioning the Author Accessibles: Easy-access resources for classroom challenges</a:t>
            </a:r>
            <a:r>
              <a:rPr lang="en-US" sz="2000" dirty="0"/>
              <a:t>. Newark, DE: International Reading Association.</a:t>
            </a:r>
          </a:p>
          <a:p>
            <a:pPr fontAlgn="base"/>
            <a:endParaRPr lang="en-US" sz="2000" dirty="0"/>
          </a:p>
          <a:p>
            <a:pPr fontAlgn="base"/>
            <a:r>
              <a:rPr lang="en-US" sz="2000" dirty="0"/>
              <a:t>Beck, I.L., &amp; McKeown M.G. (2006</a:t>
            </a:r>
            <a:r>
              <a:rPr lang="en-US" sz="2000" i="1" dirty="0"/>
              <a:t>). Improving Comprehension with Questioning the Author:  A Fresh and Expanded View of a Powerful Approach.</a:t>
            </a:r>
            <a:r>
              <a:rPr lang="en-US" sz="2000" dirty="0"/>
              <a:t>  New York:  Scholastic.</a:t>
            </a:r>
          </a:p>
          <a:p>
            <a:pPr fontAlgn="base"/>
            <a:endParaRPr lang="en-US" sz="2000" dirty="0"/>
          </a:p>
          <a:p>
            <a:pPr fontAlgn="base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219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Dr. Kathleen J. Brown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University of Utah Reading Clinic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19260" y="2257588"/>
            <a:ext cx="3796139" cy="3020344"/>
          </a:xfrm>
        </p:spPr>
        <p:txBody>
          <a:bodyPr/>
          <a:lstStyle/>
          <a:p>
            <a:r>
              <a:rPr lang="en-US" dirty="0">
                <a:hlinkClick r:id="rId2"/>
              </a:rPr>
              <a:t>www.uurc.org</a:t>
            </a:r>
            <a:endParaRPr lang="en-US" dirty="0"/>
          </a:p>
          <a:p>
            <a:r>
              <a:rPr lang="en-US" dirty="0"/>
              <a:t>http://www.uurc.utah.edu/Educators/Resources-Tier1.php</a:t>
            </a:r>
          </a:p>
        </p:txBody>
      </p:sp>
    </p:spTree>
    <p:extLst>
      <p:ext uri="{BB962C8B-B14F-4D97-AF65-F5344CB8AC3E}">
        <p14:creationId xmlns:p14="http://schemas.microsoft.com/office/powerpoint/2010/main" val="3200542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Qta:  Research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1977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4 empirical studies</a:t>
            </a:r>
          </a:p>
          <a:p>
            <a:r>
              <a:rPr lang="en-US" sz="3200" dirty="0"/>
              <a:t>More on-task student talk</a:t>
            </a:r>
          </a:p>
          <a:p>
            <a:r>
              <a:rPr lang="en-US" sz="3200" dirty="0"/>
              <a:t>More talk about text itself and ideas in text vs. ‘fill-in-the-teacher’s-blank’</a:t>
            </a:r>
          </a:p>
          <a:p>
            <a:r>
              <a:rPr lang="en-US" sz="3200" dirty="0"/>
              <a:t>Student began asking more questions &amp; acknowledging/responding to peers’ contributions</a:t>
            </a:r>
          </a:p>
          <a:p>
            <a:r>
              <a:rPr lang="en-US" sz="3200" dirty="0"/>
              <a:t>Outperforms reading comprehension strategy instruction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1310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URC Educators' Corner - Tier 1 Resources - Mozilla Firefox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" t="13198" r="1110" b="-8120"/>
          <a:stretch/>
        </p:blipFill>
        <p:spPr>
          <a:xfrm>
            <a:off x="990600" y="304800"/>
            <a:ext cx="6629400" cy="712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74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Reading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92500" lnSpcReduction="10000"/>
          </a:bodyPr>
          <a:lstStyle/>
          <a:p>
            <a:endParaRPr lang="en-US" sz="3200" dirty="0"/>
          </a:p>
          <a:p>
            <a:r>
              <a:rPr lang="en-US" sz="3200" dirty="0"/>
              <a:t>Reading comprehension = model of </a:t>
            </a:r>
            <a:r>
              <a:rPr lang="en-US" sz="3200" b="1" dirty="0"/>
              <a:t>meaning</a:t>
            </a:r>
            <a:r>
              <a:rPr lang="en-US" sz="3200" dirty="0"/>
              <a:t> readers constructs by using information from the </a:t>
            </a:r>
            <a:r>
              <a:rPr lang="en-US" sz="3200" b="1" dirty="0"/>
              <a:t>text</a:t>
            </a:r>
            <a:r>
              <a:rPr lang="en-US" sz="3200" dirty="0"/>
              <a:t> and  </a:t>
            </a:r>
            <a:r>
              <a:rPr lang="en-US" sz="3200" b="1" dirty="0"/>
              <a:t>background knowledge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Within a text, comprehension occurs at the </a:t>
            </a:r>
            <a:r>
              <a:rPr lang="en-US" sz="3200" b="1" dirty="0"/>
              <a:t>phrase level </a:t>
            </a:r>
            <a:r>
              <a:rPr lang="en-US" sz="3200" dirty="0"/>
              <a:t>as the reader processes strings of letters.  Ideally, this builds to comprehension at the </a:t>
            </a:r>
            <a:r>
              <a:rPr lang="en-US" sz="3200" b="1" dirty="0"/>
              <a:t>text level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</a:rPr>
              <a:t>What Affects (and Effects) Reading Comprehension?</a:t>
            </a:r>
          </a:p>
        </p:txBody>
      </p:sp>
      <p:sp>
        <p:nvSpPr>
          <p:cNvPr id="148484" name="Oval 4"/>
          <p:cNvSpPr>
            <a:spLocks noChangeArrowheads="1"/>
          </p:cNvSpPr>
          <p:nvPr/>
        </p:nvSpPr>
        <p:spPr bwMode="auto">
          <a:xfrm>
            <a:off x="2667000" y="2362200"/>
            <a:ext cx="3200400" cy="2667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8485" name="Line 5"/>
          <p:cNvSpPr>
            <a:spLocks noChangeShapeType="1"/>
          </p:cNvSpPr>
          <p:nvPr/>
        </p:nvSpPr>
        <p:spPr bwMode="auto">
          <a:xfrm flipV="1">
            <a:off x="4267200" y="2362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 flipH="1">
            <a:off x="29718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8487" name="Line 7"/>
          <p:cNvSpPr>
            <a:spLocks noChangeShapeType="1"/>
          </p:cNvSpPr>
          <p:nvPr/>
        </p:nvSpPr>
        <p:spPr bwMode="auto">
          <a:xfrm>
            <a:off x="42672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8491" name="Text Box 11"/>
          <p:cNvSpPr txBox="1">
            <a:spLocks noChangeArrowheads="1"/>
          </p:cNvSpPr>
          <p:nvPr/>
        </p:nvSpPr>
        <p:spPr bwMode="auto">
          <a:xfrm>
            <a:off x="3733800" y="57150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The RAND Heuristic (2002)</a:t>
            </a:r>
          </a:p>
        </p:txBody>
      </p:sp>
      <p:sp>
        <p:nvSpPr>
          <p:cNvPr id="148492" name="Text Box 12"/>
          <p:cNvSpPr txBox="1">
            <a:spLocks noChangeArrowheads="1"/>
          </p:cNvSpPr>
          <p:nvPr/>
        </p:nvSpPr>
        <p:spPr bwMode="auto">
          <a:xfrm>
            <a:off x="3657600" y="4267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Text</a:t>
            </a:r>
          </a:p>
        </p:txBody>
      </p:sp>
      <p:sp>
        <p:nvSpPr>
          <p:cNvPr id="148501" name="Text Box 21"/>
          <p:cNvSpPr txBox="1">
            <a:spLocks noChangeArrowheads="1"/>
          </p:cNvSpPr>
          <p:nvPr/>
        </p:nvSpPr>
        <p:spPr bwMode="auto">
          <a:xfrm>
            <a:off x="4419600" y="30480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Reader</a:t>
            </a:r>
          </a:p>
        </p:txBody>
      </p:sp>
      <p:sp>
        <p:nvSpPr>
          <p:cNvPr id="148502" name="Text Box 22"/>
          <p:cNvSpPr txBox="1">
            <a:spLocks noChangeArrowheads="1"/>
          </p:cNvSpPr>
          <p:nvPr/>
        </p:nvSpPr>
        <p:spPr bwMode="auto">
          <a:xfrm>
            <a:off x="2895600" y="30480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Task</a:t>
            </a:r>
          </a:p>
        </p:txBody>
      </p:sp>
      <p:sp>
        <p:nvSpPr>
          <p:cNvPr id="148503" name="Text Box 23"/>
          <p:cNvSpPr txBox="1">
            <a:spLocks noChangeArrowheads="1"/>
          </p:cNvSpPr>
          <p:nvPr/>
        </p:nvSpPr>
        <p:spPr bwMode="auto">
          <a:xfrm>
            <a:off x="6324600" y="2521744"/>
            <a:ext cx="2667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Context</a:t>
            </a:r>
          </a:p>
        </p:txBody>
      </p:sp>
      <p:sp>
        <p:nvSpPr>
          <p:cNvPr id="148504" name="Text Box 24"/>
          <p:cNvSpPr txBox="1">
            <a:spLocks noChangeArrowheads="1"/>
          </p:cNvSpPr>
          <p:nvPr/>
        </p:nvSpPr>
        <p:spPr bwMode="auto">
          <a:xfrm>
            <a:off x="571500" y="2365919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Context</a:t>
            </a:r>
          </a:p>
        </p:txBody>
      </p:sp>
      <p:sp>
        <p:nvSpPr>
          <p:cNvPr id="148505" name="Text Box 25"/>
          <p:cNvSpPr txBox="1">
            <a:spLocks noChangeArrowheads="1"/>
          </p:cNvSpPr>
          <p:nvPr/>
        </p:nvSpPr>
        <p:spPr bwMode="auto">
          <a:xfrm>
            <a:off x="6324600" y="4627312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80214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 Instruction  Should…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lvl="1"/>
            <a:endParaRPr lang="en-US" sz="2400" dirty="0">
              <a:sym typeface="Wingdings" pitchFamily="2" charset="2"/>
            </a:endParaRPr>
          </a:p>
          <a:p>
            <a:pPr lvl="1"/>
            <a:endParaRPr lang="en-US" sz="3200" dirty="0">
              <a:sym typeface="Wingdings" pitchFamily="2" charset="2"/>
            </a:endParaRPr>
          </a:p>
          <a:p>
            <a:pPr lvl="1"/>
            <a:r>
              <a:rPr lang="en-US" sz="3200" dirty="0">
                <a:sym typeface="Wingdings" pitchFamily="2" charset="2"/>
              </a:rPr>
              <a:t>help students be fluent with text,</a:t>
            </a:r>
          </a:p>
          <a:p>
            <a:pPr lvl="1"/>
            <a:endParaRPr lang="en-US" sz="3200" dirty="0">
              <a:sym typeface="Wingdings" pitchFamily="2" charset="2"/>
            </a:endParaRPr>
          </a:p>
          <a:p>
            <a:pPr lvl="1"/>
            <a:r>
              <a:rPr lang="en-US" sz="3200" dirty="0">
                <a:sym typeface="Wingdings" pitchFamily="2" charset="2"/>
              </a:rPr>
              <a:t>understand what the author is saying in the text </a:t>
            </a:r>
            <a:r>
              <a:rPr lang="en-US" sz="3200" b="1" dirty="0">
                <a:sym typeface="Wingdings" pitchFamily="2" charset="2"/>
              </a:rPr>
              <a:t>right in front of them</a:t>
            </a:r>
            <a:r>
              <a:rPr lang="en-US" sz="3200" dirty="0">
                <a:sym typeface="Wingdings" pitchFamily="2" charset="2"/>
              </a:rPr>
              <a:t>, right </a:t>
            </a:r>
            <a:r>
              <a:rPr lang="en-US" sz="3200" b="1" dirty="0">
                <a:sym typeface="Wingdings" pitchFamily="2" charset="2"/>
              </a:rPr>
              <a:t>now</a:t>
            </a:r>
            <a:r>
              <a:rPr lang="en-US" sz="3200" dirty="0">
                <a:sym typeface="Wingdings" pitchFamily="2" charset="2"/>
              </a:rPr>
              <a:t>,</a:t>
            </a:r>
          </a:p>
          <a:p>
            <a:pPr lvl="1"/>
            <a:endParaRPr lang="en-US" sz="3200" dirty="0">
              <a:sym typeface="Wingdings" pitchFamily="2" charset="2"/>
            </a:endParaRPr>
          </a:p>
          <a:p>
            <a:pPr lvl="1"/>
            <a:r>
              <a:rPr lang="en-US" sz="3200" dirty="0">
                <a:sym typeface="Wingdings" pitchFamily="2" charset="2"/>
              </a:rPr>
              <a:t>help students connect what they just read to </a:t>
            </a:r>
            <a:r>
              <a:rPr lang="en-US" sz="3200" b="1" dirty="0">
                <a:sym typeface="Wingdings" pitchFamily="2" charset="2"/>
              </a:rPr>
              <a:t>what they read previously in that same text</a:t>
            </a:r>
            <a:r>
              <a:rPr lang="en-US" sz="3200" dirty="0">
                <a:sym typeface="Wingdings" pitchFamily="2" charset="2"/>
              </a:rPr>
              <a:t>, and, </a:t>
            </a:r>
          </a:p>
          <a:p>
            <a:pPr lvl="1"/>
            <a:endParaRPr lang="en-US" sz="3200" dirty="0">
              <a:sym typeface="Wingdings" pitchFamily="2" charset="2"/>
            </a:endParaRPr>
          </a:p>
          <a:p>
            <a:pPr lvl="1"/>
            <a:r>
              <a:rPr lang="en-US" sz="3200" dirty="0">
                <a:sym typeface="Wingdings" pitchFamily="2" charset="2"/>
              </a:rPr>
              <a:t>help students build the capability to be more fluent &amp; understand future texts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945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8372"/>
            <a:ext cx="7924800" cy="134422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  </a:t>
            </a:r>
            <a:r>
              <a:rPr lang="en-US" sz="2800" dirty="0"/>
              <a:t>Problem:  </a:t>
            </a:r>
            <a:br>
              <a:rPr lang="en-US" sz="2800" dirty="0"/>
            </a:br>
            <a:r>
              <a:rPr lang="en-US" sz="2800" dirty="0"/>
              <a:t>Many Students Can’t Handle Tier I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800600"/>
          </a:xfrm>
        </p:spPr>
        <p:txBody>
          <a:bodyPr>
            <a:normAutofit/>
          </a:bodyPr>
          <a:lstStyle/>
          <a:p>
            <a:r>
              <a:rPr lang="en-US" sz="2400" dirty="0"/>
              <a:t>Not much actual reading even in primary grade classrooms:  &lt; 9 minutes/day &amp; some struggling readers as little as 1-2 minutes/day  (Gambrell, 1984).</a:t>
            </a:r>
          </a:p>
          <a:p>
            <a:endParaRPr lang="en-US" sz="2400" dirty="0"/>
          </a:p>
          <a:p>
            <a:r>
              <a:rPr lang="en-US" sz="2400" dirty="0"/>
              <a:t>Round Robin Reading is ineffective (Ash, Kuhn, &amp; Walpole, 2003).</a:t>
            </a:r>
          </a:p>
          <a:p>
            <a:endParaRPr lang="en-US" sz="2400" dirty="0"/>
          </a:p>
          <a:p>
            <a:r>
              <a:rPr lang="en-US" sz="2400" dirty="0"/>
              <a:t>Many students can’t decode, understand or remember what they read.</a:t>
            </a:r>
          </a:p>
        </p:txBody>
      </p:sp>
    </p:spTree>
    <p:extLst>
      <p:ext uri="{BB962C8B-B14F-4D97-AF65-F5344CB8AC3E}">
        <p14:creationId xmlns:p14="http://schemas.microsoft.com/office/powerpoint/2010/main" val="1924837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82000" cy="164902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Vehicles to Help Students Read Challenging 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136618" cy="3911600"/>
          </a:xfrm>
        </p:spPr>
        <p:txBody>
          <a:bodyPr>
            <a:normAutofit fontScale="85000" lnSpcReduction="10000"/>
          </a:bodyPr>
          <a:lstStyle/>
          <a:p>
            <a:endParaRPr lang="en-US" sz="3200" dirty="0"/>
          </a:p>
          <a:p>
            <a:r>
              <a:rPr lang="en-US" sz="3200" dirty="0"/>
              <a:t>Your grade-level text</a:t>
            </a:r>
          </a:p>
          <a:p>
            <a:endParaRPr lang="en-US" sz="3200" dirty="0"/>
          </a:p>
          <a:p>
            <a:r>
              <a:rPr lang="en-US" sz="3200" dirty="0"/>
              <a:t>Fluency-Oriented Reading Instruction (FORI) routines for fluency</a:t>
            </a:r>
          </a:p>
          <a:p>
            <a:endParaRPr lang="en-US" sz="3200" dirty="0"/>
          </a:p>
          <a:p>
            <a:r>
              <a:rPr lang="en-US" sz="3200" dirty="0"/>
              <a:t>Questioning the Author (QtA) routines for comprehension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076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830230" cy="7098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   </a:t>
            </a:r>
            <a:r>
              <a:rPr lang="en-US" sz="4900" dirty="0"/>
              <a:t>FORI – QtA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Let’s try it!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7893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/>
              <a:t>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89200"/>
            <a:ext cx="8991600" cy="4140200"/>
          </a:xfrm>
        </p:spPr>
        <p:txBody>
          <a:bodyPr>
            <a:noAutofit/>
          </a:bodyPr>
          <a:lstStyle/>
          <a:p>
            <a:r>
              <a:rPr lang="en-US" sz="2800" dirty="0"/>
              <a:t>Goal = at least 40minutes/day of ‘</a:t>
            </a:r>
            <a:r>
              <a:rPr lang="en-US" sz="2800" b="1" dirty="0"/>
              <a:t>miles on the page</a:t>
            </a:r>
            <a:r>
              <a:rPr lang="en-US" sz="2800" dirty="0"/>
              <a:t>.’</a:t>
            </a:r>
          </a:p>
          <a:p>
            <a:endParaRPr lang="en-US" sz="2800" dirty="0"/>
          </a:p>
          <a:p>
            <a:r>
              <a:rPr lang="en-US" sz="2800" dirty="0"/>
              <a:t>Weekly schedule of oral reading routines with consistent prompts.</a:t>
            </a:r>
          </a:p>
          <a:p>
            <a:endParaRPr lang="en-US" sz="2800" dirty="0"/>
          </a:p>
          <a:p>
            <a:r>
              <a:rPr lang="en-US" sz="2800" dirty="0"/>
              <a:t>Alternate oral reading with QtA comprehension work</a:t>
            </a:r>
          </a:p>
        </p:txBody>
      </p:sp>
    </p:spTree>
    <p:extLst>
      <p:ext uri="{BB962C8B-B14F-4D97-AF65-F5344CB8AC3E}">
        <p14:creationId xmlns:p14="http://schemas.microsoft.com/office/powerpoint/2010/main" val="2795872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3293</TotalTime>
  <Words>1178</Words>
  <Application>Microsoft Office PowerPoint</Application>
  <PresentationFormat>On-screen Show (4:3)</PresentationFormat>
  <Paragraphs>146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Wingdings</vt:lpstr>
      <vt:lpstr>Wingdings 3</vt:lpstr>
      <vt:lpstr>Ion Boardroom</vt:lpstr>
      <vt:lpstr>Document</vt:lpstr>
      <vt:lpstr>Making Tier I Text Accessible for LD Students in the Elementary Grades:</vt:lpstr>
      <vt:lpstr>Dr. Kathleen J. Brown  University of Utah Reading Clinic</vt:lpstr>
      <vt:lpstr>Reading comprehension</vt:lpstr>
      <vt:lpstr>What Affects (and Effects) Reading Comprehension?</vt:lpstr>
      <vt:lpstr> Instruction  Should…</vt:lpstr>
      <vt:lpstr>   Problem:   Many Students Can’t Handle Tier I Text</vt:lpstr>
      <vt:lpstr>Vehicles to Help Students Read Challenging  Text</vt:lpstr>
      <vt:lpstr>   FORI – QtA Simulation</vt:lpstr>
      <vt:lpstr> Basics</vt:lpstr>
      <vt:lpstr>FORI – QtA Routines</vt:lpstr>
      <vt:lpstr>Day 1: Read-To w/Basic Comp</vt:lpstr>
      <vt:lpstr>Day 2:  Echo Reading w/Deep Comp</vt:lpstr>
      <vt:lpstr>Day 3:  Partner Reading w/Student Comp</vt:lpstr>
      <vt:lpstr>PowerPoint Presentation</vt:lpstr>
      <vt:lpstr>FORI:  Empirical Research</vt:lpstr>
      <vt:lpstr>FORI:  Application</vt:lpstr>
      <vt:lpstr>FORI:  Research Findings</vt:lpstr>
      <vt:lpstr>QtA:  Empirical Research</vt:lpstr>
      <vt:lpstr>QtA:  Application</vt:lpstr>
      <vt:lpstr>Qta:  Research Findings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Comprehension Theory</dc:title>
  <dc:creator>Kathleen</dc:creator>
  <cp:lastModifiedBy>Kathleen Brown</cp:lastModifiedBy>
  <cp:revision>65</cp:revision>
  <dcterms:created xsi:type="dcterms:W3CDTF">2012-11-12T03:44:15Z</dcterms:created>
  <dcterms:modified xsi:type="dcterms:W3CDTF">2018-07-30T23:49:37Z</dcterms:modified>
</cp:coreProperties>
</file>