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8"/>
  </p:notesMasterIdLst>
  <p:sldIdLst>
    <p:sldId id="313" r:id="rId5"/>
    <p:sldId id="358" r:id="rId6"/>
    <p:sldId id="359" r:id="rId7"/>
    <p:sldId id="259" r:id="rId8"/>
    <p:sldId id="260" r:id="rId9"/>
    <p:sldId id="261" r:id="rId10"/>
    <p:sldId id="287" r:id="rId11"/>
    <p:sldId id="263" r:id="rId12"/>
    <p:sldId id="289" r:id="rId13"/>
    <p:sldId id="264" r:id="rId14"/>
    <p:sldId id="266" r:id="rId15"/>
    <p:sldId id="267" r:id="rId16"/>
    <p:sldId id="268" r:id="rId17"/>
    <p:sldId id="275" r:id="rId18"/>
    <p:sldId id="269" r:id="rId19"/>
    <p:sldId id="270" r:id="rId20"/>
    <p:sldId id="272" r:id="rId21"/>
    <p:sldId id="273" r:id="rId22"/>
    <p:sldId id="276" r:id="rId23"/>
    <p:sldId id="277" r:id="rId24"/>
    <p:sldId id="279" r:id="rId25"/>
    <p:sldId id="282" r:id="rId26"/>
    <p:sldId id="284" r:id="rId27"/>
    <p:sldId id="306" r:id="rId28"/>
    <p:sldId id="286" r:id="rId29"/>
    <p:sldId id="290" r:id="rId30"/>
    <p:sldId id="292" r:id="rId31"/>
    <p:sldId id="303" r:id="rId32"/>
    <p:sldId id="294" r:id="rId33"/>
    <p:sldId id="307" r:id="rId34"/>
    <p:sldId id="295" r:id="rId35"/>
    <p:sldId id="296" r:id="rId36"/>
    <p:sldId id="297" r:id="rId37"/>
    <p:sldId id="309" r:id="rId38"/>
    <p:sldId id="300" r:id="rId39"/>
    <p:sldId id="311" r:id="rId40"/>
    <p:sldId id="301" r:id="rId41"/>
    <p:sldId id="302" r:id="rId42"/>
    <p:sldId id="304" r:id="rId43"/>
    <p:sldId id="305" r:id="rId44"/>
    <p:sldId id="308" r:id="rId45"/>
    <p:sldId id="310" r:id="rId46"/>
    <p:sldId id="314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DEBE8B-CB91-D711-2651-6E290D897703}" v="4" dt="2024-10-17T16:20:02.1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D3606241-0E4C-65CB-6ECE-8A897F494882}"/>
    <pc:docChg chg="modSld">
      <pc:chgData name="WENDALEE MARTIN WITTWER" userId="S::u0594444@umail.utah.edu::9fb0da18-f57d-4bac-a28f-413510cf2b5e" providerId="AD" clId="Web-{D3606241-0E4C-65CB-6ECE-8A897F494882}" dt="2024-09-10T21:04:38.935" v="0" actId="20577"/>
      <pc:docMkLst>
        <pc:docMk/>
      </pc:docMkLst>
      <pc:sldChg chg="modSp">
        <pc:chgData name="WENDALEE MARTIN WITTWER" userId="S::u0594444@umail.utah.edu::9fb0da18-f57d-4bac-a28f-413510cf2b5e" providerId="AD" clId="Web-{D3606241-0E4C-65CB-6ECE-8A897F494882}" dt="2024-09-10T21:04:38.935" v="0" actId="20577"/>
        <pc:sldMkLst>
          <pc:docMk/>
          <pc:sldMk cId="1819067435" sldId="357"/>
        </pc:sldMkLst>
        <pc:spChg chg="mod">
          <ac:chgData name="WENDALEE MARTIN WITTWER" userId="S::u0594444@umail.utah.edu::9fb0da18-f57d-4bac-a28f-413510cf2b5e" providerId="AD" clId="Web-{D3606241-0E4C-65CB-6ECE-8A897F494882}" dt="2024-09-10T21:04:38.935" v="0" actId="20577"/>
          <ac:spMkLst>
            <pc:docMk/>
            <pc:sldMk cId="1819067435" sldId="357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73DEBE8B-CB91-D711-2651-6E290D897703}"/>
    <pc:docChg chg="addSld delSld">
      <pc:chgData name="WENDALEE MARTIN WITTWER" userId="S::u0594444@umail.utah.edu::9fb0da18-f57d-4bac-a28f-413510cf2b5e" providerId="AD" clId="Web-{73DEBE8B-CB91-D711-2651-6E290D897703}" dt="2024-10-17T16:20:02.171" v="3"/>
      <pc:docMkLst>
        <pc:docMk/>
      </pc:docMkLst>
      <pc:sldChg chg="del">
        <pc:chgData name="WENDALEE MARTIN WITTWER" userId="S::u0594444@umail.utah.edu::9fb0da18-f57d-4bac-a28f-413510cf2b5e" providerId="AD" clId="Web-{73DEBE8B-CB91-D711-2651-6E290D897703}" dt="2024-10-17T16:19:58.718" v="2"/>
        <pc:sldMkLst>
          <pc:docMk/>
          <pc:sldMk cId="419166669" sldId="257"/>
        </pc:sldMkLst>
      </pc:sldChg>
      <pc:sldChg chg="del">
        <pc:chgData name="WENDALEE MARTIN WITTWER" userId="S::u0594444@umail.utah.edu::9fb0da18-f57d-4bac-a28f-413510cf2b5e" providerId="AD" clId="Web-{73DEBE8B-CB91-D711-2651-6E290D897703}" dt="2024-10-17T16:20:02.171" v="3"/>
        <pc:sldMkLst>
          <pc:docMk/>
          <pc:sldMk cId="1819067435" sldId="357"/>
        </pc:sldMkLst>
      </pc:sldChg>
      <pc:sldChg chg="add">
        <pc:chgData name="WENDALEE MARTIN WITTWER" userId="S::u0594444@umail.utah.edu::9fb0da18-f57d-4bac-a28f-413510cf2b5e" providerId="AD" clId="Web-{73DEBE8B-CB91-D711-2651-6E290D897703}" dt="2024-10-17T16:19:56.264" v="0"/>
        <pc:sldMkLst>
          <pc:docMk/>
          <pc:sldMk cId="2005293208" sldId="358"/>
        </pc:sldMkLst>
      </pc:sldChg>
      <pc:sldChg chg="add">
        <pc:chgData name="WENDALEE MARTIN WITTWER" userId="S::u0594444@umail.utah.edu::9fb0da18-f57d-4bac-a28f-413510cf2b5e" providerId="AD" clId="Web-{73DEBE8B-CB91-D711-2651-6E290D897703}" dt="2024-10-17T16:19:56.280" v="1"/>
        <pc:sldMkLst>
          <pc:docMk/>
          <pc:sldMk cId="3745540651" sldId="359"/>
        </pc:sldMkLst>
      </pc:sldChg>
    </pc:docChg>
  </pc:docChgLst>
  <pc:docChgLst>
    <pc:chgData name="WENDALEE MARTIN WITTWER" userId="S::u0594444@umail.utah.edu::9fb0da18-f57d-4bac-a28f-413510cf2b5e" providerId="AD" clId="Web-{F9B251BB-E59B-CF83-6649-9A73BD7E7197}"/>
    <pc:docChg chg="addSld delSld">
      <pc:chgData name="WENDALEE MARTIN WITTWER" userId="S::u0594444@umail.utah.edu::9fb0da18-f57d-4bac-a28f-413510cf2b5e" providerId="AD" clId="Web-{F9B251BB-E59B-CF83-6649-9A73BD7E7197}" dt="2024-09-10T21:04:20.460" v="2"/>
      <pc:docMkLst>
        <pc:docMk/>
      </pc:docMkLst>
      <pc:sldChg chg="add">
        <pc:chgData name="WENDALEE MARTIN WITTWER" userId="S::u0594444@umail.utah.edu::9fb0da18-f57d-4bac-a28f-413510cf2b5e" providerId="AD" clId="Web-{F9B251BB-E59B-CF83-6649-9A73BD7E7197}" dt="2024-09-10T21:04:07.538" v="0"/>
        <pc:sldMkLst>
          <pc:docMk/>
          <pc:sldMk cId="419166669" sldId="257"/>
        </pc:sldMkLst>
      </pc:sldChg>
      <pc:sldChg chg="del">
        <pc:chgData name="WENDALEE MARTIN WITTWER" userId="S::u0594444@umail.utah.edu::9fb0da18-f57d-4bac-a28f-413510cf2b5e" providerId="AD" clId="Web-{F9B251BB-E59B-CF83-6649-9A73BD7E7197}" dt="2024-09-10T21:04:20.460" v="2"/>
        <pc:sldMkLst>
          <pc:docMk/>
          <pc:sldMk cId="3148424748" sldId="258"/>
        </pc:sldMkLst>
      </pc:sldChg>
      <pc:sldChg chg="add">
        <pc:chgData name="WENDALEE MARTIN WITTWER" userId="S::u0594444@umail.utah.edu::9fb0da18-f57d-4bac-a28f-413510cf2b5e" providerId="AD" clId="Web-{F9B251BB-E59B-CF83-6649-9A73BD7E7197}" dt="2024-09-10T21:04:07.553" v="1"/>
        <pc:sldMkLst>
          <pc:docMk/>
          <pc:sldMk cId="1819067435" sldId="3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5D16C-B69F-49D0-8AD6-D18E9BBDFEB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88912-A1D9-4FF2-9546-7B3811107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55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ad.dress</a:t>
            </a:r>
            <a:endParaRPr lang="en-US" dirty="0"/>
          </a:p>
          <a:p>
            <a:endParaRPr lang="en-US" dirty="0"/>
          </a:p>
          <a:p>
            <a:r>
              <a:rPr lang="en-US" dirty="0"/>
              <a:t>*</a:t>
            </a:r>
            <a:r>
              <a:rPr lang="en-US" dirty="0" err="1"/>
              <a:t>dr</a:t>
            </a:r>
            <a:r>
              <a:rPr lang="en-US" dirty="0"/>
              <a:t> blend stays together</a:t>
            </a:r>
          </a:p>
          <a:p>
            <a:endParaRPr lang="en-US" dirty="0"/>
          </a:p>
          <a:p>
            <a:r>
              <a:rPr lang="en-US" dirty="0"/>
              <a:t>Follows syllable division rule not phonology/sound of division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6B284-E466-4F62-9217-E40A2AEDC8F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57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13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3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4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8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6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6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0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6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7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4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1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8.4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Word Study √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5529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article</a:t>
            </a:r>
          </a:p>
        </p:txBody>
      </p:sp>
    </p:spTree>
    <p:extLst>
      <p:ext uri="{BB962C8B-B14F-4D97-AF65-F5344CB8AC3E}">
        <p14:creationId xmlns:p14="http://schemas.microsoft.com/office/powerpoint/2010/main" val="4118013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capable</a:t>
            </a:r>
          </a:p>
        </p:txBody>
      </p:sp>
    </p:spTree>
    <p:extLst>
      <p:ext uri="{BB962C8B-B14F-4D97-AF65-F5344CB8AC3E}">
        <p14:creationId xmlns:p14="http://schemas.microsoft.com/office/powerpoint/2010/main" val="2395778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  <a:cs typeface="Arial" panose="020B0604020202020204" pitchFamily="34" charset="0"/>
              </a:rPr>
              <a:t>entitle</a:t>
            </a:r>
          </a:p>
        </p:txBody>
      </p:sp>
    </p:spTree>
    <p:extLst>
      <p:ext uri="{BB962C8B-B14F-4D97-AF65-F5344CB8AC3E}">
        <p14:creationId xmlns:p14="http://schemas.microsoft.com/office/powerpoint/2010/main" val="2196042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522106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stable</a:t>
            </a:r>
          </a:p>
        </p:txBody>
      </p:sp>
    </p:spTree>
    <p:extLst>
      <p:ext uri="{BB962C8B-B14F-4D97-AF65-F5344CB8AC3E}">
        <p14:creationId xmlns:p14="http://schemas.microsoft.com/office/powerpoint/2010/main" val="2210607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able</a:t>
            </a:r>
          </a:p>
        </p:txBody>
      </p:sp>
    </p:spTree>
    <p:extLst>
      <p:ext uri="{BB962C8B-B14F-4D97-AF65-F5344CB8AC3E}">
        <p14:creationId xmlns:p14="http://schemas.microsoft.com/office/powerpoint/2010/main" val="1193985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 err="1">
                <a:latin typeface="Century Gothic" panose="020B0502020202020204" pitchFamily="34" charset="0"/>
              </a:rPr>
              <a:t>criggle</a:t>
            </a:r>
            <a:endParaRPr lang="en-US" sz="138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12388" y="633478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079037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crumple</a:t>
            </a:r>
          </a:p>
        </p:txBody>
      </p:sp>
    </p:spTree>
    <p:extLst>
      <p:ext uri="{BB962C8B-B14F-4D97-AF65-F5344CB8AC3E}">
        <p14:creationId xmlns:p14="http://schemas.microsoft.com/office/powerpoint/2010/main" val="2310279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stifle</a:t>
            </a:r>
          </a:p>
        </p:txBody>
      </p:sp>
    </p:spTree>
    <p:extLst>
      <p:ext uri="{BB962C8B-B14F-4D97-AF65-F5344CB8AC3E}">
        <p14:creationId xmlns:p14="http://schemas.microsoft.com/office/powerpoint/2010/main" val="3345803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table</a:t>
            </a:r>
          </a:p>
        </p:txBody>
      </p:sp>
    </p:spTree>
    <p:extLst>
      <p:ext uri="{BB962C8B-B14F-4D97-AF65-F5344CB8AC3E}">
        <p14:creationId xmlns:p14="http://schemas.microsoft.com/office/powerpoint/2010/main" val="1700034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3798"/>
            <a:ext cx="10515600" cy="1325563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INSTRUCTIONS</a:t>
            </a:r>
            <a:endParaRPr lang="en-US" b="1" dirty="0">
              <a:solidFill>
                <a:srgbClr val="C00000"/>
              </a:solidFill>
              <a:ea typeface="Calibri Light"/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8565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800" b="1" dirty="0"/>
              <a:t>Conduct a “cold” Word Study ✓ before moving to the next module.</a:t>
            </a:r>
          </a:p>
          <a:p>
            <a:pPr marL="514350" indent="-514350">
              <a:buAutoNum type="arabicPeriod"/>
            </a:pPr>
            <a:r>
              <a:rPr lang="en-US" sz="1800" dirty="0"/>
              <a:t>Randomize a deck of 40 words from your current module.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Set timer for </a:t>
            </a:r>
            <a:r>
              <a:rPr lang="en-US" sz="1800" b="1" dirty="0"/>
              <a:t>1:00 </a:t>
            </a:r>
            <a:r>
              <a:rPr lang="en-US" sz="1800" dirty="0"/>
              <a:t>!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Display 1 word at a time, moving quickly to the next word.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Sort into 2 piles: automatic or incorrect </a:t>
            </a:r>
            <a:r>
              <a:rPr lang="en-US" sz="1600" b="1" i="1" dirty="0"/>
              <a:t>(self-corrects count as incorrect as they are not read automatically)</a:t>
            </a:r>
            <a:r>
              <a:rPr lang="en-US" sz="1600" b="1" dirty="0"/>
              <a:t>.</a:t>
            </a:r>
            <a:endParaRPr lang="en-US" sz="1600" b="1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sz="1800" dirty="0"/>
              <a:t>When the timer beeps, count the number of automatic words. Review errors. </a:t>
            </a:r>
          </a:p>
          <a:p>
            <a:pPr marL="514350" indent="-514350">
              <a:buAutoNum type="arabicPeriod"/>
            </a:pPr>
            <a:r>
              <a:rPr lang="en-US" sz="1800" dirty="0"/>
              <a:t>Record Word Study ✓ data on the lesson plan </a:t>
            </a:r>
            <a:r>
              <a:rPr lang="en-US" sz="1800" b="1" u="sng" dirty="0"/>
              <a:t>AND</a:t>
            </a:r>
            <a:r>
              <a:rPr lang="en-US" sz="1800" dirty="0"/>
              <a:t> appropriate log.</a:t>
            </a: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ea typeface="Calibri"/>
                <a:cs typeface="Calibri"/>
              </a:rPr>
              <a:t>FOR WHOLE CLASS:</a:t>
            </a:r>
            <a:endParaRPr lang="en-US" sz="1800" b="1">
              <a:solidFill>
                <a:srgbClr val="C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ea typeface="Calibri"/>
                <a:cs typeface="Calibri"/>
              </a:rPr>
              <a:t>Choose </a:t>
            </a:r>
            <a:r>
              <a:rPr lang="en-US" sz="1800" b="1" i="1" u="sng" dirty="0">
                <a:ea typeface="Calibri"/>
                <a:cs typeface="Calibri"/>
              </a:rPr>
              <a:t>5 mid-low students</a:t>
            </a:r>
            <a:r>
              <a:rPr lang="en-US" sz="1800" b="1" dirty="0">
                <a:ea typeface="Calibri"/>
                <a:cs typeface="Calibri"/>
              </a:rPr>
              <a:t> as a sample to determine whole class movement. No need to conduct WS check with </a:t>
            </a:r>
            <a:r>
              <a:rPr lang="en-US" sz="1800" b="1" i="1" dirty="0">
                <a:ea typeface="Calibri"/>
                <a:cs typeface="Calibri"/>
              </a:rPr>
              <a:t>all</a:t>
            </a:r>
            <a:r>
              <a:rPr lang="en-US" sz="1800" b="1" dirty="0">
                <a:ea typeface="Calibri"/>
                <a:cs typeface="Calibri"/>
              </a:rPr>
              <a:t> students.</a:t>
            </a:r>
          </a:p>
        </p:txBody>
      </p:sp>
    </p:spTree>
    <p:extLst>
      <p:ext uri="{BB962C8B-B14F-4D97-AF65-F5344CB8AC3E}">
        <p14:creationId xmlns:p14="http://schemas.microsoft.com/office/powerpoint/2010/main" val="20052932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050003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assemble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8823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compatible</a:t>
            </a:r>
          </a:p>
        </p:txBody>
      </p:sp>
    </p:spTree>
    <p:extLst>
      <p:ext uri="{BB962C8B-B14F-4D97-AF65-F5344CB8AC3E}">
        <p14:creationId xmlns:p14="http://schemas.microsoft.com/office/powerpoint/2010/main" val="18174157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inevitable</a:t>
            </a:r>
          </a:p>
        </p:txBody>
      </p:sp>
    </p:spTree>
    <p:extLst>
      <p:ext uri="{BB962C8B-B14F-4D97-AF65-F5344CB8AC3E}">
        <p14:creationId xmlns:p14="http://schemas.microsoft.com/office/powerpoint/2010/main" val="2039421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paddle</a:t>
            </a:r>
          </a:p>
        </p:txBody>
      </p:sp>
    </p:spTree>
    <p:extLst>
      <p:ext uri="{BB962C8B-B14F-4D97-AF65-F5344CB8AC3E}">
        <p14:creationId xmlns:p14="http://schemas.microsoft.com/office/powerpoint/2010/main" val="25301829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little</a:t>
            </a:r>
          </a:p>
        </p:txBody>
      </p:sp>
    </p:spTree>
    <p:extLst>
      <p:ext uri="{BB962C8B-B14F-4D97-AF65-F5344CB8AC3E}">
        <p14:creationId xmlns:p14="http://schemas.microsoft.com/office/powerpoint/2010/main" val="3472907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riddle</a:t>
            </a:r>
          </a:p>
        </p:txBody>
      </p:sp>
    </p:spTree>
    <p:extLst>
      <p:ext uri="{BB962C8B-B14F-4D97-AF65-F5344CB8AC3E}">
        <p14:creationId xmlns:p14="http://schemas.microsoft.com/office/powerpoint/2010/main" val="4517222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tremble</a:t>
            </a:r>
            <a:endParaRPr lang="en-US" sz="19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7318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9386024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hurdle</a:t>
            </a:r>
          </a:p>
        </p:txBody>
      </p:sp>
    </p:spTree>
    <p:extLst>
      <p:ext uri="{BB962C8B-B14F-4D97-AF65-F5344CB8AC3E}">
        <p14:creationId xmlns:p14="http://schemas.microsoft.com/office/powerpoint/2010/main" val="3586994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353"/>
            <a:ext cx="10515600" cy="894070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WHAT'S NEXT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52"/>
            <a:ext cx="10653310" cy="514088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6"/>
                </a:solidFill>
              </a:rPr>
              <a:t>If S. </a:t>
            </a:r>
            <a:r>
              <a:rPr lang="en-US" sz="1600" b="1" u="sng" dirty="0">
                <a:solidFill>
                  <a:schemeClr val="accent6"/>
                </a:solidFill>
              </a:rPr>
              <a:t>MEET</a:t>
            </a:r>
            <a:r>
              <a:rPr lang="en-US" sz="1600" dirty="0">
                <a:solidFill>
                  <a:schemeClr val="accent6"/>
                </a:solidFill>
              </a:rPr>
              <a:t> the criteria</a:t>
            </a:r>
            <a:r>
              <a:rPr lang="en-US" sz="1600" dirty="0"/>
              <a:t> </a:t>
            </a:r>
            <a:r>
              <a:rPr lang="en-US" sz="1600" b="1" dirty="0"/>
              <a:t>(35 words correct, </a:t>
            </a:r>
            <a:r>
              <a:rPr lang="en-US" sz="1600" b="1" u="sng" dirty="0"/>
              <a:t>&lt;</a:t>
            </a:r>
            <a:r>
              <a:rPr lang="en-US" sz="1600" b="1" dirty="0"/>
              <a:t> 3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Move immediately into the first lesson of the next module.  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If S.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DON’T MEET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criteria,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BUT ARE CLOSE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</a:t>
            </a:r>
            <a:r>
              <a:rPr lang="en-US" sz="1600" b="1" dirty="0"/>
              <a:t>(&lt;7 errors AND &lt;10 words read below criteria)</a:t>
            </a:r>
            <a:endParaRPr lang="en-US" sz="2400" b="1" dirty="0"/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Repeat word study check on your next lesson.</a:t>
            </a:r>
            <a:r>
              <a:rPr lang="en-US" sz="1600" dirty="0"/>
              <a:t> 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an </a:t>
            </a:r>
            <a:r>
              <a:rPr lang="en-US" sz="1600" b="1" u="sng" dirty="0">
                <a:solidFill>
                  <a:srgbClr val="C00000"/>
                </a:solidFill>
              </a:rPr>
              <a:t>ACCURACY ISSUE</a:t>
            </a:r>
            <a:r>
              <a:rPr lang="en-US" sz="1600" dirty="0"/>
              <a:t> </a:t>
            </a:r>
            <a:r>
              <a:rPr lang="en-US" sz="1600" b="1" dirty="0"/>
              <a:t>(7+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</a:t>
            </a:r>
            <a:r>
              <a:rPr lang="en-US" sz="1600" dirty="0"/>
              <a:t> errors on </a:t>
            </a:r>
            <a:r>
              <a:rPr lang="en-US" sz="1600" b="1" dirty="0"/>
              <a:t>white board</a:t>
            </a:r>
            <a:r>
              <a:rPr lang="en-US" sz="1600" dirty="0"/>
              <a:t>; </a:t>
            </a:r>
            <a:r>
              <a:rPr lang="en-US" sz="1600" b="1" dirty="0"/>
              <a:t>complete Break, Scoop, and Read</a:t>
            </a:r>
            <a:r>
              <a:rPr lang="en-US" sz="1600" dirty="0"/>
              <a:t> or </a:t>
            </a:r>
            <a:r>
              <a:rPr lang="en-US" sz="1600" b="1" dirty="0"/>
              <a:t>Tap and Read</a:t>
            </a:r>
            <a:r>
              <a:rPr lang="en-US" sz="1600" dirty="0"/>
              <a:t> activity;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accuracy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lesson. </a:t>
            </a:r>
            <a:r>
              <a:rPr lang="en-US" sz="1600" i="1" dirty="0">
                <a:ea typeface="Calibri"/>
                <a:cs typeface="Calibri"/>
              </a:rPr>
              <a:t> Continue reteaching remaining lessons in the module until the words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 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accuracy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accuracy activities.</a:t>
            </a:r>
            <a:endParaRPr lang="en-US" sz="1200" i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 </a:t>
            </a:r>
            <a:r>
              <a:rPr lang="en-US" sz="1600" b="1" u="sng" dirty="0">
                <a:solidFill>
                  <a:srgbClr val="C00000"/>
                </a:solidFill>
              </a:rPr>
              <a:t>FLUENCY ISSUE</a:t>
            </a:r>
            <a:r>
              <a:rPr lang="en-US" sz="1600" dirty="0"/>
              <a:t> </a:t>
            </a:r>
            <a:r>
              <a:rPr lang="en-US" sz="1600" b="1" dirty="0"/>
              <a:t>(10+ words read below criteria)</a:t>
            </a:r>
            <a:endParaRPr lang="en-US" sz="16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 </a:t>
            </a:r>
            <a:endParaRPr lang="en-US" sz="1600" dirty="0">
              <a:ea typeface="Calibri" panose="020F0502020204030204"/>
              <a:cs typeface="Calibri" panose="020F0502020204030204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fluency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</a:t>
            </a:r>
            <a:r>
              <a:rPr lang="en-US" sz="1600" i="1" dirty="0">
                <a:ea typeface="Calibri"/>
                <a:cs typeface="Calibri"/>
              </a:rPr>
              <a:t>. Continue reteaching remaining lessons in the module until the word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 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b="1" dirty="0">
                <a:ea typeface="Calibri"/>
                <a:cs typeface="Calibri"/>
              </a:rPr>
              <a:t>T. </a:t>
            </a:r>
            <a:r>
              <a:rPr lang="en-US" sz="1200" b="1" i="1" dirty="0">
                <a:ea typeface="Calibri"/>
                <a:cs typeface="Calibri"/>
              </a:rPr>
              <a:t>may</a:t>
            </a:r>
            <a:r>
              <a:rPr lang="en-US" sz="1200" b="1" dirty="0">
                <a:ea typeface="Calibri"/>
                <a:cs typeface="Calibri"/>
              </a:rPr>
              <a:t> conduct a word study check prior to each repeat lesson from the module.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fluency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fluency activities.</a:t>
            </a:r>
            <a:endParaRPr lang="en-US" sz="1200" b="1" dirty="0"/>
          </a:p>
          <a:p>
            <a:pPr marL="0" indent="0">
              <a:buNone/>
            </a:pP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55406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impossible</a:t>
            </a:r>
          </a:p>
        </p:txBody>
      </p:sp>
    </p:spTree>
    <p:extLst>
      <p:ext uri="{BB962C8B-B14F-4D97-AF65-F5344CB8AC3E}">
        <p14:creationId xmlns:p14="http://schemas.microsoft.com/office/powerpoint/2010/main" val="42909451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invisible</a:t>
            </a:r>
          </a:p>
        </p:txBody>
      </p:sp>
    </p:spTree>
    <p:extLst>
      <p:ext uri="{BB962C8B-B14F-4D97-AF65-F5344CB8AC3E}">
        <p14:creationId xmlns:p14="http://schemas.microsoft.com/office/powerpoint/2010/main" val="37263545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multiple</a:t>
            </a:r>
          </a:p>
        </p:txBody>
      </p:sp>
    </p:spTree>
    <p:extLst>
      <p:ext uri="{BB962C8B-B14F-4D97-AF65-F5344CB8AC3E}">
        <p14:creationId xmlns:p14="http://schemas.microsoft.com/office/powerpoint/2010/main" val="36285484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whistle</a:t>
            </a:r>
          </a:p>
        </p:txBody>
      </p:sp>
    </p:spTree>
    <p:extLst>
      <p:ext uri="{BB962C8B-B14F-4D97-AF65-F5344CB8AC3E}">
        <p14:creationId xmlns:p14="http://schemas.microsoft.com/office/powerpoint/2010/main" val="2955374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castle</a:t>
            </a:r>
          </a:p>
        </p:txBody>
      </p:sp>
    </p:spTree>
    <p:extLst>
      <p:ext uri="{BB962C8B-B14F-4D97-AF65-F5344CB8AC3E}">
        <p14:creationId xmlns:p14="http://schemas.microsoft.com/office/powerpoint/2010/main" val="40102284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marble</a:t>
            </a:r>
          </a:p>
        </p:txBody>
      </p:sp>
    </p:spTree>
    <p:extLst>
      <p:ext uri="{BB962C8B-B14F-4D97-AF65-F5344CB8AC3E}">
        <p14:creationId xmlns:p14="http://schemas.microsoft.com/office/powerpoint/2010/main" val="6683925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sparkle</a:t>
            </a:r>
          </a:p>
        </p:txBody>
      </p:sp>
    </p:spTree>
    <p:extLst>
      <p:ext uri="{BB962C8B-B14F-4D97-AF65-F5344CB8AC3E}">
        <p14:creationId xmlns:p14="http://schemas.microsoft.com/office/powerpoint/2010/main" val="31104745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purple</a:t>
            </a:r>
          </a:p>
        </p:txBody>
      </p:sp>
    </p:spTree>
    <p:extLst>
      <p:ext uri="{BB962C8B-B14F-4D97-AF65-F5344CB8AC3E}">
        <p14:creationId xmlns:p14="http://schemas.microsoft.com/office/powerpoint/2010/main" val="37838432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13013" y="27990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2265530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syllable</a:t>
            </a:r>
          </a:p>
        </p:txBody>
      </p:sp>
    </p:spTree>
    <p:extLst>
      <p:ext uri="{BB962C8B-B14F-4D97-AF65-F5344CB8AC3E}">
        <p14:creationId xmlns:p14="http://schemas.microsoft.com/office/powerpoint/2010/main" val="61344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battle</a:t>
            </a:r>
          </a:p>
        </p:txBody>
      </p:sp>
    </p:spTree>
    <p:extLst>
      <p:ext uri="{BB962C8B-B14F-4D97-AF65-F5344CB8AC3E}">
        <p14:creationId xmlns:p14="http://schemas.microsoft.com/office/powerpoint/2010/main" val="16607305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startle</a:t>
            </a:r>
          </a:p>
        </p:txBody>
      </p:sp>
    </p:spTree>
    <p:extLst>
      <p:ext uri="{BB962C8B-B14F-4D97-AF65-F5344CB8AC3E}">
        <p14:creationId xmlns:p14="http://schemas.microsoft.com/office/powerpoint/2010/main" val="25140690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handle</a:t>
            </a:r>
          </a:p>
        </p:txBody>
      </p:sp>
    </p:spTree>
    <p:extLst>
      <p:ext uri="{BB962C8B-B14F-4D97-AF65-F5344CB8AC3E}">
        <p14:creationId xmlns:p14="http://schemas.microsoft.com/office/powerpoint/2010/main" val="41422113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kettle</a:t>
            </a:r>
          </a:p>
        </p:txBody>
      </p:sp>
    </p:spTree>
    <p:extLst>
      <p:ext uri="{BB962C8B-B14F-4D97-AF65-F5344CB8AC3E}">
        <p14:creationId xmlns:p14="http://schemas.microsoft.com/office/powerpoint/2010/main" val="38386477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 err="1">
                <a:latin typeface="Century Gothic" panose="020B0502020202020204" pitchFamily="34" charset="0"/>
              </a:rPr>
              <a:t>thumple</a:t>
            </a:r>
            <a:endParaRPr lang="en-US" sz="138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12072" y="6104965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574359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bottle</a:t>
            </a:r>
          </a:p>
        </p:txBody>
      </p:sp>
    </p:spTree>
    <p:extLst>
      <p:ext uri="{BB962C8B-B14F-4D97-AF65-F5344CB8AC3E}">
        <p14:creationId xmlns:p14="http://schemas.microsoft.com/office/powerpoint/2010/main" val="1127264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747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candle</a:t>
            </a:r>
          </a:p>
        </p:txBody>
      </p:sp>
    </p:spTree>
    <p:extLst>
      <p:ext uri="{BB962C8B-B14F-4D97-AF65-F5344CB8AC3E}">
        <p14:creationId xmlns:p14="http://schemas.microsoft.com/office/powerpoint/2010/main" val="1759289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cycle</a:t>
            </a:r>
          </a:p>
        </p:txBody>
      </p:sp>
    </p:spTree>
    <p:extLst>
      <p:ext uri="{BB962C8B-B14F-4D97-AF65-F5344CB8AC3E}">
        <p14:creationId xmlns:p14="http://schemas.microsoft.com/office/powerpoint/2010/main" val="3198356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enable</a:t>
            </a:r>
          </a:p>
        </p:txBody>
      </p:sp>
    </p:spTree>
    <p:extLst>
      <p:ext uri="{BB962C8B-B14F-4D97-AF65-F5344CB8AC3E}">
        <p14:creationId xmlns:p14="http://schemas.microsoft.com/office/powerpoint/2010/main" val="2304136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circle</a:t>
            </a:r>
            <a:endParaRPr lang="en-US" sz="19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89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B7914-11C9-4CF7-B849-74BECCF5FE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019571-7490-4287-8FB7-AB932C857D82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BA58569A-B661-46D4-B7A9-69BB9E7CB9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243</Words>
  <Application>Microsoft Office PowerPoint</Application>
  <PresentationFormat>Widescreen</PresentationFormat>
  <Paragraphs>65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8.4</vt:lpstr>
      <vt:lpstr>Word Study   - INSTRUCTIONS</vt:lpstr>
      <vt:lpstr>Word Study   - WHAT'S NEXT</vt:lpstr>
      <vt:lpstr>battle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marble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Study </dc:title>
  <dc:creator>Kelly Robbins</dc:creator>
  <cp:lastModifiedBy>UURC Kelly</cp:lastModifiedBy>
  <cp:revision>18</cp:revision>
  <dcterms:created xsi:type="dcterms:W3CDTF">2017-09-19T00:59:52Z</dcterms:created>
  <dcterms:modified xsi:type="dcterms:W3CDTF">2024-10-17T16:20:04Z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