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sldIdLst>
    <p:sldId id="258" r:id="rId5"/>
    <p:sldId id="257" r:id="rId6"/>
    <p:sldId id="360" r:id="rId7"/>
    <p:sldId id="347" r:id="rId8"/>
    <p:sldId id="349" r:id="rId9"/>
    <p:sldId id="350" r:id="rId10"/>
    <p:sldId id="341" r:id="rId11"/>
    <p:sldId id="309" r:id="rId12"/>
    <p:sldId id="310" r:id="rId13"/>
    <p:sldId id="313" r:id="rId14"/>
    <p:sldId id="316" r:id="rId15"/>
    <p:sldId id="317" r:id="rId16"/>
    <p:sldId id="345" r:id="rId17"/>
    <p:sldId id="322" r:id="rId18"/>
    <p:sldId id="324" r:id="rId19"/>
    <p:sldId id="325" r:id="rId20"/>
    <p:sldId id="332" r:id="rId21"/>
    <p:sldId id="326" r:id="rId22"/>
    <p:sldId id="328" r:id="rId23"/>
    <p:sldId id="329" r:id="rId24"/>
    <p:sldId id="315" r:id="rId25"/>
    <p:sldId id="330" r:id="rId26"/>
    <p:sldId id="318" r:id="rId27"/>
    <p:sldId id="321" r:id="rId28"/>
    <p:sldId id="344" r:id="rId29"/>
    <p:sldId id="331" r:id="rId30"/>
    <p:sldId id="319" r:id="rId31"/>
    <p:sldId id="346" r:id="rId32"/>
    <p:sldId id="352" r:id="rId33"/>
    <p:sldId id="333" r:id="rId34"/>
    <p:sldId id="335" r:id="rId35"/>
    <p:sldId id="336" r:id="rId36"/>
    <p:sldId id="312" r:id="rId37"/>
    <p:sldId id="337" r:id="rId38"/>
    <p:sldId id="338" r:id="rId39"/>
    <p:sldId id="339" r:id="rId40"/>
    <p:sldId id="343" r:id="rId41"/>
    <p:sldId id="308" r:id="rId42"/>
    <p:sldId id="353" r:id="rId43"/>
    <p:sldId id="354" r:id="rId44"/>
    <p:sldId id="355" r:id="rId45"/>
    <p:sldId id="356" r:id="rId46"/>
    <p:sldId id="357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F72A5-C5A8-D685-1876-9204F7079B25}" v="4" dt="2024-10-17T15:51:33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00" autoAdjust="0"/>
    <p:restoredTop sz="94434" autoAdjust="0"/>
  </p:normalViewPr>
  <p:slideViewPr>
    <p:cSldViewPr snapToGrid="0">
      <p:cViewPr varScale="1">
        <p:scale>
          <a:sx n="67" d="100"/>
          <a:sy n="67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F556159F-CA7D-D03C-B8E0-E550DABEFBC0}"/>
    <pc:docChg chg="addSld delSld">
      <pc:chgData name="WENDALEE MARTIN WITTWER" userId="S::u0594444@umail.utah.edu::9fb0da18-f57d-4bac-a28f-413510cf2b5e" providerId="AD" clId="Web-{F556159F-CA7D-D03C-B8E0-E550DABEFBC0}" dt="2024-09-03T22:20:52.225" v="2"/>
      <pc:docMkLst>
        <pc:docMk/>
      </pc:docMkLst>
      <pc:sldChg chg="del">
        <pc:chgData name="WENDALEE MARTIN WITTWER" userId="S::u0594444@umail.utah.edu::9fb0da18-f57d-4bac-a28f-413510cf2b5e" providerId="AD" clId="Web-{F556159F-CA7D-D03C-B8E0-E550DABEFBC0}" dt="2024-09-03T22:20:52.225" v="2"/>
        <pc:sldMkLst>
          <pc:docMk/>
          <pc:sldMk cId="419166669" sldId="257"/>
        </pc:sldMkLst>
      </pc:sldChg>
      <pc:sldChg chg="add">
        <pc:chgData name="WENDALEE MARTIN WITTWER" userId="S::u0594444@umail.utah.edu::9fb0da18-f57d-4bac-a28f-413510cf2b5e" providerId="AD" clId="Web-{F556159F-CA7D-D03C-B8E0-E550DABEFBC0}" dt="2024-09-03T22:20:39.350" v="0"/>
        <pc:sldMkLst>
          <pc:docMk/>
          <pc:sldMk cId="1705226107" sldId="358"/>
        </pc:sldMkLst>
      </pc:sldChg>
      <pc:sldChg chg="add">
        <pc:chgData name="WENDALEE MARTIN WITTWER" userId="S::u0594444@umail.utah.edu::9fb0da18-f57d-4bac-a28f-413510cf2b5e" providerId="AD" clId="Web-{F556159F-CA7D-D03C-B8E0-E550DABEFBC0}" dt="2024-09-03T22:20:39.366" v="1"/>
        <pc:sldMkLst>
          <pc:docMk/>
          <pc:sldMk cId="1819067435" sldId="359"/>
        </pc:sldMkLst>
      </pc:sldChg>
    </pc:docChg>
  </pc:docChgLst>
  <pc:docChgLst>
    <pc:chgData name="WENDALEE MARTIN WITTWER" userId="S::u0594444@umail.utah.edu::9fb0da18-f57d-4bac-a28f-413510cf2b5e" providerId="AD" clId="Web-{BA6F72A5-C5A8-D685-1876-9204F7079B25}"/>
    <pc:docChg chg="addSld delSld">
      <pc:chgData name="WENDALEE MARTIN WITTWER" userId="S::u0594444@umail.utah.edu::9fb0da18-f57d-4bac-a28f-413510cf2b5e" providerId="AD" clId="Web-{BA6F72A5-C5A8-D685-1876-9204F7079B25}" dt="2024-10-17T15:51:33.764" v="3"/>
      <pc:docMkLst>
        <pc:docMk/>
      </pc:docMkLst>
      <pc:sldChg chg="add">
        <pc:chgData name="WENDALEE MARTIN WITTWER" userId="S::u0594444@umail.utah.edu::9fb0da18-f57d-4bac-a28f-413510cf2b5e" providerId="AD" clId="Web-{BA6F72A5-C5A8-D685-1876-9204F7079B25}" dt="2024-10-17T15:51:16.232" v="0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BA6F72A5-C5A8-D685-1876-9204F7079B25}" dt="2024-10-17T15:51:30.185" v="2"/>
        <pc:sldMkLst>
          <pc:docMk/>
          <pc:sldMk cId="1705226107" sldId="358"/>
        </pc:sldMkLst>
      </pc:sldChg>
      <pc:sldChg chg="del">
        <pc:chgData name="WENDALEE MARTIN WITTWER" userId="S::u0594444@umail.utah.edu::9fb0da18-f57d-4bac-a28f-413510cf2b5e" providerId="AD" clId="Web-{BA6F72A5-C5A8-D685-1876-9204F7079B25}" dt="2024-10-17T15:51:33.764" v="3"/>
        <pc:sldMkLst>
          <pc:docMk/>
          <pc:sldMk cId="1819067435" sldId="359"/>
        </pc:sldMkLst>
      </pc:sldChg>
      <pc:sldChg chg="add">
        <pc:chgData name="WENDALEE MARTIN WITTWER" userId="S::u0594444@umail.utah.edu::9fb0da18-f57d-4bac-a28f-413510cf2b5e" providerId="AD" clId="Web-{BA6F72A5-C5A8-D685-1876-9204F7079B25}" dt="2024-10-17T15:51:16.248" v="1"/>
        <pc:sldMkLst>
          <pc:docMk/>
          <pc:sldMk cId="566193203" sldId="3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9B24E-ACF0-4042-9709-83AA8F4F3B2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4F69-03AE-4382-A4C8-5971B5D1D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2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94F69-03AE-4382-A4C8-5971B5D1D9E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5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3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9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9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4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6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3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1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9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9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9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0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421D6-9AC4-40B2-BAF4-941F21BA40A3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C1F64-9F0A-4A30-9F90-402942A0F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7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Word Study √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3150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with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330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try</a:t>
            </a:r>
          </a:p>
        </p:txBody>
      </p:sp>
    </p:spTree>
    <p:extLst>
      <p:ext uri="{BB962C8B-B14F-4D97-AF65-F5344CB8AC3E}">
        <p14:creationId xmlns:p14="http://schemas.microsoft.com/office/powerpoint/2010/main" val="189653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cry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394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shop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627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rent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329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flu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06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fry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248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plant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446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so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423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go</a:t>
            </a:r>
          </a:p>
        </p:txBody>
      </p:sp>
    </p:spTree>
    <p:extLst>
      <p:ext uri="{BB962C8B-B14F-4D97-AF65-F5344CB8AC3E}">
        <p14:creationId xmlns:p14="http://schemas.microsoft.com/office/powerpoint/2010/main" val="78996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798"/>
            <a:ext cx="10515600" cy="1325563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INSTRUCTIONS</a:t>
            </a:r>
            <a:endParaRPr lang="en-US" b="1" dirty="0">
              <a:solidFill>
                <a:srgbClr val="C00000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856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800" b="1" dirty="0"/>
              <a:t>Conduct a “cold” Word Study ✓ before moving to the next module.</a:t>
            </a:r>
          </a:p>
          <a:p>
            <a:pPr marL="514350" indent="-514350">
              <a:buAutoNum type="arabicPeriod"/>
            </a:pPr>
            <a:r>
              <a:rPr lang="en-US" sz="1800" dirty="0"/>
              <a:t>Randomize a deck of 40 words from your current module.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Set timer for </a:t>
            </a:r>
            <a:r>
              <a:rPr lang="en-US" sz="1800" b="1" dirty="0"/>
              <a:t>1:00 </a:t>
            </a:r>
            <a:r>
              <a:rPr lang="en-US" sz="1800" dirty="0"/>
              <a:t>!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Display 1 word at a time, moving quickly to the next word.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Sort into 2 piles: automatic or incorrect </a:t>
            </a:r>
            <a:r>
              <a:rPr lang="en-US" sz="1600" b="1" i="1" dirty="0"/>
              <a:t>(self-corrects count as incorrect as they are not read automatically)</a:t>
            </a:r>
            <a:r>
              <a:rPr lang="en-US" sz="1600" b="1" dirty="0"/>
              <a:t>.</a:t>
            </a:r>
            <a:endParaRPr lang="en-US" sz="1600" b="1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1800" dirty="0"/>
              <a:t>When the timer beeps, count the number of automatic words. Review errors. </a:t>
            </a:r>
          </a:p>
          <a:p>
            <a:pPr marL="514350" indent="-514350">
              <a:buAutoNum type="arabicPeriod"/>
            </a:pPr>
            <a:r>
              <a:rPr lang="en-US" sz="1800" dirty="0"/>
              <a:t>Record Word Study ✓ data on the lesson plan </a:t>
            </a:r>
            <a:r>
              <a:rPr lang="en-US" sz="1800" b="1" u="sng" dirty="0"/>
              <a:t>AND</a:t>
            </a:r>
            <a:r>
              <a:rPr lang="en-US" sz="1800" dirty="0"/>
              <a:t> appropriate log.</a:t>
            </a: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ea typeface="Calibri"/>
                <a:cs typeface="Calibri"/>
              </a:rPr>
              <a:t>FOR WHOLE CLASS:</a:t>
            </a:r>
            <a:endParaRPr lang="en-US" sz="1800" b="1">
              <a:solidFill>
                <a:srgbClr val="C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ea typeface="Calibri"/>
                <a:cs typeface="Calibri"/>
              </a:rPr>
              <a:t>Choose </a:t>
            </a:r>
            <a:r>
              <a:rPr lang="en-US" sz="1800" b="1" i="1" u="sng" dirty="0">
                <a:ea typeface="Calibri"/>
                <a:cs typeface="Calibri"/>
              </a:rPr>
              <a:t>5 mid-low students</a:t>
            </a:r>
            <a:r>
              <a:rPr lang="en-US" sz="1800" b="1" dirty="0">
                <a:ea typeface="Calibri"/>
                <a:cs typeface="Calibri"/>
              </a:rPr>
              <a:t> as a sample to determine whole class movement. No need to conduct WS check with </a:t>
            </a:r>
            <a:r>
              <a:rPr lang="en-US" sz="1800" b="1" i="1" dirty="0">
                <a:ea typeface="Calibri"/>
                <a:cs typeface="Calibri"/>
              </a:rPr>
              <a:t>all</a:t>
            </a:r>
            <a:r>
              <a:rPr lang="en-US" sz="1800" b="1" dirty="0">
                <a:ea typeface="Calibri"/>
                <a:cs typeface="Calibri"/>
              </a:rPr>
              <a:t> students.</a:t>
            </a:r>
          </a:p>
        </p:txBody>
      </p:sp>
    </p:spTree>
    <p:extLst>
      <p:ext uri="{BB962C8B-B14F-4D97-AF65-F5344CB8AC3E}">
        <p14:creationId xmlns:p14="http://schemas.microsoft.com/office/powerpoint/2010/main" val="419166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must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71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sky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57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119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quiz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076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401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crack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8099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no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8426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7782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moth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785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strum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561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353"/>
            <a:ext cx="10515600" cy="894070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WHAT'S NEXT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52"/>
            <a:ext cx="10653310" cy="51408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6"/>
                </a:solidFill>
              </a:rPr>
              <a:t>If S. </a:t>
            </a:r>
            <a:r>
              <a:rPr lang="en-US" sz="1600" b="1" u="sng" dirty="0">
                <a:solidFill>
                  <a:schemeClr val="accent6"/>
                </a:solidFill>
              </a:rPr>
              <a:t>MEET</a:t>
            </a:r>
            <a:r>
              <a:rPr lang="en-US" sz="1600" dirty="0">
                <a:solidFill>
                  <a:schemeClr val="accent6"/>
                </a:solidFill>
              </a:rPr>
              <a:t> the criteria</a:t>
            </a:r>
            <a:r>
              <a:rPr lang="en-US" sz="1600" dirty="0"/>
              <a:t> </a:t>
            </a:r>
            <a:r>
              <a:rPr lang="en-US" sz="1600" b="1" dirty="0"/>
              <a:t>(35 words correct, </a:t>
            </a:r>
            <a:r>
              <a:rPr lang="en-US" sz="1600" b="1" u="sng" dirty="0"/>
              <a:t>&lt;</a:t>
            </a:r>
            <a:r>
              <a:rPr lang="en-US" sz="1600" b="1" dirty="0"/>
              <a:t> 3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Move immediately into the first lesson of the next module.  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If S.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DON’T MEET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criteria,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BUT ARE CLOSE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</a:t>
            </a:r>
            <a:r>
              <a:rPr lang="en-US" sz="1600" b="1" dirty="0"/>
              <a:t>(&lt;7 errors AND &lt;10 words read below criteria)</a:t>
            </a:r>
            <a:endParaRPr lang="en-US" sz="2400" b="1" dirty="0"/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Repeat word study check on your next lesson.</a:t>
            </a:r>
            <a:r>
              <a:rPr lang="en-US" sz="1600" dirty="0"/>
              <a:t> 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an </a:t>
            </a:r>
            <a:r>
              <a:rPr lang="en-US" sz="1600" b="1" u="sng" dirty="0">
                <a:solidFill>
                  <a:srgbClr val="C00000"/>
                </a:solidFill>
              </a:rPr>
              <a:t>ACCURACY ISSUE</a:t>
            </a:r>
            <a:r>
              <a:rPr lang="en-US" sz="1600" dirty="0"/>
              <a:t> </a:t>
            </a:r>
            <a:r>
              <a:rPr lang="en-US" sz="1600" b="1" dirty="0"/>
              <a:t>(7+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</a:t>
            </a:r>
            <a:r>
              <a:rPr lang="en-US" sz="1600" dirty="0"/>
              <a:t> errors on </a:t>
            </a:r>
            <a:r>
              <a:rPr lang="en-US" sz="1600" b="1" dirty="0"/>
              <a:t>white board</a:t>
            </a:r>
            <a:r>
              <a:rPr lang="en-US" sz="1600" dirty="0"/>
              <a:t>; </a:t>
            </a:r>
            <a:r>
              <a:rPr lang="en-US" sz="1600" b="1" dirty="0"/>
              <a:t>complete Break, Scoop, and Read</a:t>
            </a:r>
            <a:r>
              <a:rPr lang="en-US" sz="1600" dirty="0"/>
              <a:t> or </a:t>
            </a:r>
            <a:r>
              <a:rPr lang="en-US" sz="1600" b="1" dirty="0"/>
              <a:t>Tap and Read</a:t>
            </a:r>
            <a:r>
              <a:rPr lang="en-US" sz="1600" dirty="0"/>
              <a:t> activity;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accuracy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lesson. </a:t>
            </a:r>
            <a:r>
              <a:rPr lang="en-US" sz="1600" i="1" dirty="0">
                <a:ea typeface="Calibri"/>
                <a:cs typeface="Calibri"/>
              </a:rPr>
              <a:t> Continue reteaching remaining lessons in the module until the words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 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accuracy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accuracy activities.</a:t>
            </a:r>
            <a:endParaRPr lang="en-US" sz="1200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 </a:t>
            </a:r>
            <a:r>
              <a:rPr lang="en-US" sz="1600" b="1" u="sng" dirty="0">
                <a:solidFill>
                  <a:srgbClr val="C00000"/>
                </a:solidFill>
              </a:rPr>
              <a:t>FLUENCY ISSUE</a:t>
            </a:r>
            <a:r>
              <a:rPr lang="en-US" sz="1600" dirty="0"/>
              <a:t> </a:t>
            </a:r>
            <a:r>
              <a:rPr lang="en-US" sz="1600" b="1" dirty="0"/>
              <a:t>(10+ words read below criteria)</a:t>
            </a:r>
            <a:endParaRPr lang="en-US" sz="16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 </a:t>
            </a:r>
            <a:endParaRPr lang="en-US" sz="1600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fluency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</a:t>
            </a:r>
            <a:r>
              <a:rPr lang="en-US" sz="1600" i="1" dirty="0">
                <a:ea typeface="Calibri"/>
                <a:cs typeface="Calibri"/>
              </a:rPr>
              <a:t>. Continue reteaching remaining lessons in the module until the word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 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b="1" dirty="0">
                <a:ea typeface="Calibri"/>
                <a:cs typeface="Calibri"/>
              </a:rPr>
              <a:t>T. </a:t>
            </a:r>
            <a:r>
              <a:rPr lang="en-US" sz="1200" b="1" i="1" dirty="0">
                <a:ea typeface="Calibri"/>
                <a:cs typeface="Calibri"/>
              </a:rPr>
              <a:t>may</a:t>
            </a:r>
            <a:r>
              <a:rPr lang="en-US" sz="1200" b="1" dirty="0">
                <a:ea typeface="Calibri"/>
                <a:cs typeface="Calibri"/>
              </a:rPr>
              <a:t> conduct a word study check prior to each repeat lesson from the module.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fluency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fluency activities.</a:t>
            </a:r>
            <a:endParaRPr lang="en-US" sz="1200" b="1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61932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mav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183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sto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5271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pre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3974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rel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1319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hi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4638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2096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fash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2989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cusp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2514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weg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4346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quest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975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0574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me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6209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 err="1">
                <a:latin typeface="Century Gothic" panose="020B0502020202020204" pitchFamily="34" charset="0"/>
              </a:rPr>
              <a:t>shob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5142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>
                <a:latin typeface="Century Gothic" panose="020B0502020202020204" pitchFamily="34" charset="0"/>
              </a:rPr>
              <a:t>on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2154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tilt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762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949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next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50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why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75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we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640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crop</a:t>
            </a:r>
          </a:p>
        </p:txBody>
      </p:sp>
    </p:spTree>
    <p:extLst>
      <p:ext uri="{BB962C8B-B14F-4D97-AF65-F5344CB8AC3E}">
        <p14:creationId xmlns:p14="http://schemas.microsoft.com/office/powerpoint/2010/main" val="488151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BE3469-88E6-4108-8747-304097E80C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FAAC3F-B22C-40A1-84AF-4753A9CC5FB1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2883D005-3379-499A-B730-2C2645ED00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229</Words>
  <Application>Microsoft Office PowerPoint</Application>
  <PresentationFormat>Widescreen</PresentationFormat>
  <Paragraphs>58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4.3</vt:lpstr>
      <vt:lpstr>Word Study   - INSTRUCTIONS</vt:lpstr>
      <vt:lpstr>Word Study   - WHAT'S NEXT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weg</vt:lpstr>
      <vt:lpstr>quest</vt:lpstr>
      <vt:lpstr>me</vt:lpstr>
      <vt:lpstr>shob</vt:lpstr>
      <vt:lpstr>on</vt:lpstr>
      <vt:lpstr>tilt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2.3</dc:title>
  <dc:creator>Kelly Robbins</dc:creator>
  <cp:lastModifiedBy>Kelly Robbins</cp:lastModifiedBy>
  <cp:revision>16</cp:revision>
  <dcterms:created xsi:type="dcterms:W3CDTF">2017-09-19T01:20:28Z</dcterms:created>
  <dcterms:modified xsi:type="dcterms:W3CDTF">2024-10-17T15:51:35Z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