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sldIdLst>
    <p:sldId id="313" r:id="rId5"/>
    <p:sldId id="360" r:id="rId6"/>
    <p:sldId id="361" r:id="rId7"/>
    <p:sldId id="318" r:id="rId8"/>
    <p:sldId id="322" r:id="rId9"/>
    <p:sldId id="325" r:id="rId10"/>
    <p:sldId id="326" r:id="rId11"/>
    <p:sldId id="327" r:id="rId12"/>
    <p:sldId id="350" r:id="rId13"/>
    <p:sldId id="329" r:id="rId14"/>
    <p:sldId id="353" r:id="rId15"/>
    <p:sldId id="330" r:id="rId16"/>
    <p:sldId id="354" r:id="rId17"/>
    <p:sldId id="331" r:id="rId18"/>
    <p:sldId id="324" r:id="rId19"/>
    <p:sldId id="321" r:id="rId20"/>
    <p:sldId id="341" r:id="rId21"/>
    <p:sldId id="316" r:id="rId22"/>
    <p:sldId id="333" r:id="rId23"/>
    <p:sldId id="334" r:id="rId24"/>
    <p:sldId id="335" r:id="rId25"/>
    <p:sldId id="336" r:id="rId26"/>
    <p:sldId id="317" r:id="rId27"/>
    <p:sldId id="352" r:id="rId28"/>
    <p:sldId id="328" r:id="rId29"/>
    <p:sldId id="338" r:id="rId30"/>
    <p:sldId id="357" r:id="rId31"/>
    <p:sldId id="319" r:id="rId32"/>
    <p:sldId id="339" r:id="rId33"/>
    <p:sldId id="340" r:id="rId34"/>
    <p:sldId id="347" r:id="rId35"/>
    <p:sldId id="342" r:id="rId36"/>
    <p:sldId id="343" r:id="rId37"/>
    <p:sldId id="344" r:id="rId38"/>
    <p:sldId id="355" r:id="rId39"/>
    <p:sldId id="345" r:id="rId40"/>
    <p:sldId id="337" r:id="rId41"/>
    <p:sldId id="356" r:id="rId42"/>
    <p:sldId id="346" r:id="rId43"/>
    <p:sldId id="348" r:id="rId44"/>
    <p:sldId id="349" r:id="rId45"/>
    <p:sldId id="351" r:id="rId46"/>
    <p:sldId id="358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58C630-7E22-8DF9-BAC3-FECB146BD22E}" v="4" dt="2024-10-17T16:22:51.0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38" d="100"/>
          <a:sy n="38" d="100"/>
        </p:scale>
        <p:origin x="72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0" d="100"/>
        <a:sy n="30" d="100"/>
      </p:scale>
      <p:origin x="0" y="-2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1458C630-7E22-8DF9-BAC3-FECB146BD22E}"/>
    <pc:docChg chg="addSld delSld">
      <pc:chgData name="WENDALEE MARTIN WITTWER" userId="S::u0594444@umail.utah.edu::9fb0da18-f57d-4bac-a28f-413510cf2b5e" providerId="AD" clId="Web-{1458C630-7E22-8DF9-BAC3-FECB146BD22E}" dt="2024-10-17T16:22:51.018" v="3"/>
      <pc:docMkLst>
        <pc:docMk/>
      </pc:docMkLst>
      <pc:sldChg chg="del">
        <pc:chgData name="WENDALEE MARTIN WITTWER" userId="S::u0594444@umail.utah.edu::9fb0da18-f57d-4bac-a28f-413510cf2b5e" providerId="AD" clId="Web-{1458C630-7E22-8DF9-BAC3-FECB146BD22E}" dt="2024-10-17T16:22:51.018" v="3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1458C630-7E22-8DF9-BAC3-FECB146BD22E}" dt="2024-10-17T16:22:48.706" v="2"/>
        <pc:sldMkLst>
          <pc:docMk/>
          <pc:sldMk cId="1819067435" sldId="359"/>
        </pc:sldMkLst>
      </pc:sldChg>
      <pc:sldChg chg="add">
        <pc:chgData name="WENDALEE MARTIN WITTWER" userId="S::u0594444@umail.utah.edu::9fb0da18-f57d-4bac-a28f-413510cf2b5e" providerId="AD" clId="Web-{1458C630-7E22-8DF9-BAC3-FECB146BD22E}" dt="2024-10-17T16:22:45.706" v="0"/>
        <pc:sldMkLst>
          <pc:docMk/>
          <pc:sldMk cId="883692502" sldId="360"/>
        </pc:sldMkLst>
      </pc:sldChg>
      <pc:sldChg chg="add">
        <pc:chgData name="WENDALEE MARTIN WITTWER" userId="S::u0594444@umail.utah.edu::9fb0da18-f57d-4bac-a28f-413510cf2b5e" providerId="AD" clId="Web-{1458C630-7E22-8DF9-BAC3-FECB146BD22E}" dt="2024-10-17T16:22:45.721" v="1"/>
        <pc:sldMkLst>
          <pc:docMk/>
          <pc:sldMk cId="4253468426" sldId="361"/>
        </pc:sldMkLst>
      </pc:sldChg>
    </pc:docChg>
  </pc:docChgLst>
  <pc:docChgLst>
    <pc:chgData name="WENDALEE MARTIN WITTWER" userId="S::u0594444@umail.utah.edu::9fb0da18-f57d-4bac-a28f-413510cf2b5e" providerId="AD" clId="Web-{73DA770C-B2D1-813C-E91D-EA12CB787BB9}"/>
    <pc:docChg chg="addSld delSld">
      <pc:chgData name="WENDALEE MARTIN WITTWER" userId="S::u0594444@umail.utah.edu::9fb0da18-f57d-4bac-a28f-413510cf2b5e" providerId="AD" clId="Web-{73DA770C-B2D1-813C-E91D-EA12CB787BB9}" dt="2024-09-10T21:09:12.810" v="2"/>
      <pc:docMkLst>
        <pc:docMk/>
      </pc:docMkLst>
      <pc:sldChg chg="add">
        <pc:chgData name="WENDALEE MARTIN WITTWER" userId="S::u0594444@umail.utah.edu::9fb0da18-f57d-4bac-a28f-413510cf2b5e" providerId="AD" clId="Web-{73DA770C-B2D1-813C-E91D-EA12CB787BB9}" dt="2024-09-10T21:09:03.232" v="0"/>
        <pc:sldMkLst>
          <pc:docMk/>
          <pc:sldMk cId="419166669" sldId="257"/>
        </pc:sldMkLst>
      </pc:sldChg>
      <pc:sldChg chg="del">
        <pc:chgData name="WENDALEE MARTIN WITTWER" userId="S::u0594444@umail.utah.edu::9fb0da18-f57d-4bac-a28f-413510cf2b5e" providerId="AD" clId="Web-{73DA770C-B2D1-813C-E91D-EA12CB787BB9}" dt="2024-09-10T21:09:12.810" v="2"/>
        <pc:sldMkLst>
          <pc:docMk/>
          <pc:sldMk cId="3148424748" sldId="258"/>
        </pc:sldMkLst>
      </pc:sldChg>
      <pc:sldChg chg="add">
        <pc:chgData name="WENDALEE MARTIN WITTWER" userId="S::u0594444@umail.utah.edu::9fb0da18-f57d-4bac-a28f-413510cf2b5e" providerId="AD" clId="Web-{73DA770C-B2D1-813C-E91D-EA12CB787BB9}" dt="2024-09-10T21:09:03.247" v="1"/>
        <pc:sldMkLst>
          <pc:docMk/>
          <pc:sldMk cId="1819067435" sldId="359"/>
        </pc:sldMkLst>
      </pc:sldChg>
    </pc:docChg>
  </pc:docChgLst>
  <pc:docChgLst>
    <pc:chgData name="WENDALEE MARTIN WITTWER" userId="S::u0594444@umail.utah.edu::9fb0da18-f57d-4bac-a28f-413510cf2b5e" providerId="AD" clId="Web-{1DBCD662-73B0-757F-67DC-C5384934B7B0}"/>
    <pc:docChg chg="modSld">
      <pc:chgData name="WENDALEE MARTIN WITTWER" userId="S::u0594444@umail.utah.edu::9fb0da18-f57d-4bac-a28f-413510cf2b5e" providerId="AD" clId="Web-{1DBCD662-73B0-757F-67DC-C5384934B7B0}" dt="2024-09-10T21:09:39.880" v="0" actId="20577"/>
      <pc:docMkLst>
        <pc:docMk/>
      </pc:docMkLst>
      <pc:sldChg chg="modSp">
        <pc:chgData name="WENDALEE MARTIN WITTWER" userId="S::u0594444@umail.utah.edu::9fb0da18-f57d-4bac-a28f-413510cf2b5e" providerId="AD" clId="Web-{1DBCD662-73B0-757F-67DC-C5384934B7B0}" dt="2024-09-10T21:09:39.880" v="0" actId="20577"/>
        <pc:sldMkLst>
          <pc:docMk/>
          <pc:sldMk cId="1819067435" sldId="359"/>
        </pc:sldMkLst>
        <pc:spChg chg="mod">
          <ac:chgData name="WENDALEE MARTIN WITTWER" userId="S::u0594444@umail.utah.edu::9fb0da18-f57d-4bac-a28f-413510cf2b5e" providerId="AD" clId="Web-{1DBCD662-73B0-757F-67DC-C5384934B7B0}" dt="2024-09-10T21:09:39.880" v="0" actId="20577"/>
          <ac:spMkLst>
            <pc:docMk/>
            <pc:sldMk cId="1819067435" sldId="359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5D16C-B69F-49D0-8AD6-D18E9BBDFEB7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C88912-A1D9-4FF2-9546-7B3811107F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5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1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43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47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681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083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067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67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006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369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75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42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C805-B220-43D2-8B99-E4883D1E566F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9BD2C-A9E3-436F-9F75-2D21434FA3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112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11.15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Word Study √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75529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692727" y="2704913"/>
            <a:ext cx="1078209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allow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665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sea</a:t>
            </a:r>
          </a:p>
        </p:txBody>
      </p:sp>
    </p:spTree>
    <p:extLst>
      <p:ext uri="{BB962C8B-B14F-4D97-AF65-F5344CB8AC3E}">
        <p14:creationId xmlns:p14="http://schemas.microsoft.com/office/powerpoint/2010/main" val="144893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amount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60059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1478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424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growth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284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defeat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4032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seize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3465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clean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140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ground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830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3798"/>
            <a:ext cx="10515600" cy="1325563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INSTRUCTIONS</a:t>
            </a:r>
            <a:endParaRPr lang="en-US" b="1" dirty="0">
              <a:solidFill>
                <a:srgbClr val="C00000"/>
              </a:solidFill>
              <a:ea typeface="Calibri Light"/>
              <a:cs typeface="Calibri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8565"/>
            <a:ext cx="10515600" cy="435133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800" b="1" dirty="0"/>
              <a:t>Conduct a “cold” Word Study ✓ before moving to the next module.</a:t>
            </a:r>
          </a:p>
          <a:p>
            <a:pPr marL="514350" indent="-514350">
              <a:buAutoNum type="arabicPeriod"/>
            </a:pPr>
            <a:r>
              <a:rPr lang="en-US" sz="1800" dirty="0"/>
              <a:t>Randomize a deck of 40 words from your current module.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Set timer for </a:t>
            </a:r>
            <a:r>
              <a:rPr lang="en-US" sz="1800" b="1" dirty="0"/>
              <a:t>1:00 </a:t>
            </a:r>
            <a:r>
              <a:rPr lang="en-US" sz="1800" dirty="0"/>
              <a:t>!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Display 1 word at a time, moving quickly to the next word. </a:t>
            </a:r>
            <a:endParaRPr lang="en-US" sz="1800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sz="1800" dirty="0"/>
              <a:t>Sort into 2 piles: automatic or incorrect </a:t>
            </a:r>
            <a:r>
              <a:rPr lang="en-US" sz="1600" b="1" i="1" dirty="0"/>
              <a:t>(self-corrects count as incorrect as they are not read automatically)</a:t>
            </a:r>
            <a:r>
              <a:rPr lang="en-US" sz="1600" b="1" dirty="0"/>
              <a:t>.</a:t>
            </a:r>
            <a:endParaRPr lang="en-US" sz="1600" b="1">
              <a:ea typeface="Calibri" panose="020F0502020204030204"/>
              <a:cs typeface="Calibri" panose="020F0502020204030204"/>
            </a:endParaRPr>
          </a:p>
          <a:p>
            <a:pPr marL="514350" indent="-514350">
              <a:buAutoNum type="arabicPeriod"/>
            </a:pPr>
            <a:r>
              <a:rPr lang="en-US" sz="1800" dirty="0"/>
              <a:t>When the timer beeps, count the number of automatic words. Review errors. </a:t>
            </a:r>
          </a:p>
          <a:p>
            <a:pPr marL="514350" indent="-514350">
              <a:buAutoNum type="arabicPeriod"/>
            </a:pPr>
            <a:r>
              <a:rPr lang="en-US" sz="1800" dirty="0"/>
              <a:t>Record Word Study ✓ data on the lesson plan </a:t>
            </a:r>
            <a:r>
              <a:rPr lang="en-US" sz="1800" b="1" u="sng" dirty="0"/>
              <a:t>AND</a:t>
            </a:r>
            <a:r>
              <a:rPr lang="en-US" sz="1800" dirty="0"/>
              <a:t> appropriate log.</a:t>
            </a: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sz="18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  <a:ea typeface="Calibri"/>
                <a:cs typeface="Calibri"/>
              </a:rPr>
              <a:t>FOR WHOLE CLASS:</a:t>
            </a:r>
            <a:endParaRPr lang="en-US" sz="1800" b="1">
              <a:solidFill>
                <a:srgbClr val="C0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800" b="1" dirty="0">
                <a:ea typeface="Calibri"/>
                <a:cs typeface="Calibri"/>
              </a:rPr>
              <a:t>Choose </a:t>
            </a:r>
            <a:r>
              <a:rPr lang="en-US" sz="1800" b="1" i="1" u="sng" dirty="0">
                <a:ea typeface="Calibri"/>
                <a:cs typeface="Calibri"/>
              </a:rPr>
              <a:t>5 mid-low students</a:t>
            </a:r>
            <a:r>
              <a:rPr lang="en-US" sz="1800" b="1" dirty="0">
                <a:ea typeface="Calibri"/>
                <a:cs typeface="Calibri"/>
              </a:rPr>
              <a:t> as a sample to determine whole class movement. No need to conduct WS check with </a:t>
            </a:r>
            <a:r>
              <a:rPr lang="en-US" sz="1800" b="1" i="1" dirty="0">
                <a:ea typeface="Calibri"/>
                <a:cs typeface="Calibri"/>
              </a:rPr>
              <a:t>all</a:t>
            </a:r>
            <a:r>
              <a:rPr lang="en-US" sz="1800" b="1" dirty="0">
                <a:ea typeface="Calibri"/>
                <a:cs typeface="Calibri"/>
              </a:rPr>
              <a:t> students.</a:t>
            </a:r>
          </a:p>
        </p:txBody>
      </p:sp>
    </p:spTree>
    <p:extLst>
      <p:ext uri="{BB962C8B-B14F-4D97-AF65-F5344CB8AC3E}">
        <p14:creationId xmlns:p14="http://schemas.microsoft.com/office/powerpoint/2010/main" val="8836925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outside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540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childhood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87193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stood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98837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cream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933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meant</a:t>
            </a:r>
          </a:p>
        </p:txBody>
      </p:sp>
    </p:spTree>
    <p:extLst>
      <p:ext uri="{BB962C8B-B14F-4D97-AF65-F5344CB8AC3E}">
        <p14:creationId xmlns:p14="http://schemas.microsoft.com/office/powerpoint/2010/main" val="457666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plow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991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noon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7041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mouth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84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beast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4828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either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601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53"/>
            <a:ext cx="10515600" cy="894070"/>
          </a:xfrm>
        </p:spPr>
        <p:txBody>
          <a:bodyPr/>
          <a:lstStyle/>
          <a:p>
            <a:r>
              <a:rPr lang="en-US" dirty="0"/>
              <a:t>Word Study </a:t>
            </a:r>
            <a:r>
              <a:rPr lang="en-US" dirty="0">
                <a:sym typeface="Symbol" panose="05050102010706020507" pitchFamily="18" charset="2"/>
              </a:rPr>
              <a:t>  - </a:t>
            </a:r>
            <a:r>
              <a:rPr lang="en-US" b="1" dirty="0">
                <a:solidFill>
                  <a:srgbClr val="C00000"/>
                </a:solidFill>
                <a:sym typeface="Symbol" panose="05050102010706020507" pitchFamily="18" charset="2"/>
              </a:rPr>
              <a:t>WHAT'S NEXT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46252"/>
            <a:ext cx="10653310" cy="514088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6"/>
                </a:solidFill>
              </a:rPr>
              <a:t>If S. </a:t>
            </a:r>
            <a:r>
              <a:rPr lang="en-US" sz="1600" b="1" u="sng" dirty="0">
                <a:solidFill>
                  <a:schemeClr val="accent6"/>
                </a:solidFill>
              </a:rPr>
              <a:t>MEET</a:t>
            </a:r>
            <a:r>
              <a:rPr lang="en-US" sz="1600" dirty="0">
                <a:solidFill>
                  <a:schemeClr val="accent6"/>
                </a:solidFill>
              </a:rPr>
              <a:t> the criteria</a:t>
            </a:r>
            <a:r>
              <a:rPr lang="en-US" sz="1600" dirty="0"/>
              <a:t> </a:t>
            </a:r>
            <a:r>
              <a:rPr lang="en-US" sz="1600" b="1" dirty="0"/>
              <a:t>(35 words correct, </a:t>
            </a:r>
            <a:r>
              <a:rPr lang="en-US" sz="1600" b="1" u="sng" dirty="0"/>
              <a:t>&lt;</a:t>
            </a:r>
            <a:r>
              <a:rPr lang="en-US" sz="1600" b="1" dirty="0"/>
              <a:t> 3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Move immediately into the first lesson of the next module.  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If S.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DON’T MEET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criteria, </a:t>
            </a:r>
            <a:r>
              <a:rPr lang="en-US" sz="1600" b="1" u="sng" dirty="0">
                <a:solidFill>
                  <a:schemeClr val="accent4">
                    <a:lumMod val="76000"/>
                  </a:schemeClr>
                </a:solidFill>
              </a:rPr>
              <a:t>BUT ARE CLOSE</a:t>
            </a:r>
            <a:r>
              <a:rPr lang="en-US" sz="1600" dirty="0">
                <a:solidFill>
                  <a:schemeClr val="accent4">
                    <a:lumMod val="76000"/>
                  </a:schemeClr>
                </a:solidFill>
              </a:rPr>
              <a:t> </a:t>
            </a:r>
            <a:r>
              <a:rPr lang="en-US" sz="1600" b="1" dirty="0"/>
              <a:t>(&lt;7 errors AND &lt;10 words read below criteria)</a:t>
            </a:r>
            <a:endParaRPr lang="en-US" sz="2400" b="1" dirty="0"/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/>
              <a:t>Repeat word study check on your next lesson.</a:t>
            </a:r>
            <a:r>
              <a:rPr lang="en-US" sz="1600" dirty="0"/>
              <a:t> </a:t>
            </a:r>
            <a:endParaRPr lang="en-US" sz="1600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an </a:t>
            </a:r>
            <a:r>
              <a:rPr lang="en-US" sz="1600" b="1" u="sng" dirty="0">
                <a:solidFill>
                  <a:srgbClr val="C00000"/>
                </a:solidFill>
              </a:rPr>
              <a:t>ACCURACY ISSUE</a:t>
            </a:r>
            <a:r>
              <a:rPr lang="en-US" sz="1600" dirty="0"/>
              <a:t> </a:t>
            </a:r>
            <a:r>
              <a:rPr lang="en-US" sz="1600" b="1" dirty="0"/>
              <a:t>(7+ errors)</a:t>
            </a:r>
            <a:endParaRPr lang="en-US" sz="24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</a:t>
            </a:r>
            <a:r>
              <a:rPr lang="en-US" sz="1600" dirty="0"/>
              <a:t> errors on </a:t>
            </a:r>
            <a:r>
              <a:rPr lang="en-US" sz="1600" b="1" dirty="0"/>
              <a:t>white board</a:t>
            </a:r>
            <a:r>
              <a:rPr lang="en-US" sz="1600" dirty="0"/>
              <a:t>; </a:t>
            </a:r>
            <a:r>
              <a:rPr lang="en-US" sz="1600" b="1" dirty="0"/>
              <a:t>complete Break, Scoop, and Read</a:t>
            </a:r>
            <a:r>
              <a:rPr lang="en-US" sz="1600" dirty="0"/>
              <a:t> or </a:t>
            </a:r>
            <a:r>
              <a:rPr lang="en-US" sz="1600" b="1" dirty="0"/>
              <a:t>Tap and Read</a:t>
            </a:r>
            <a:r>
              <a:rPr lang="en-US" sz="1600" dirty="0"/>
              <a:t> activity; &amp; conduct spelling. </a:t>
            </a:r>
            <a:endParaRPr lang="en-US" sz="1600" dirty="0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accuracy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lesson. </a:t>
            </a:r>
            <a:r>
              <a:rPr lang="en-US" sz="1600" i="1" dirty="0">
                <a:ea typeface="Calibri"/>
                <a:cs typeface="Calibri"/>
              </a:rPr>
              <a:t> Continue reteaching remaining lessons in the module until the words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 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accuracy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accuracy activities.</a:t>
            </a:r>
            <a:endParaRPr lang="en-US" sz="1200" i="1" dirty="0"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US" sz="1600" dirty="0"/>
              <a:t>• </a:t>
            </a:r>
            <a:r>
              <a:rPr lang="en-US" sz="1600" dirty="0">
                <a:solidFill>
                  <a:srgbClr val="C00000"/>
                </a:solidFill>
              </a:rPr>
              <a:t>If S. </a:t>
            </a:r>
            <a:r>
              <a:rPr lang="en-US" sz="1600" b="1" u="sng" dirty="0">
                <a:solidFill>
                  <a:srgbClr val="C00000"/>
                </a:solidFill>
              </a:rPr>
              <a:t>DON'T MEET</a:t>
            </a:r>
            <a:r>
              <a:rPr lang="en-US" sz="1600" dirty="0">
                <a:solidFill>
                  <a:srgbClr val="C00000"/>
                </a:solidFill>
              </a:rPr>
              <a:t> the criteria due to a </a:t>
            </a:r>
            <a:r>
              <a:rPr lang="en-US" sz="1600" b="1" u="sng" dirty="0">
                <a:solidFill>
                  <a:srgbClr val="C00000"/>
                </a:solidFill>
              </a:rPr>
              <a:t>FLUENCY ISSUE</a:t>
            </a:r>
            <a:r>
              <a:rPr lang="en-US" sz="1600" dirty="0"/>
              <a:t> </a:t>
            </a:r>
            <a:r>
              <a:rPr lang="en-US" sz="1600" b="1" dirty="0"/>
              <a:t>(10+ words read below criteria)</a:t>
            </a:r>
            <a:endParaRPr lang="en-US" sz="1600" b="1">
              <a:ea typeface="Calibri"/>
              <a:cs typeface="Calibri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dirty="0"/>
              <a:t>Review </a:t>
            </a:r>
            <a:r>
              <a:rPr lang="en-US" sz="1600" b="1" dirty="0"/>
              <a:t>and mark-up </a:t>
            </a:r>
            <a:r>
              <a:rPr lang="en-US" sz="1600" dirty="0"/>
              <a:t>errors </a:t>
            </a:r>
            <a:r>
              <a:rPr lang="en-US" sz="1600" b="1" dirty="0"/>
              <a:t>on whiteboard</a:t>
            </a:r>
            <a:r>
              <a:rPr lang="en-US" sz="1600" dirty="0"/>
              <a:t>, practice WS ✓ (2-3 times as time allows) &amp; conduct spelling. </a:t>
            </a:r>
            <a:endParaRPr lang="en-US" sz="1600" dirty="0"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buFont typeface="Courier New" panose="020B0604020202020204" pitchFamily="34" charset="0"/>
              <a:buChar char="o"/>
            </a:pPr>
            <a:r>
              <a:rPr lang="en-US" sz="1600" i="1" dirty="0">
                <a:ea typeface="Calibri"/>
                <a:cs typeface="Calibri"/>
              </a:rPr>
              <a:t>Repeat most recently taught </a:t>
            </a:r>
            <a:r>
              <a:rPr lang="en-US" sz="1600" b="1" i="1" dirty="0">
                <a:ea typeface="Calibri"/>
                <a:cs typeface="Calibri"/>
              </a:rPr>
              <a:t>fluency</a:t>
            </a:r>
            <a:r>
              <a:rPr lang="en-US" sz="1600" i="1" dirty="0">
                <a:ea typeface="Calibri"/>
                <a:cs typeface="Calibri"/>
              </a:rPr>
              <a:t> lesson with new words in your </a:t>
            </a:r>
            <a:r>
              <a:rPr lang="en-US" sz="1600" b="1" i="1" dirty="0">
                <a:ea typeface="Calibri"/>
                <a:cs typeface="Calibri"/>
              </a:rPr>
              <a:t>next lesson</a:t>
            </a:r>
            <a:r>
              <a:rPr lang="en-US" sz="1600" i="1" dirty="0">
                <a:ea typeface="Calibri"/>
                <a:cs typeface="Calibri"/>
              </a:rPr>
              <a:t>. Continue reteaching remaining lessons in the module until the word study check lesson is reached and </a:t>
            </a:r>
            <a:r>
              <a:rPr lang="en-US" sz="1600" b="1" i="1" dirty="0">
                <a:ea typeface="Calibri"/>
                <a:cs typeface="Calibri"/>
              </a:rPr>
              <a:t>then conduct another word study check.</a:t>
            </a:r>
            <a:r>
              <a:rPr lang="en-US" sz="1600" i="1" dirty="0">
                <a:ea typeface="Calibri"/>
                <a:cs typeface="Calibri"/>
              </a:rPr>
              <a:t> 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b="1" dirty="0">
                <a:ea typeface="Calibri"/>
                <a:cs typeface="Calibri"/>
              </a:rPr>
              <a:t>T. </a:t>
            </a:r>
            <a:r>
              <a:rPr lang="en-US" sz="1200" b="1" i="1" dirty="0">
                <a:ea typeface="Calibri"/>
                <a:cs typeface="Calibri"/>
              </a:rPr>
              <a:t>may</a:t>
            </a:r>
            <a:r>
              <a:rPr lang="en-US" sz="1200" b="1" dirty="0">
                <a:ea typeface="Calibri"/>
                <a:cs typeface="Calibri"/>
              </a:rPr>
              <a:t> conduct a word study check prior to each repeat lesson from the module.</a:t>
            </a:r>
          </a:p>
          <a:p>
            <a:pPr marL="1200150" lvl="2" indent="-285750">
              <a:buFont typeface="Wingdings" panose="020B0604020202020204" pitchFamily="34" charset="0"/>
              <a:buChar char="§"/>
            </a:pPr>
            <a:r>
              <a:rPr lang="en-US" sz="1200" dirty="0">
                <a:ea typeface="Calibri"/>
                <a:cs typeface="Calibri"/>
              </a:rPr>
              <a:t>If additional </a:t>
            </a:r>
            <a:r>
              <a:rPr lang="en-US" sz="1200" b="1" dirty="0">
                <a:ea typeface="Calibri"/>
                <a:cs typeface="Calibri"/>
              </a:rPr>
              <a:t>fluency lessons</a:t>
            </a:r>
            <a:r>
              <a:rPr lang="en-US" sz="1200" dirty="0">
                <a:ea typeface="Calibri"/>
                <a:cs typeface="Calibri"/>
              </a:rPr>
              <a:t> are needed, see </a:t>
            </a:r>
            <a:r>
              <a:rPr lang="en-US" sz="1200" b="1" i="1" dirty="0">
                <a:ea typeface="Calibri"/>
                <a:cs typeface="Calibri"/>
              </a:rPr>
              <a:t>word inventory list</a:t>
            </a:r>
            <a:r>
              <a:rPr lang="en-US" sz="1200" dirty="0">
                <a:ea typeface="Calibri"/>
                <a:cs typeface="Calibri"/>
              </a:rPr>
              <a:t> for new word study words and </a:t>
            </a:r>
            <a:r>
              <a:rPr lang="en-US" sz="1200" b="1" i="1" dirty="0">
                <a:ea typeface="Calibri"/>
                <a:cs typeface="Calibri"/>
              </a:rPr>
              <a:t>AWS Instructions and Activities</a:t>
            </a:r>
            <a:r>
              <a:rPr lang="en-US" sz="1200" dirty="0">
                <a:ea typeface="Calibri"/>
                <a:cs typeface="Calibri"/>
              </a:rPr>
              <a:t> document for other fluency activities.</a:t>
            </a:r>
            <a:endParaRPr lang="en-US" sz="1200" b="1" dirty="0"/>
          </a:p>
          <a:p>
            <a:pPr marL="0" indent="0">
              <a:buNone/>
            </a:pP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4684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receive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7065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pound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422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ceiling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920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deceive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9137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vein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620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owl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03304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rein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8513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choose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65081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county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3260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veil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7089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meant</a:t>
            </a:r>
            <a:endParaRPr lang="en-US" sz="138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8539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around</a:t>
            </a:r>
          </a:p>
        </p:txBody>
      </p:sp>
    </p:spTree>
    <p:extLst>
      <p:ext uri="{BB962C8B-B14F-4D97-AF65-F5344CB8AC3E}">
        <p14:creationId xmlns:p14="http://schemas.microsoft.com/office/powerpoint/2010/main" val="395748965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fowl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13071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instead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8731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root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6077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brown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40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deaf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94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crow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255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fellow</a:t>
            </a:r>
            <a:endParaRPr lang="en-US" sz="239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9875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town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08306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1C41B71-B7F6-44E3-88E9-4324A19A16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E477F6-31CC-4995-BA70-038C05CD9D39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3.xml><?xml version="1.0" encoding="utf-8"?>
<ds:datastoreItem xmlns:ds="http://schemas.openxmlformats.org/officeDocument/2006/customXml" ds:itemID="{4B9472C7-F2E6-4004-82B5-020E2D10146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226</Words>
  <Application>Microsoft Office PowerPoint</Application>
  <PresentationFormat>Widescreen</PresentationFormat>
  <Paragraphs>57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11.15</vt:lpstr>
      <vt:lpstr>Word Study   - INSTRUCTIONS</vt:lpstr>
      <vt:lpstr>Word Study   - WHAT'S NEXT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town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clean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Study </dc:title>
  <dc:creator>Kelly Robbins</dc:creator>
  <cp:lastModifiedBy>Kelly Robbins</cp:lastModifiedBy>
  <cp:revision>21</cp:revision>
  <dcterms:created xsi:type="dcterms:W3CDTF">2017-09-19T00:59:52Z</dcterms:created>
  <dcterms:modified xsi:type="dcterms:W3CDTF">2024-10-17T16:22:52Z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