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94D676-7104-6A4B-FF22-DCCA4A391E01}" v="28" dt="2024-08-21T21:43:07.3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/>
  </p:normalViewPr>
  <p:slideViewPr>
    <p:cSldViewPr snapToGrid="0">
      <p:cViewPr varScale="1">
        <p:scale>
          <a:sx n="69" d="100"/>
          <a:sy n="69" d="100"/>
        </p:scale>
        <p:origin x="9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8A763089-B062-B1AB-E10C-F18B938E4D5D}"/>
    <pc:docChg chg="addSld delSld modSld">
      <pc:chgData name="WENDALEE MARTIN WITTWER" userId="S::u0594444@umail.utah.edu::9fb0da18-f57d-4bac-a28f-413510cf2b5e" providerId="AD" clId="Web-{8A763089-B062-B1AB-E10C-F18B938E4D5D}" dt="2024-04-11T18:46:40.009" v="9"/>
      <pc:docMkLst>
        <pc:docMk/>
      </pc:docMkLst>
      <pc:sldChg chg="add del">
        <pc:chgData name="WENDALEE MARTIN WITTWER" userId="S::u0594444@umail.utah.edu::9fb0da18-f57d-4bac-a28f-413510cf2b5e" providerId="AD" clId="Web-{8A763089-B062-B1AB-E10C-F18B938E4D5D}" dt="2024-04-11T18:46:40.009" v="9"/>
        <pc:sldMkLst>
          <pc:docMk/>
          <pc:sldMk cId="3466542511" sldId="259"/>
        </pc:sldMkLst>
      </pc:sldChg>
      <pc:sldChg chg="modSp add">
        <pc:chgData name="WENDALEE MARTIN WITTWER" userId="S::u0594444@umail.utah.edu::9fb0da18-f57d-4bac-a28f-413510cf2b5e" providerId="AD" clId="Web-{8A763089-B062-B1AB-E10C-F18B938E4D5D}" dt="2024-04-11T18:46:30.993" v="8" actId="20577"/>
        <pc:sldMkLst>
          <pc:docMk/>
          <pc:sldMk cId="2692289421" sldId="260"/>
        </pc:sldMkLst>
        <pc:spChg chg="mod">
          <ac:chgData name="WENDALEE MARTIN WITTWER" userId="S::u0594444@umail.utah.edu::9fb0da18-f57d-4bac-a28f-413510cf2b5e" providerId="AD" clId="Web-{8A763089-B062-B1AB-E10C-F18B938E4D5D}" dt="2024-04-11T18:46:30.993" v="8" actId="20577"/>
          <ac:spMkLst>
            <pc:docMk/>
            <pc:sldMk cId="2692289421" sldId="260"/>
            <ac:spMk id="3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4E94D676-7104-6A4B-FF22-DCCA4A391E01}"/>
    <pc:docChg chg="addSld delSld modSld">
      <pc:chgData name="WENDALEE MARTIN WITTWER" userId="S::u0594444@umail.utah.edu::9fb0da18-f57d-4bac-a28f-413510cf2b5e" providerId="AD" clId="Web-{4E94D676-7104-6A4B-FF22-DCCA4A391E01}" dt="2024-08-21T21:43:07.356" v="25" actId="20577"/>
      <pc:docMkLst>
        <pc:docMk/>
      </pc:docMkLst>
      <pc:sldChg chg="modSp">
        <pc:chgData name="WENDALEE MARTIN WITTWER" userId="S::u0594444@umail.utah.edu::9fb0da18-f57d-4bac-a28f-413510cf2b5e" providerId="AD" clId="Web-{4E94D676-7104-6A4B-FF22-DCCA4A391E01}" dt="2024-08-21T21:42:37.746" v="15" actId="1076"/>
        <pc:sldMkLst>
          <pc:docMk/>
          <pc:sldMk cId="1971910699" sldId="257"/>
        </pc:sldMkLst>
        <pc:spChg chg="mod">
          <ac:chgData name="WENDALEE MARTIN WITTWER" userId="S::u0594444@umail.utah.edu::9fb0da18-f57d-4bac-a28f-413510cf2b5e" providerId="AD" clId="Web-{4E94D676-7104-6A4B-FF22-DCCA4A391E01}" dt="2024-08-21T21:42:34.606" v="14" actId="1076"/>
          <ac:spMkLst>
            <pc:docMk/>
            <pc:sldMk cId="1971910699" sldId="257"/>
            <ac:spMk id="8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4E94D676-7104-6A4B-FF22-DCCA4A391E01}" dt="2024-08-21T21:42:37.746" v="15" actId="1076"/>
          <ac:spMkLst>
            <pc:docMk/>
            <pc:sldMk cId="1971910699" sldId="257"/>
            <ac:spMk id="16" creationId="{00000000-0000-0000-0000-000000000000}"/>
          </ac:spMkLst>
        </pc:spChg>
      </pc:sldChg>
      <pc:sldChg chg="modSp add">
        <pc:chgData name="WENDALEE MARTIN WITTWER" userId="S::u0594444@umail.utah.edu::9fb0da18-f57d-4bac-a28f-413510cf2b5e" providerId="AD" clId="Web-{4E94D676-7104-6A4B-FF22-DCCA4A391E01}" dt="2024-08-21T21:43:07.356" v="25" actId="20577"/>
        <pc:sldMkLst>
          <pc:docMk/>
          <pc:sldMk cId="3466542511" sldId="259"/>
        </pc:sldMkLst>
        <pc:spChg chg="mod">
          <ac:chgData name="WENDALEE MARTIN WITTWER" userId="S::u0594444@umail.utah.edu::9fb0da18-f57d-4bac-a28f-413510cf2b5e" providerId="AD" clId="Web-{4E94D676-7104-6A4B-FF22-DCCA4A391E01}" dt="2024-08-21T21:43:07.356" v="25" actId="20577"/>
          <ac:spMkLst>
            <pc:docMk/>
            <pc:sldMk cId="3466542511" sldId="259"/>
            <ac:spMk id="3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4E94D676-7104-6A4B-FF22-DCCA4A391E01}" dt="2024-08-21T21:41:54.308" v="12" actId="1076"/>
          <ac:spMkLst>
            <pc:docMk/>
            <pc:sldMk cId="3466542511" sldId="259"/>
            <ac:spMk id="4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4E94D676-7104-6A4B-FF22-DCCA4A391E01}" dt="2024-08-21T21:41:44.683" v="10" actId="14100"/>
          <ac:spMkLst>
            <pc:docMk/>
            <pc:sldMk cId="3466542511" sldId="259"/>
            <ac:spMk id="5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4E94D676-7104-6A4B-FF22-DCCA4A391E01}" dt="2024-08-21T21:41:20.386" v="9"/>
        <pc:sldMkLst>
          <pc:docMk/>
          <pc:sldMk cId="2692289421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6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5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22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31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8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79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9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A0EE0-5A2A-4C62-8098-2E08A7761C90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B90D6-A239-4B49-AF9C-36D4F8847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3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10.2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Activity: Memory</a:t>
            </a:r>
          </a:p>
        </p:txBody>
      </p:sp>
    </p:spTree>
    <p:extLst>
      <p:ext uri="{BB962C8B-B14F-4D97-AF65-F5344CB8AC3E}">
        <p14:creationId xmlns:p14="http://schemas.microsoft.com/office/powerpoint/2010/main" val="4216634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</a:t>
            </a:r>
            <a:br>
              <a:rPr lang="en-US"/>
            </a:br>
            <a:r>
              <a:rPr lang="en-US" b="1">
                <a:solidFill>
                  <a:srgbClr val="FF0000"/>
                </a:solidFill>
              </a:rPr>
              <a:t>**Keep in “Normal” mode (not Slideshow)**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87915"/>
            <a:ext cx="10515600" cy="502020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Words from: au, aw, </a:t>
            </a:r>
            <a:r>
              <a:rPr lang="en-US" dirty="0" err="1"/>
              <a:t>oa</a:t>
            </a:r>
            <a:r>
              <a:rPr lang="en-US" dirty="0"/>
              <a:t>, </a:t>
            </a:r>
            <a:r>
              <a:rPr lang="en-US" dirty="0" err="1"/>
              <a:t>oe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Words hidden beneath            in 4x4 matrix.</a:t>
            </a:r>
            <a:endParaRPr lang="en-US" dirty="0">
              <a:ea typeface="Calibri" panose="020F0502020204030204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One S. at a time chooses two cards (e.g., C-3 and B-4); T. slides each           to reveal the words hidden beneath, points to each word and prompts:  </a:t>
            </a:r>
            <a:r>
              <a:rPr lang="en-US" b="1" i="1" dirty="0"/>
              <a:t>Everyone, what word?</a:t>
            </a:r>
            <a:r>
              <a:rPr lang="en-US" dirty="0"/>
              <a:t> S. chorally read the words. </a:t>
            </a:r>
          </a:p>
          <a:p>
            <a:pPr marL="514350" indent="-514350">
              <a:buAutoNum type="arabicPeriod"/>
            </a:pPr>
            <a:r>
              <a:rPr lang="en-US" dirty="0"/>
              <a:t>Prompt:  </a:t>
            </a:r>
            <a:r>
              <a:rPr lang="en-US" b="1" i="1" dirty="0"/>
              <a:t>Is this a match</a:t>
            </a:r>
            <a:r>
              <a:rPr lang="en-US" i="1" dirty="0"/>
              <a:t>?</a:t>
            </a:r>
            <a:endParaRPr lang="en-US" i="1" dirty="0">
              <a:cs typeface="Calibri"/>
            </a:endParaRPr>
          </a:p>
          <a:p>
            <a:pPr marL="971550" lvl="1" indent="-514350">
              <a:buFont typeface="Courier New" panose="020F0302020204030204"/>
              <a:buChar char="o"/>
            </a:pPr>
            <a:r>
              <a:rPr lang="en-US" dirty="0"/>
              <a:t>If S. </a:t>
            </a:r>
            <a:r>
              <a:rPr lang="en-US" u="sng" dirty="0"/>
              <a:t>makes a match</a:t>
            </a:r>
            <a:r>
              <a:rPr lang="en-US" dirty="0"/>
              <a:t>, prompt:  </a:t>
            </a:r>
            <a:r>
              <a:rPr lang="en-US" b="1" i="1" dirty="0"/>
              <a:t>Justify that match, please!</a:t>
            </a:r>
            <a:r>
              <a:rPr lang="en-US" b="1" dirty="0"/>
              <a:t> </a:t>
            </a:r>
            <a:r>
              <a:rPr lang="en-US" dirty="0"/>
              <a:t> (e.g., </a:t>
            </a:r>
            <a:r>
              <a:rPr lang="en-US" i="1" dirty="0"/>
              <a:t>haunt &amp; laundry </a:t>
            </a:r>
            <a:r>
              <a:rPr lang="en-US" i="1"/>
              <a:t>are 'au' vowel teams &amp; they say the short 'o' sound</a:t>
            </a:r>
            <a:r>
              <a:rPr lang="en-US" dirty="0"/>
              <a:t>).  Model justification if necessary.  If S. justifies correctly, S. keeps the match.</a:t>
            </a:r>
            <a:endParaRPr lang="en-US" dirty="0">
              <a:cs typeface="Calibri"/>
            </a:endParaRPr>
          </a:p>
          <a:p>
            <a:pPr marL="971550" lvl="1" indent="-514350">
              <a:buFont typeface="Courier New" panose="020F0302020204030204"/>
              <a:buChar char="o"/>
            </a:pPr>
            <a:r>
              <a:rPr lang="en-US" dirty="0"/>
              <a:t>If a match is </a:t>
            </a:r>
            <a:r>
              <a:rPr lang="en-US" u="sng" dirty="0"/>
              <a:t>not made</a:t>
            </a:r>
            <a:r>
              <a:rPr lang="en-US" dirty="0"/>
              <a:t>, words are covered again. </a:t>
            </a:r>
            <a:endParaRPr lang="en-US" dirty="0"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Continue alternating turns between all S. until all matches are made or as time allows.</a:t>
            </a:r>
            <a:endParaRPr lang="en-US" dirty="0">
              <a:cs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58345" y="2198489"/>
            <a:ext cx="729200" cy="378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78869" y="2977187"/>
            <a:ext cx="729200" cy="378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54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973594"/>
              </p:ext>
            </p:extLst>
          </p:nvPr>
        </p:nvGraphicFramePr>
        <p:xfrm>
          <a:off x="282388" y="389672"/>
          <a:ext cx="11519648" cy="58731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6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757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9527">
                <a:tc>
                  <a:txBody>
                    <a:bodyPr/>
                    <a:lstStyle/>
                    <a:p>
                      <a:pPr algn="ctr"/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54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/>
                        <a:t>boat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/>
                        <a:t>foe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>
                          <a:solidFill>
                            <a:schemeClr val="tx1"/>
                          </a:solidFill>
                        </a:rPr>
                        <a:t>applaud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toenail</a:t>
                      </a:r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lawn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haunt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coast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vault</a:t>
                      </a:r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>
                          <a:solidFill>
                            <a:schemeClr val="tx1"/>
                          </a:solidFill>
                        </a:rPr>
                        <a:t>cardboard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jaw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laundry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cocoa</a:t>
                      </a:r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9692">
                <a:tc>
                  <a:txBody>
                    <a:bodyPr/>
                    <a:lstStyle/>
                    <a:p>
                      <a:pPr algn="ctr"/>
                      <a:r>
                        <a:rPr lang="en-US" sz="5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woe</a:t>
                      </a:r>
                      <a:endParaRPr lang="en-US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tiptoe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fawn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>
                          <a:solidFill>
                            <a:schemeClr val="tx1"/>
                          </a:solidFill>
                        </a:rPr>
                        <a:t>straw</a:t>
                      </a:r>
                      <a:endParaRPr lang="en-US" sz="5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" name="Rectangle 35"/>
          <p:cNvSpPr/>
          <p:nvPr/>
        </p:nvSpPr>
        <p:spPr>
          <a:xfrm>
            <a:off x="9178251" y="2534747"/>
            <a:ext cx="2680443" cy="12617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88674" y="3786301"/>
            <a:ext cx="2673729" cy="12433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225941" y="1264805"/>
            <a:ext cx="2689411" cy="12371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21992" y="3789418"/>
            <a:ext cx="2689411" cy="1203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55129" y="2514471"/>
            <a:ext cx="2689411" cy="12738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aseline="-25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38679" y="1292382"/>
            <a:ext cx="2689411" cy="11857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84748" y="1269661"/>
            <a:ext cx="2689411" cy="12236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80597" y="2537454"/>
            <a:ext cx="2673729" cy="1203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4275" y="3736510"/>
            <a:ext cx="2673729" cy="12335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92540" y="2543323"/>
            <a:ext cx="2673729" cy="1193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41175" y="5047697"/>
            <a:ext cx="2673729" cy="1193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45908" y="5039174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21059" y="5019582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19371" y="3789445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84827" y="5005118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574159" y="1231992"/>
            <a:ext cx="2680443" cy="1210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10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FD5F07-A1E7-47FA-9CA2-83C190B75C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E80DAD-741B-4434-8FB8-E479C86620D3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F15E85D7-757A-43FB-97AC-AE84A60DDE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159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10.2</vt:lpstr>
      <vt:lpstr>Memory **Keep in “Normal” mode (not Slideshow)**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Kelly Robbins</dc:creator>
  <cp:lastModifiedBy>UURC Kelly</cp:lastModifiedBy>
  <cp:revision>55</cp:revision>
  <dcterms:created xsi:type="dcterms:W3CDTF">2017-08-10T22:17:28Z</dcterms:created>
  <dcterms:modified xsi:type="dcterms:W3CDTF">2024-08-21T21:43:12Z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