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8"/>
  </p:notesMasterIdLst>
  <p:sldIdLst>
    <p:sldId id="258" r:id="rId5"/>
    <p:sldId id="257" r:id="rId6"/>
    <p:sldId id="357" r:id="rId7"/>
    <p:sldId id="347" r:id="rId8"/>
    <p:sldId id="348" r:id="rId9"/>
    <p:sldId id="349" r:id="rId10"/>
    <p:sldId id="350" r:id="rId11"/>
    <p:sldId id="341" r:id="rId12"/>
    <p:sldId id="309" r:id="rId13"/>
    <p:sldId id="310" r:id="rId14"/>
    <p:sldId id="313" r:id="rId15"/>
    <p:sldId id="316" r:id="rId16"/>
    <p:sldId id="317" r:id="rId17"/>
    <p:sldId id="345" r:id="rId18"/>
    <p:sldId id="322" r:id="rId19"/>
    <p:sldId id="324" r:id="rId20"/>
    <p:sldId id="325" r:id="rId21"/>
    <p:sldId id="332" r:id="rId22"/>
    <p:sldId id="326" r:id="rId23"/>
    <p:sldId id="328" r:id="rId24"/>
    <p:sldId id="329" r:id="rId25"/>
    <p:sldId id="315" r:id="rId26"/>
    <p:sldId id="330" r:id="rId27"/>
    <p:sldId id="318" r:id="rId28"/>
    <p:sldId id="321" r:id="rId29"/>
    <p:sldId id="331" r:id="rId30"/>
    <p:sldId id="319" r:id="rId31"/>
    <p:sldId id="346" r:id="rId32"/>
    <p:sldId id="333" r:id="rId33"/>
    <p:sldId id="335" r:id="rId34"/>
    <p:sldId id="336" r:id="rId35"/>
    <p:sldId id="312" r:id="rId36"/>
    <p:sldId id="337" r:id="rId37"/>
    <p:sldId id="338" r:id="rId38"/>
    <p:sldId id="339" r:id="rId39"/>
    <p:sldId id="343" r:id="rId40"/>
    <p:sldId id="344" r:id="rId41"/>
    <p:sldId id="308" r:id="rId42"/>
    <p:sldId id="352" r:id="rId43"/>
    <p:sldId id="353" r:id="rId44"/>
    <p:sldId id="354" r:id="rId45"/>
    <p:sldId id="355" r:id="rId46"/>
    <p:sldId id="356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C0643A-B678-F8DB-5464-AED94BF59FE1}" v="167" dt="2024-10-17T15:22:33.6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0" autoAdjust="0"/>
    <p:restoredTop sz="94494" autoAdjust="0"/>
  </p:normalViewPr>
  <p:slideViewPr>
    <p:cSldViewPr snapToGrid="0">
      <p:cViewPr varScale="1">
        <p:scale>
          <a:sx n="91" d="100"/>
          <a:sy n="91" d="100"/>
        </p:scale>
        <p:origin x="8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8FC3A9B6-8FE2-BD79-2B3D-8EF44F4B819F}"/>
    <pc:docChg chg="addSld delSld modSld">
      <pc:chgData name="WENDALEE MARTIN WITTWER" userId="S::u0594444@umail.utah.edu::9fb0da18-f57d-4bac-a28f-413510cf2b5e" providerId="AD" clId="Web-{8FC3A9B6-8FE2-BD79-2B3D-8EF44F4B819F}" dt="2024-09-03T22:22:35.237" v="1075"/>
      <pc:docMkLst>
        <pc:docMk/>
      </pc:docMkLst>
      <pc:sldChg chg="modSp">
        <pc:chgData name="WENDALEE MARTIN WITTWER" userId="S::u0594444@umail.utah.edu::9fb0da18-f57d-4bac-a28f-413510cf2b5e" providerId="AD" clId="Web-{8FC3A9B6-8FE2-BD79-2B3D-8EF44F4B819F}" dt="2024-09-03T22:09:05.506" v="738" actId="20577"/>
        <pc:sldMkLst>
          <pc:docMk/>
          <pc:sldMk cId="419166669" sldId="257"/>
        </pc:sldMkLst>
        <pc:spChg chg="mod">
          <ac:chgData name="WENDALEE MARTIN WITTWER" userId="S::u0594444@umail.utah.edu::9fb0da18-f57d-4bac-a28f-413510cf2b5e" providerId="AD" clId="Web-{8FC3A9B6-8FE2-BD79-2B3D-8EF44F4B819F}" dt="2024-09-03T22:09:05.506" v="738" actId="20577"/>
          <ac:spMkLst>
            <pc:docMk/>
            <pc:sldMk cId="419166669" sldId="257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8FC3A9B6-8FE2-BD79-2B3D-8EF44F4B819F}" dt="2024-09-03T22:08:13.567" v="721" actId="20577"/>
          <ac:spMkLst>
            <pc:docMk/>
            <pc:sldMk cId="419166669" sldId="257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8FC3A9B6-8FE2-BD79-2B3D-8EF44F4B819F}" dt="2024-09-03T22:18:48.327" v="1073" actId="20577"/>
        <pc:sldMkLst>
          <pc:docMk/>
          <pc:sldMk cId="1819067435" sldId="357"/>
        </pc:sldMkLst>
        <pc:spChg chg="mod">
          <ac:chgData name="WENDALEE MARTIN WITTWER" userId="S::u0594444@umail.utah.edu::9fb0da18-f57d-4bac-a28f-413510cf2b5e" providerId="AD" clId="Web-{8FC3A9B6-8FE2-BD79-2B3D-8EF44F4B819F}" dt="2024-09-03T22:17:29.029" v="1063" actId="1076"/>
          <ac:spMkLst>
            <pc:docMk/>
            <pc:sldMk cId="1819067435" sldId="357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8FC3A9B6-8FE2-BD79-2B3D-8EF44F4B819F}" dt="2024-09-03T22:18:48.327" v="1073" actId="20577"/>
          <ac:spMkLst>
            <pc:docMk/>
            <pc:sldMk cId="1819067435" sldId="357"/>
            <ac:spMk id="3" creationId="{00000000-0000-0000-0000-000000000000}"/>
          </ac:spMkLst>
        </pc:spChg>
      </pc:sldChg>
      <pc:sldChg chg="add del">
        <pc:chgData name="WENDALEE MARTIN WITTWER" userId="S::u0594444@umail.utah.edu::9fb0da18-f57d-4bac-a28f-413510cf2b5e" providerId="AD" clId="Web-{8FC3A9B6-8FE2-BD79-2B3D-8EF44F4B819F}" dt="2024-09-03T22:22:35.237" v="1075"/>
        <pc:sldMkLst>
          <pc:docMk/>
          <pc:sldMk cId="3148424748" sldId="358"/>
        </pc:sldMkLst>
      </pc:sldChg>
    </pc:docChg>
  </pc:docChgLst>
  <pc:docChgLst>
    <pc:chgData name="WENDALEE MARTIN WITTWER" userId="S::u0594444@umail.utah.edu::9fb0da18-f57d-4bac-a28f-413510cf2b5e" providerId="AD" clId="Web-{60C0643A-B678-F8DB-5464-AED94BF59FE1}"/>
    <pc:docChg chg="addSld delSld modSld">
      <pc:chgData name="WENDALEE MARTIN WITTWER" userId="S::u0594444@umail.utah.edu::9fb0da18-f57d-4bac-a28f-413510cf2b5e" providerId="AD" clId="Web-{60C0643A-B678-F8DB-5464-AED94BF59FE1}" dt="2024-10-17T15:22:33.631" v="165" actId="14100"/>
      <pc:docMkLst>
        <pc:docMk/>
      </pc:docMkLst>
      <pc:sldChg chg="modSp">
        <pc:chgData name="WENDALEE MARTIN WITTWER" userId="S::u0594444@umail.utah.edu::9fb0da18-f57d-4bac-a28f-413510cf2b5e" providerId="AD" clId="Web-{60C0643A-B678-F8DB-5464-AED94BF59FE1}" dt="2024-10-17T15:22:33.631" v="165" actId="14100"/>
        <pc:sldMkLst>
          <pc:docMk/>
          <pc:sldMk cId="1819067435" sldId="357"/>
        </pc:sldMkLst>
        <pc:spChg chg="mod">
          <ac:chgData name="WENDALEE MARTIN WITTWER" userId="S::u0594444@umail.utah.edu::9fb0da18-f57d-4bac-a28f-413510cf2b5e" providerId="AD" clId="Web-{60C0643A-B678-F8DB-5464-AED94BF59FE1}" dt="2024-10-17T15:22:33.631" v="165" actId="14100"/>
          <ac:spMkLst>
            <pc:docMk/>
            <pc:sldMk cId="1819067435" sldId="357"/>
            <ac:spMk id="3" creationId="{00000000-0000-0000-0000-000000000000}"/>
          </ac:spMkLst>
        </pc:spChg>
      </pc:sldChg>
      <pc:sldChg chg="addSp modSp new del">
        <pc:chgData name="WENDALEE MARTIN WITTWER" userId="S::u0594444@umail.utah.edu::9fb0da18-f57d-4bac-a28f-413510cf2b5e" providerId="AD" clId="Web-{60C0643A-B678-F8DB-5464-AED94BF59FE1}" dt="2024-10-17T15:14:34.079" v="7"/>
        <pc:sldMkLst>
          <pc:docMk/>
          <pc:sldMk cId="3805619942" sldId="358"/>
        </pc:sldMkLst>
        <pc:spChg chg="add mod">
          <ac:chgData name="WENDALEE MARTIN WITTWER" userId="S::u0594444@umail.utah.edu::9fb0da18-f57d-4bac-a28f-413510cf2b5e" providerId="AD" clId="Web-{60C0643A-B678-F8DB-5464-AED94BF59FE1}" dt="2024-10-17T15:11:40.280" v="5" actId="1076"/>
          <ac:spMkLst>
            <pc:docMk/>
            <pc:sldMk cId="3805619942" sldId="358"/>
            <ac:spMk id="4" creationId="{65CA845C-1A22-8795-441B-936EC36FFCEA}"/>
          </ac:spMkLst>
        </pc:spChg>
        <pc:picChg chg="add mod">
          <ac:chgData name="WENDALEE MARTIN WITTWER" userId="S::u0594444@umail.utah.edu::9fb0da18-f57d-4bac-a28f-413510cf2b5e" providerId="AD" clId="Web-{60C0643A-B678-F8DB-5464-AED94BF59FE1}" dt="2024-10-17T15:11:43.984" v="6" actId="1076"/>
          <ac:picMkLst>
            <pc:docMk/>
            <pc:sldMk cId="3805619942" sldId="358"/>
            <ac:picMk id="2" creationId="{8D5AB976-665F-13B4-AE8C-6F8F328B838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29B24E-ACF0-4042-9709-83AA8F4F3B2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94F69-03AE-4382-A4C8-5971B5D1D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127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94F69-03AE-4382-A4C8-5971B5D1D9EF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75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21D6-9AC4-40B2-BAF4-941F21BA40A3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1F64-9F0A-4A30-9F90-402942A0F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638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21D6-9AC4-40B2-BAF4-941F21BA40A3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1F64-9F0A-4A30-9F90-402942A0F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9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21D6-9AC4-40B2-BAF4-941F21BA40A3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1F64-9F0A-4A30-9F90-402942A0F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95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21D6-9AC4-40B2-BAF4-941F21BA40A3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1F64-9F0A-4A30-9F90-402942A0F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042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21D6-9AC4-40B2-BAF4-941F21BA40A3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1F64-9F0A-4A30-9F90-402942A0F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56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21D6-9AC4-40B2-BAF4-941F21BA40A3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1F64-9F0A-4A30-9F90-402942A0F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32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21D6-9AC4-40B2-BAF4-941F21BA40A3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1F64-9F0A-4A30-9F90-402942A0F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19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21D6-9AC4-40B2-BAF4-941F21BA40A3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1F64-9F0A-4A30-9F90-402942A0F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98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21D6-9AC4-40B2-BAF4-941F21BA40A3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1F64-9F0A-4A30-9F90-402942A0F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39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21D6-9AC4-40B2-BAF4-941F21BA40A3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1F64-9F0A-4A30-9F90-402942A0F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96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21D6-9AC4-40B2-BAF4-941F21BA40A3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1F64-9F0A-4A30-9F90-402942A0F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01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421D6-9AC4-40B2-BAF4-941F21BA40A3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C1F64-9F0A-4A30-9F90-402942A0F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71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1.4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Word Study √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63150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shift</a:t>
            </a:r>
          </a:p>
        </p:txBody>
      </p:sp>
    </p:spTree>
    <p:extLst>
      <p:ext uri="{BB962C8B-B14F-4D97-AF65-F5344CB8AC3E}">
        <p14:creationId xmlns:p14="http://schemas.microsoft.com/office/powerpoint/2010/main" val="488151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bulk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330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  <a:cs typeface="Arial" panose="020B0604020202020204" pitchFamily="34" charset="0"/>
              </a:rPr>
              <a:t>ash</a:t>
            </a:r>
          </a:p>
        </p:txBody>
      </p:sp>
    </p:spTree>
    <p:extLst>
      <p:ext uri="{BB962C8B-B14F-4D97-AF65-F5344CB8AC3E}">
        <p14:creationId xmlns:p14="http://schemas.microsoft.com/office/powerpoint/2010/main" val="189653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wept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394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sand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627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up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329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bunch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2066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lack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2485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sum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4469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cast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42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3798"/>
            <a:ext cx="10515600" cy="1325563"/>
          </a:xfrm>
        </p:spPr>
        <p:txBody>
          <a:bodyPr/>
          <a:lstStyle/>
          <a:p>
            <a:r>
              <a:rPr lang="en-US" dirty="0"/>
              <a:t>Word Study </a:t>
            </a:r>
            <a:r>
              <a:rPr lang="en-US" dirty="0">
                <a:sym typeface="Symbol" panose="05050102010706020507" pitchFamily="18" charset="2"/>
              </a:rPr>
              <a:t>  - </a:t>
            </a:r>
            <a:r>
              <a:rPr lang="en-US" b="1" dirty="0">
                <a:solidFill>
                  <a:srgbClr val="C00000"/>
                </a:solidFill>
                <a:sym typeface="Symbol" panose="05050102010706020507" pitchFamily="18" charset="2"/>
              </a:rPr>
              <a:t>INSTRUCTIONS</a:t>
            </a:r>
            <a:endParaRPr lang="en-US" b="1" dirty="0">
              <a:solidFill>
                <a:srgbClr val="C00000"/>
              </a:solidFill>
              <a:ea typeface="Calibri Light"/>
              <a:cs typeface="Calibri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8565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800" b="1" dirty="0"/>
              <a:t>Conduct a “cold” Word Study ✓ before moving to the next module.</a:t>
            </a:r>
          </a:p>
          <a:p>
            <a:pPr marL="514350" indent="-514350">
              <a:buAutoNum type="arabicPeriod"/>
            </a:pPr>
            <a:r>
              <a:rPr lang="en-US" sz="1800" dirty="0"/>
              <a:t>Randomize a deck of 40 words from your current module. 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Set timer for </a:t>
            </a:r>
            <a:r>
              <a:rPr lang="en-US" sz="1800" b="1" dirty="0"/>
              <a:t>1:00 </a:t>
            </a:r>
            <a:r>
              <a:rPr lang="en-US" sz="1800" dirty="0"/>
              <a:t>!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Display 1 word at a time, moving quickly to the next word. 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Sort into 2 piles: automatic or incorrect </a:t>
            </a:r>
            <a:r>
              <a:rPr lang="en-US" sz="1600" b="1" i="1" dirty="0"/>
              <a:t>(self-corrects count as incorrect as they are not read automatically)</a:t>
            </a:r>
            <a:r>
              <a:rPr lang="en-US" sz="1600" b="1" dirty="0"/>
              <a:t>.</a:t>
            </a:r>
            <a:endParaRPr lang="en-US" sz="1600" b="1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sz="1800" dirty="0"/>
              <a:t>When the timer beeps, count the number of automatic words. Review errors. </a:t>
            </a:r>
          </a:p>
          <a:p>
            <a:pPr marL="514350" indent="-514350">
              <a:buAutoNum type="arabicPeriod"/>
            </a:pPr>
            <a:r>
              <a:rPr lang="en-US" sz="1800" dirty="0"/>
              <a:t>Record Word Study ✓ data on the lesson plan </a:t>
            </a:r>
            <a:r>
              <a:rPr lang="en-US" sz="1800" b="1" u="sng" dirty="0"/>
              <a:t>AND</a:t>
            </a:r>
            <a:r>
              <a:rPr lang="en-US" sz="1800" dirty="0"/>
              <a:t> appropriate log.</a:t>
            </a:r>
            <a:endParaRPr lang="en-US" sz="1800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sz="18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ea typeface="Calibri"/>
                <a:cs typeface="Calibri"/>
              </a:rPr>
              <a:t>FOR WHOLE CLASS:</a:t>
            </a:r>
            <a:endParaRPr lang="en-US" sz="1800" b="1">
              <a:solidFill>
                <a:srgbClr val="C00000"/>
              </a:solidFill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800" b="1" dirty="0">
                <a:ea typeface="Calibri"/>
                <a:cs typeface="Calibri"/>
              </a:rPr>
              <a:t>Choose </a:t>
            </a:r>
            <a:r>
              <a:rPr lang="en-US" sz="1800" b="1" i="1" u="sng" dirty="0">
                <a:ea typeface="Calibri"/>
                <a:cs typeface="Calibri"/>
              </a:rPr>
              <a:t>5 mid-low students</a:t>
            </a:r>
            <a:r>
              <a:rPr lang="en-US" sz="1800" b="1" dirty="0">
                <a:ea typeface="Calibri"/>
                <a:cs typeface="Calibri"/>
              </a:rPr>
              <a:t> as a sample to determine whole class movement. No need to conduct WS check with </a:t>
            </a:r>
            <a:r>
              <a:rPr lang="en-US" sz="1800" b="1" i="1" dirty="0">
                <a:ea typeface="Calibri"/>
                <a:cs typeface="Calibri"/>
              </a:rPr>
              <a:t>all</a:t>
            </a:r>
            <a:r>
              <a:rPr lang="en-US" sz="1800" b="1" dirty="0">
                <a:ea typeface="Calibri"/>
                <a:cs typeface="Calibri"/>
              </a:rPr>
              <a:t> students.</a:t>
            </a:r>
          </a:p>
        </p:txBody>
      </p:sp>
    </p:spTree>
    <p:extLst>
      <p:ext uri="{BB962C8B-B14F-4D97-AF65-F5344CB8AC3E}">
        <p14:creationId xmlns:p14="http://schemas.microsoft.com/office/powerpoint/2010/main" val="4191666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700" dirty="0">
                <a:latin typeface="Century Gothic" panose="020B0502020202020204" pitchFamily="34" charset="0"/>
              </a:rPr>
              <a:t>just</a:t>
            </a:r>
          </a:p>
        </p:txBody>
      </p:sp>
    </p:spTree>
    <p:extLst>
      <p:ext uri="{BB962C8B-B14F-4D97-AF65-F5344CB8AC3E}">
        <p14:creationId xmlns:p14="http://schemas.microsoft.com/office/powerpoint/2010/main" val="789960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catch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710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yet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571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swift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1192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bend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0762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brand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4015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check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8426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vast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7782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crash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5785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chest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18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0353"/>
            <a:ext cx="10515600" cy="894070"/>
          </a:xfrm>
        </p:spPr>
        <p:txBody>
          <a:bodyPr/>
          <a:lstStyle/>
          <a:p>
            <a:r>
              <a:rPr lang="en-US" dirty="0"/>
              <a:t>Word Study </a:t>
            </a:r>
            <a:r>
              <a:rPr lang="en-US" dirty="0">
                <a:sym typeface="Symbol" panose="05050102010706020507" pitchFamily="18" charset="2"/>
              </a:rPr>
              <a:t>  - </a:t>
            </a:r>
            <a:r>
              <a:rPr lang="en-US" b="1" dirty="0">
                <a:solidFill>
                  <a:srgbClr val="C00000"/>
                </a:solidFill>
                <a:sym typeface="Symbol" panose="05050102010706020507" pitchFamily="18" charset="2"/>
              </a:rPr>
              <a:t>WHAT'S NEXT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52"/>
            <a:ext cx="10653310" cy="514088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chemeClr val="accent6"/>
                </a:solidFill>
              </a:rPr>
              <a:t>If S. </a:t>
            </a:r>
            <a:r>
              <a:rPr lang="en-US" sz="1600" b="1" u="sng" dirty="0">
                <a:solidFill>
                  <a:schemeClr val="accent6"/>
                </a:solidFill>
              </a:rPr>
              <a:t>MEET</a:t>
            </a:r>
            <a:r>
              <a:rPr lang="en-US" sz="1600" dirty="0">
                <a:solidFill>
                  <a:schemeClr val="accent6"/>
                </a:solidFill>
              </a:rPr>
              <a:t> the criteria</a:t>
            </a:r>
            <a:r>
              <a:rPr lang="en-US" sz="1600" dirty="0"/>
              <a:t> </a:t>
            </a:r>
            <a:r>
              <a:rPr lang="en-US" sz="1600" b="1" dirty="0"/>
              <a:t>(35 words correct, </a:t>
            </a:r>
            <a:r>
              <a:rPr lang="en-US" sz="1600" b="1" u="sng" dirty="0"/>
              <a:t>&lt;</a:t>
            </a:r>
            <a:r>
              <a:rPr lang="en-US" sz="1600" b="1" dirty="0"/>
              <a:t> 3 errors)</a:t>
            </a:r>
            <a:endParaRPr lang="en-US" sz="24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/>
              <a:t>Move immediately into the first lesson of the next module.  </a:t>
            </a:r>
            <a:endParaRPr lang="en-US" sz="16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If S. </a:t>
            </a:r>
            <a:r>
              <a:rPr lang="en-US" sz="1600" b="1" u="sng" dirty="0">
                <a:solidFill>
                  <a:schemeClr val="accent4">
                    <a:lumMod val="76000"/>
                  </a:schemeClr>
                </a:solidFill>
              </a:rPr>
              <a:t>DON’T MEET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 criteria, </a:t>
            </a:r>
            <a:r>
              <a:rPr lang="en-US" sz="1600" b="1" u="sng" dirty="0">
                <a:solidFill>
                  <a:schemeClr val="accent4">
                    <a:lumMod val="76000"/>
                  </a:schemeClr>
                </a:solidFill>
              </a:rPr>
              <a:t>BUT ARE CLOSE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 </a:t>
            </a:r>
            <a:r>
              <a:rPr lang="en-US" sz="1600" b="1" dirty="0"/>
              <a:t>(&lt;7 errors AND &lt;10 words read below criteria)</a:t>
            </a:r>
            <a:endParaRPr lang="en-US" sz="2400" b="1" dirty="0"/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 </a:t>
            </a:r>
            <a:r>
              <a:rPr lang="en-US" sz="1600" dirty="0"/>
              <a:t>errors </a:t>
            </a:r>
            <a:r>
              <a:rPr lang="en-US" sz="1600" b="1" dirty="0"/>
              <a:t>on whiteboard</a:t>
            </a:r>
            <a:r>
              <a:rPr lang="en-US" sz="1600" dirty="0"/>
              <a:t>, practice WS ✓ (2-3 times as time allows) &amp; conduct spelling. </a:t>
            </a:r>
            <a:endParaRPr lang="en-US" sz="1600" dirty="0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/>
              <a:t>Repeat word study check on your next lesson.</a:t>
            </a:r>
            <a:r>
              <a:rPr lang="en-US" sz="1600" dirty="0"/>
              <a:t> </a:t>
            </a:r>
            <a:endParaRPr lang="en-US" sz="16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rgbClr val="C00000"/>
                </a:solidFill>
              </a:rPr>
              <a:t>If S. </a:t>
            </a:r>
            <a:r>
              <a:rPr lang="en-US" sz="1600" b="1" u="sng" dirty="0">
                <a:solidFill>
                  <a:srgbClr val="C00000"/>
                </a:solidFill>
              </a:rPr>
              <a:t>DON'T MEET</a:t>
            </a:r>
            <a:r>
              <a:rPr lang="en-US" sz="1600" dirty="0">
                <a:solidFill>
                  <a:srgbClr val="C00000"/>
                </a:solidFill>
              </a:rPr>
              <a:t> the criteria due to an </a:t>
            </a:r>
            <a:r>
              <a:rPr lang="en-US" sz="1600" b="1" u="sng" dirty="0">
                <a:solidFill>
                  <a:srgbClr val="C00000"/>
                </a:solidFill>
              </a:rPr>
              <a:t>ACCURACY ISSUE</a:t>
            </a:r>
            <a:r>
              <a:rPr lang="en-US" sz="1600" dirty="0"/>
              <a:t> </a:t>
            </a:r>
            <a:r>
              <a:rPr lang="en-US" sz="1600" b="1" dirty="0"/>
              <a:t>(7+ errors)</a:t>
            </a:r>
            <a:endParaRPr lang="en-US" sz="24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</a:t>
            </a:r>
            <a:r>
              <a:rPr lang="en-US" sz="1600" dirty="0"/>
              <a:t> errors on </a:t>
            </a:r>
            <a:r>
              <a:rPr lang="en-US" sz="1600" b="1" dirty="0"/>
              <a:t>white board</a:t>
            </a:r>
            <a:r>
              <a:rPr lang="en-US" sz="1600" dirty="0"/>
              <a:t>; </a:t>
            </a:r>
            <a:r>
              <a:rPr lang="en-US" sz="1600" b="1" dirty="0"/>
              <a:t>complete Break, Scoop, and Read</a:t>
            </a:r>
            <a:r>
              <a:rPr lang="en-US" sz="1600" dirty="0"/>
              <a:t> or </a:t>
            </a:r>
            <a:r>
              <a:rPr lang="en-US" sz="1600" b="1" dirty="0"/>
              <a:t>Tap and Read</a:t>
            </a:r>
            <a:r>
              <a:rPr lang="en-US" sz="1600" dirty="0"/>
              <a:t> activity; &amp; conduct spelling. </a:t>
            </a:r>
            <a:endParaRPr lang="en-US" sz="1600" dirty="0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>
                <a:ea typeface="Calibri"/>
                <a:cs typeface="Calibri"/>
              </a:rPr>
              <a:t>Repeat most recently taught </a:t>
            </a:r>
            <a:r>
              <a:rPr lang="en-US" sz="1600" b="1" i="1" dirty="0">
                <a:ea typeface="Calibri"/>
                <a:cs typeface="Calibri"/>
              </a:rPr>
              <a:t>accuracy</a:t>
            </a:r>
            <a:r>
              <a:rPr lang="en-US" sz="1600" i="1" dirty="0">
                <a:ea typeface="Calibri"/>
                <a:cs typeface="Calibri"/>
              </a:rPr>
              <a:t> lesson with new words in your </a:t>
            </a:r>
            <a:r>
              <a:rPr lang="en-US" sz="1600" b="1" i="1" dirty="0">
                <a:ea typeface="Calibri"/>
                <a:cs typeface="Calibri"/>
              </a:rPr>
              <a:t>next lesson. </a:t>
            </a:r>
            <a:r>
              <a:rPr lang="en-US" sz="1600" i="1" dirty="0">
                <a:ea typeface="Calibri"/>
                <a:cs typeface="Calibri"/>
              </a:rPr>
              <a:t> Continue reteaching remaining lessons in the module until the words study check lesson is reached and </a:t>
            </a:r>
            <a:r>
              <a:rPr lang="en-US" sz="1600" b="1" i="1" dirty="0">
                <a:ea typeface="Calibri"/>
                <a:cs typeface="Calibri"/>
              </a:rPr>
              <a:t>then conduct another word study check.</a:t>
            </a:r>
            <a:r>
              <a:rPr lang="en-US" sz="1600" i="1" dirty="0">
                <a:ea typeface="Calibri"/>
                <a:cs typeface="Calibri"/>
              </a:rPr>
              <a:t> 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dirty="0">
                <a:ea typeface="Calibri"/>
                <a:cs typeface="Calibri"/>
              </a:rPr>
              <a:t>If additional </a:t>
            </a:r>
            <a:r>
              <a:rPr lang="en-US" sz="1200" b="1" dirty="0">
                <a:ea typeface="Calibri"/>
                <a:cs typeface="Calibri"/>
              </a:rPr>
              <a:t>accuracy lessons</a:t>
            </a:r>
            <a:r>
              <a:rPr lang="en-US" sz="1200" dirty="0">
                <a:ea typeface="Calibri"/>
                <a:cs typeface="Calibri"/>
              </a:rPr>
              <a:t> are needed, see </a:t>
            </a:r>
            <a:r>
              <a:rPr lang="en-US" sz="1200" b="1" i="1" dirty="0">
                <a:ea typeface="Calibri"/>
                <a:cs typeface="Calibri"/>
              </a:rPr>
              <a:t>word inventory list</a:t>
            </a:r>
            <a:r>
              <a:rPr lang="en-US" sz="1200" dirty="0">
                <a:ea typeface="Calibri"/>
                <a:cs typeface="Calibri"/>
              </a:rPr>
              <a:t> for new word study words and </a:t>
            </a:r>
            <a:r>
              <a:rPr lang="en-US" sz="1200" b="1" i="1" dirty="0">
                <a:ea typeface="Calibri"/>
                <a:cs typeface="Calibri"/>
              </a:rPr>
              <a:t>AWS Instructions and Activities</a:t>
            </a:r>
            <a:r>
              <a:rPr lang="en-US" sz="1200" dirty="0">
                <a:ea typeface="Calibri"/>
                <a:cs typeface="Calibri"/>
              </a:rPr>
              <a:t> document for other accuracy activities.</a:t>
            </a:r>
            <a:endParaRPr lang="en-US" sz="1200" i="1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rgbClr val="C00000"/>
                </a:solidFill>
              </a:rPr>
              <a:t>If S. </a:t>
            </a:r>
            <a:r>
              <a:rPr lang="en-US" sz="1600" b="1" u="sng" dirty="0">
                <a:solidFill>
                  <a:srgbClr val="C00000"/>
                </a:solidFill>
              </a:rPr>
              <a:t>DON'T MEET</a:t>
            </a:r>
            <a:r>
              <a:rPr lang="en-US" sz="1600" dirty="0">
                <a:solidFill>
                  <a:srgbClr val="C00000"/>
                </a:solidFill>
              </a:rPr>
              <a:t> the criteria due to a </a:t>
            </a:r>
            <a:r>
              <a:rPr lang="en-US" sz="1600" b="1" u="sng" dirty="0">
                <a:solidFill>
                  <a:srgbClr val="C00000"/>
                </a:solidFill>
              </a:rPr>
              <a:t>FLUENCY ISSUE</a:t>
            </a:r>
            <a:r>
              <a:rPr lang="en-US" sz="1600" dirty="0"/>
              <a:t> </a:t>
            </a:r>
            <a:r>
              <a:rPr lang="en-US" sz="1600" b="1" dirty="0"/>
              <a:t>(10+ words read below criteria)</a:t>
            </a:r>
            <a:endParaRPr lang="en-US" sz="16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 </a:t>
            </a:r>
            <a:r>
              <a:rPr lang="en-US" sz="1600" dirty="0"/>
              <a:t>errors </a:t>
            </a:r>
            <a:r>
              <a:rPr lang="en-US" sz="1600" b="1" dirty="0"/>
              <a:t>on whiteboard</a:t>
            </a:r>
            <a:r>
              <a:rPr lang="en-US" sz="1600" dirty="0"/>
              <a:t>, practice WS ✓ (2-3 times as time allows) &amp; conduct spelling. </a:t>
            </a:r>
            <a:endParaRPr lang="en-US" sz="1600" dirty="0">
              <a:ea typeface="Calibri" panose="020F0502020204030204"/>
              <a:cs typeface="Calibri" panose="020F0502020204030204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>
                <a:ea typeface="Calibri"/>
                <a:cs typeface="Calibri"/>
              </a:rPr>
              <a:t>Repeat most recently taught </a:t>
            </a:r>
            <a:r>
              <a:rPr lang="en-US" sz="1600" b="1" i="1" dirty="0">
                <a:ea typeface="Calibri"/>
                <a:cs typeface="Calibri"/>
              </a:rPr>
              <a:t>fluency</a:t>
            </a:r>
            <a:r>
              <a:rPr lang="en-US" sz="1600" i="1" dirty="0">
                <a:ea typeface="Calibri"/>
                <a:cs typeface="Calibri"/>
              </a:rPr>
              <a:t> lesson with new words in your </a:t>
            </a:r>
            <a:r>
              <a:rPr lang="en-US" sz="1600" b="1" i="1" dirty="0">
                <a:ea typeface="Calibri"/>
                <a:cs typeface="Calibri"/>
              </a:rPr>
              <a:t>next lesson</a:t>
            </a:r>
            <a:r>
              <a:rPr lang="en-US" sz="1600" i="1" dirty="0">
                <a:ea typeface="Calibri"/>
                <a:cs typeface="Calibri"/>
              </a:rPr>
              <a:t>. Continue reteaching remaining lessons in the module until the word study check lesson is reached and </a:t>
            </a:r>
            <a:r>
              <a:rPr lang="en-US" sz="1600" b="1" i="1" dirty="0">
                <a:ea typeface="Calibri"/>
                <a:cs typeface="Calibri"/>
              </a:rPr>
              <a:t>then conduct another word study check.</a:t>
            </a:r>
            <a:r>
              <a:rPr lang="en-US" sz="1600" i="1" dirty="0">
                <a:ea typeface="Calibri"/>
                <a:cs typeface="Calibri"/>
              </a:rPr>
              <a:t> 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b="1" dirty="0">
                <a:ea typeface="Calibri"/>
                <a:cs typeface="Calibri"/>
              </a:rPr>
              <a:t>T. </a:t>
            </a:r>
            <a:r>
              <a:rPr lang="en-US" sz="1200" b="1" i="1" dirty="0">
                <a:ea typeface="Calibri"/>
                <a:cs typeface="Calibri"/>
              </a:rPr>
              <a:t>may</a:t>
            </a:r>
            <a:r>
              <a:rPr lang="en-US" sz="1200" b="1" dirty="0">
                <a:ea typeface="Calibri"/>
                <a:cs typeface="Calibri"/>
              </a:rPr>
              <a:t> conduct a word study check prior to each repeat lesson from the module.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dirty="0">
                <a:ea typeface="Calibri"/>
                <a:cs typeface="Calibri"/>
              </a:rPr>
              <a:t>If additional </a:t>
            </a:r>
            <a:r>
              <a:rPr lang="en-US" sz="1200" b="1" dirty="0">
                <a:ea typeface="Calibri"/>
                <a:cs typeface="Calibri"/>
              </a:rPr>
              <a:t>fluency lessons</a:t>
            </a:r>
            <a:r>
              <a:rPr lang="en-US" sz="1200" dirty="0">
                <a:ea typeface="Calibri"/>
                <a:cs typeface="Calibri"/>
              </a:rPr>
              <a:t> are needed, see </a:t>
            </a:r>
            <a:r>
              <a:rPr lang="en-US" sz="1200" b="1" i="1" dirty="0">
                <a:ea typeface="Calibri"/>
                <a:cs typeface="Calibri"/>
              </a:rPr>
              <a:t>word inventory list</a:t>
            </a:r>
            <a:r>
              <a:rPr lang="en-US" sz="1200" dirty="0">
                <a:ea typeface="Calibri"/>
                <a:cs typeface="Calibri"/>
              </a:rPr>
              <a:t> for new word study words and </a:t>
            </a:r>
            <a:r>
              <a:rPr lang="en-US" sz="1200" b="1" i="1" dirty="0">
                <a:ea typeface="Calibri"/>
                <a:cs typeface="Calibri"/>
              </a:rPr>
              <a:t>AWS Instructions and Activities</a:t>
            </a:r>
            <a:r>
              <a:rPr lang="en-US" sz="1200" dirty="0">
                <a:ea typeface="Calibri"/>
                <a:cs typeface="Calibri"/>
              </a:rPr>
              <a:t> document for other fluency activities.</a:t>
            </a:r>
            <a:endParaRPr lang="en-US" sz="1200" b="1" dirty="0"/>
          </a:p>
          <a:p>
            <a:pPr marL="0" indent="0">
              <a:buNone/>
            </a:pP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190674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stick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5271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chill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3974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act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1319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spend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4638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cliff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2096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spell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2989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slept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2514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craft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8099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 panose="020B0502020202020204" pitchFamily="34" charset="0"/>
              </a:rPr>
              <a:t>draft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4346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 panose="020B0502020202020204" pitchFamily="34" charset="0"/>
              </a:rPr>
              <a:t>held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561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risk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0574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 panose="020B0502020202020204" pitchFamily="34" charset="0"/>
              </a:rPr>
              <a:t>switch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9752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 panose="020B0502020202020204" pitchFamily="34" charset="0"/>
              </a:rPr>
              <a:t>mask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62091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 panose="020B0502020202020204" pitchFamily="34" charset="0"/>
              </a:rPr>
              <a:t>next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51428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>
                <a:latin typeface="Century Gothic" panose="020B0502020202020204" pitchFamily="34" charset="0"/>
              </a:rPr>
              <a:t>on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215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damp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14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dim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949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next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250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mist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757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fund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640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C37D7C-02CC-438E-985C-DD0EA2AAAEA7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FF7F90B3-0750-4656-B291-F46C310CED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16CA30-B9A8-4D9A-81D1-724B7B3810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227</Words>
  <Application>Microsoft Office PowerPoint</Application>
  <PresentationFormat>Widescreen</PresentationFormat>
  <Paragraphs>58</Paragraphs>
  <Slides>43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1.4</vt:lpstr>
      <vt:lpstr>Word Study   - INSTRUCTIONS</vt:lpstr>
      <vt:lpstr>Word Study   - WHAT'S NEXT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draft</vt:lpstr>
      <vt:lpstr>held</vt:lpstr>
      <vt:lpstr>switch</vt:lpstr>
      <vt:lpstr>mask</vt:lpstr>
      <vt:lpstr>next</vt:lpstr>
      <vt:lpstr>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2.3</dc:title>
  <dc:creator>Kelly Robbins</dc:creator>
  <cp:lastModifiedBy>Megan Bryant</cp:lastModifiedBy>
  <cp:revision>293</cp:revision>
  <dcterms:created xsi:type="dcterms:W3CDTF">2017-09-19T01:20:28Z</dcterms:created>
  <dcterms:modified xsi:type="dcterms:W3CDTF">2024-10-17T15:33:53Z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